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7"/>
  </p:notesMasterIdLst>
  <p:handoutMasterIdLst>
    <p:handoutMasterId r:id="rId348"/>
  </p:handout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648" r:id="rId87"/>
    <p:sldId id="649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  <p:sldId id="437" r:id="rId168"/>
    <p:sldId id="438" r:id="rId169"/>
    <p:sldId id="439" r:id="rId170"/>
    <p:sldId id="440" r:id="rId171"/>
    <p:sldId id="441" r:id="rId172"/>
    <p:sldId id="442" r:id="rId173"/>
    <p:sldId id="443" r:id="rId174"/>
    <p:sldId id="444" r:id="rId175"/>
    <p:sldId id="445" r:id="rId176"/>
    <p:sldId id="446" r:id="rId177"/>
    <p:sldId id="447" r:id="rId178"/>
    <p:sldId id="448" r:id="rId179"/>
    <p:sldId id="449" r:id="rId180"/>
    <p:sldId id="450" r:id="rId181"/>
    <p:sldId id="451" r:id="rId182"/>
    <p:sldId id="452" r:id="rId183"/>
    <p:sldId id="453" r:id="rId184"/>
    <p:sldId id="454" r:id="rId185"/>
    <p:sldId id="455" r:id="rId186"/>
    <p:sldId id="456" r:id="rId187"/>
    <p:sldId id="457" r:id="rId188"/>
    <p:sldId id="458" r:id="rId189"/>
    <p:sldId id="459" r:id="rId190"/>
    <p:sldId id="460" r:id="rId191"/>
    <p:sldId id="461" r:id="rId192"/>
    <p:sldId id="462" r:id="rId193"/>
    <p:sldId id="463" r:id="rId194"/>
    <p:sldId id="464" r:id="rId195"/>
    <p:sldId id="465" r:id="rId196"/>
    <p:sldId id="466" r:id="rId197"/>
    <p:sldId id="467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475" r:id="rId206"/>
    <p:sldId id="476" r:id="rId207"/>
    <p:sldId id="477" r:id="rId208"/>
    <p:sldId id="478" r:id="rId209"/>
    <p:sldId id="479" r:id="rId210"/>
    <p:sldId id="480" r:id="rId211"/>
    <p:sldId id="481" r:id="rId212"/>
    <p:sldId id="482" r:id="rId213"/>
    <p:sldId id="483" r:id="rId214"/>
    <p:sldId id="484" r:id="rId215"/>
    <p:sldId id="485" r:id="rId216"/>
    <p:sldId id="486" r:id="rId217"/>
    <p:sldId id="487" r:id="rId218"/>
    <p:sldId id="609" r:id="rId219"/>
    <p:sldId id="622" r:id="rId220"/>
    <p:sldId id="610" r:id="rId221"/>
    <p:sldId id="611" r:id="rId222"/>
    <p:sldId id="612" r:id="rId223"/>
    <p:sldId id="613" r:id="rId224"/>
    <p:sldId id="614" r:id="rId225"/>
    <p:sldId id="615" r:id="rId226"/>
    <p:sldId id="616" r:id="rId227"/>
    <p:sldId id="617" r:id="rId228"/>
    <p:sldId id="618" r:id="rId229"/>
    <p:sldId id="619" r:id="rId230"/>
    <p:sldId id="620" r:id="rId231"/>
    <p:sldId id="621" r:id="rId232"/>
    <p:sldId id="623" r:id="rId233"/>
    <p:sldId id="624" r:id="rId234"/>
    <p:sldId id="625" r:id="rId235"/>
    <p:sldId id="626" r:id="rId236"/>
    <p:sldId id="627" r:id="rId237"/>
    <p:sldId id="628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646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629" r:id="rId265"/>
    <p:sldId id="630" r:id="rId266"/>
    <p:sldId id="631" r:id="rId267"/>
    <p:sldId id="632" r:id="rId268"/>
    <p:sldId id="633" r:id="rId269"/>
    <p:sldId id="634" r:id="rId270"/>
    <p:sldId id="635" r:id="rId271"/>
    <p:sldId id="636" r:id="rId272"/>
    <p:sldId id="637" r:id="rId273"/>
    <p:sldId id="638" r:id="rId274"/>
    <p:sldId id="639" r:id="rId275"/>
    <p:sldId id="640" r:id="rId276"/>
    <p:sldId id="641" r:id="rId277"/>
    <p:sldId id="642" r:id="rId278"/>
    <p:sldId id="513" r:id="rId279"/>
    <p:sldId id="514" r:id="rId280"/>
    <p:sldId id="515" r:id="rId281"/>
    <p:sldId id="516" r:id="rId282"/>
    <p:sldId id="517" r:id="rId283"/>
    <p:sldId id="518" r:id="rId284"/>
    <p:sldId id="643" r:id="rId285"/>
    <p:sldId id="519" r:id="rId286"/>
    <p:sldId id="520" r:id="rId287"/>
    <p:sldId id="644" r:id="rId288"/>
    <p:sldId id="645" r:id="rId289"/>
    <p:sldId id="522" r:id="rId290"/>
    <p:sldId id="523" r:id="rId291"/>
    <p:sldId id="524" r:id="rId292"/>
    <p:sldId id="525" r:id="rId293"/>
    <p:sldId id="556" r:id="rId294"/>
    <p:sldId id="557" r:id="rId295"/>
    <p:sldId id="558" r:id="rId296"/>
    <p:sldId id="559" r:id="rId297"/>
    <p:sldId id="560" r:id="rId298"/>
    <p:sldId id="561" r:id="rId299"/>
    <p:sldId id="562" r:id="rId300"/>
    <p:sldId id="563" r:id="rId301"/>
    <p:sldId id="564" r:id="rId302"/>
    <p:sldId id="565" r:id="rId303"/>
    <p:sldId id="566" r:id="rId304"/>
    <p:sldId id="567" r:id="rId305"/>
    <p:sldId id="568" r:id="rId306"/>
    <p:sldId id="569" r:id="rId307"/>
    <p:sldId id="570" r:id="rId308"/>
    <p:sldId id="571" r:id="rId309"/>
    <p:sldId id="572" r:id="rId310"/>
    <p:sldId id="573" r:id="rId311"/>
    <p:sldId id="574" r:id="rId312"/>
    <p:sldId id="575" r:id="rId313"/>
    <p:sldId id="576" r:id="rId314"/>
    <p:sldId id="577" r:id="rId315"/>
    <p:sldId id="578" r:id="rId316"/>
    <p:sldId id="579" r:id="rId317"/>
    <p:sldId id="580" r:id="rId318"/>
    <p:sldId id="581" r:id="rId319"/>
    <p:sldId id="582" r:id="rId320"/>
    <p:sldId id="583" r:id="rId321"/>
    <p:sldId id="584" r:id="rId322"/>
    <p:sldId id="585" r:id="rId323"/>
    <p:sldId id="586" r:id="rId324"/>
    <p:sldId id="587" r:id="rId325"/>
    <p:sldId id="588" r:id="rId326"/>
    <p:sldId id="589" r:id="rId327"/>
    <p:sldId id="590" r:id="rId328"/>
    <p:sldId id="591" r:id="rId329"/>
    <p:sldId id="592" r:id="rId330"/>
    <p:sldId id="593" r:id="rId331"/>
    <p:sldId id="594" r:id="rId332"/>
    <p:sldId id="595" r:id="rId333"/>
    <p:sldId id="596" r:id="rId334"/>
    <p:sldId id="597" r:id="rId335"/>
    <p:sldId id="598" r:id="rId336"/>
    <p:sldId id="599" r:id="rId337"/>
    <p:sldId id="600" r:id="rId338"/>
    <p:sldId id="601" r:id="rId339"/>
    <p:sldId id="602" r:id="rId340"/>
    <p:sldId id="603" r:id="rId341"/>
    <p:sldId id="604" r:id="rId342"/>
    <p:sldId id="605" r:id="rId343"/>
    <p:sldId id="606" r:id="rId344"/>
    <p:sldId id="607" r:id="rId345"/>
    <p:sldId id="608" r:id="rId3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2" autoAdjust="0"/>
    <p:restoredTop sz="94660"/>
  </p:normalViewPr>
  <p:slideViewPr>
    <p:cSldViewPr>
      <p:cViewPr varScale="1">
        <p:scale>
          <a:sx n="86" d="100"/>
          <a:sy n="86" d="100"/>
        </p:scale>
        <p:origin x="-84" y="-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1886" y="-10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handoutMaster" Target="handoutMasters/handoutMaster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35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D9E8C-FD6E-4F2E-83C6-DBF9863A9E72}" type="datetimeFigureOut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EBDC-D3F8-4F73-ABEB-E2CB9A48B2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138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1B176-A68B-496E-B321-44C5B328DEA9}" type="datetimeFigureOut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CE233-FA67-4B43-ADB6-2B734FDC06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2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124p 6</a:t>
            </a:r>
            <a:r>
              <a:rPr lang="ko-KR" altLang="en-US" sz="1200" dirty="0" smtClean="0"/>
              <a:t>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75589-66DC-4306-A805-8CBBE6DC1EC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6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178p, 7</a:t>
            </a:r>
            <a:r>
              <a:rPr lang="ko-KR" altLang="en-US" sz="1200" smtClean="0"/>
              <a:t>장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1A96-5D0E-438E-921D-35AC2887BDE7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6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1B49-0C82-456E-A969-1F7C8017DEBE}" type="slidenum">
              <a:rPr lang="ko-KR" altLang="en-US" smtClean="0"/>
              <a:pPr/>
              <a:t>270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2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26138-A277-4468-8A01-5E4A02375C01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4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503B-4246-4BB2-A15F-CDF035CA21AB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한쪽 모서리가 잘린 사각형 7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1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B6B4-2520-4C2B-BEDB-28189DAFAA78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한쪽 모서리가 잘린 사각형 7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80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48072"/>
          </a:xfrm>
        </p:spPr>
        <p:txBody>
          <a:bodyPr>
            <a:normAutofit/>
          </a:bodyPr>
          <a:lstStyle>
            <a:lvl1pPr algn="l">
              <a:defRPr sz="33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한쪽 모서리가 잘린 사각형 7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6B5B-BDCF-42BD-89B8-68812E65DF8E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43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C6BD-4B73-481B-9B05-B6322D39E770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한쪽 모서리가 잘린 사각형 7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153F-F1F7-468C-AE77-86A3634D9CBA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한쪽 모서리가 잘린 사각형 8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8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766F-CA50-40A0-B2B9-4CC9C3A1DA6C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한쪽 모서리가 잘린 사각형 10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9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FD97-497B-4555-B30E-70BBE5E4CA58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잘린 사각형 6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8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E10B4-BA22-4D90-BC1A-98C7EF47AE40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한쪽 모서리가 잘린 사각형 5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1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C968-F2A7-4B88-8565-87A000F5F53B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한쪽 모서리가 잘린 사각형 8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8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13FE-7EE2-429B-9C79-A9A16B1F6582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한쪽 모서리가 잘린 사각형 8"/>
          <p:cNvSpPr/>
          <p:nvPr userDrawn="1"/>
        </p:nvSpPr>
        <p:spPr>
          <a:xfrm flipV="1">
            <a:off x="0" y="0"/>
            <a:ext cx="3779912" cy="360040"/>
          </a:xfrm>
          <a:prstGeom prst="snip1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732" y="8901"/>
            <a:ext cx="3478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처음부터 다시 배우는 </a:t>
            </a:r>
            <a:r>
              <a:rPr lang="en-US" altLang="ko-KR" sz="14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HTML5 &amp; CSS3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2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3343D-A48D-4832-A532-F0050F8071CE}" type="datetime1">
              <a:rPr lang="ko-KR" altLang="en-US" smtClean="0"/>
              <a:pPr/>
              <a:t>2013-11-20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5EE47-532A-4899-98B5-7BA0CACE8E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0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사이트 개발 기간의 단축과 유지 보수의 용이성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296144"/>
          </a:xfrm>
        </p:spPr>
        <p:txBody>
          <a:bodyPr/>
          <a:lstStyle/>
          <a:p>
            <a:r>
              <a:rPr lang="ko-KR" altLang="en-US" dirty="0" smtClean="0"/>
              <a:t>웹 표준 사이트인 경우 </a:t>
            </a:r>
            <a:r>
              <a:rPr lang="en-US" altLang="ko-KR" dirty="0" smtClean="0"/>
              <a:t>HTML</a:t>
            </a:r>
            <a:r>
              <a:rPr lang="ko-KR" altLang="en-US" dirty="0"/>
              <a:t>을 이용하여 사이트의 구조를 표현하고 </a:t>
            </a:r>
            <a:r>
              <a:rPr lang="en-US" altLang="ko-KR" dirty="0"/>
              <a:t>CSS</a:t>
            </a:r>
            <a:r>
              <a:rPr lang="ko-KR" altLang="en-US" dirty="0"/>
              <a:t>를 통해 사이트를 꾸미게 </a:t>
            </a:r>
            <a:r>
              <a:rPr lang="ko-KR" altLang="en-US" dirty="0" smtClean="0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구조와 표현이 분리되기 때문에 디자이너는 디자인에 집중할 수 있고 </a:t>
            </a:r>
            <a:r>
              <a:rPr lang="ko-KR" altLang="en-US" dirty="0" smtClean="0"/>
              <a:t>기획자는 </a:t>
            </a:r>
            <a:r>
              <a:rPr lang="ko-KR" altLang="en-US" dirty="0"/>
              <a:t>구조에 집중할 수 있으며 프로그래머는 개발에 집중할 수 </a:t>
            </a:r>
            <a:r>
              <a:rPr lang="ko-KR" altLang="en-US" dirty="0" smtClean="0"/>
              <a:t>있게 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16732" y="3029783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기획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08372" y="3029783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디자인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코딩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00012" y="3029783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91652" y="3029783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디버깅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83292" y="3029783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완성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1907704" y="3208471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622204" y="3208471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344324" y="3208471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982624" y="3208471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1760" y="4057327"/>
            <a:ext cx="315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웹 표준 이전 방식의 개발 프로세스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7668" y="4725144"/>
            <a:ext cx="8267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웹 표준 이전 방식에서는 웹 문서의 디자인과 코딩이 전부 끝나고 나야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페이지에 대한 프로그래밍을 적용할 수 있었음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웹 페이지의 디자인을 변경하기 위해서는 웹 문서</a:t>
            </a:r>
            <a:r>
              <a:rPr lang="en-US" altLang="ko-KR" dirty="0" smtClean="0"/>
              <a:t>(HTML)</a:t>
            </a:r>
            <a:r>
              <a:rPr lang="ko-KR" altLang="en-US" dirty="0" smtClean="0"/>
              <a:t>을 열어 프로그래밍이 혼합된 문서를 열어 수정해야 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문서가 복잡해지고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문서 수정 과정에서 프로그래밍과 연관된 코드를 지울 수 있는 위험성이 항상 존재했음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9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문서의 구조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는 이전 버전의 </a:t>
            </a:r>
            <a:r>
              <a:rPr lang="en-US" altLang="ko-KR" dirty="0"/>
              <a:t>HTML4 </a:t>
            </a:r>
            <a:r>
              <a:rPr lang="ko-KR" altLang="en-US" dirty="0"/>
              <a:t>또는 </a:t>
            </a:r>
            <a:r>
              <a:rPr lang="en-US" altLang="ko-KR" dirty="0"/>
              <a:t>XHTML1.0</a:t>
            </a:r>
            <a:r>
              <a:rPr lang="ko-KR" altLang="en-US" dirty="0"/>
              <a:t>에서 진화하여 몇 가지 태그들이</a:t>
            </a:r>
          </a:p>
          <a:p>
            <a:r>
              <a:rPr lang="ko-KR" altLang="en-US" dirty="0"/>
              <a:t>추가되었다고 </a:t>
            </a:r>
            <a:r>
              <a:rPr lang="ko-KR" altLang="en-US" dirty="0" smtClean="0"/>
              <a:t>이전 강의에서 </a:t>
            </a:r>
            <a:r>
              <a:rPr lang="ko-KR" altLang="en-US" dirty="0"/>
              <a:t>언급했습니다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이런 태그들을 사용하여 어떻게 사이트의 구조를 설계하는지 간단히 예를 </a:t>
            </a:r>
            <a:r>
              <a:rPr lang="ko-KR" altLang="en-US" dirty="0" smtClean="0"/>
              <a:t>들어 </a:t>
            </a:r>
            <a:r>
              <a:rPr lang="ko-KR" altLang="en-US" dirty="0"/>
              <a:t>살펴보고 </a:t>
            </a:r>
            <a:r>
              <a:rPr lang="ko-KR" altLang="en-US" dirty="0" smtClean="0"/>
              <a:t>추후 </a:t>
            </a:r>
            <a:r>
              <a:rPr lang="ko-KR" altLang="en-US" dirty="0"/>
              <a:t>직접 실전예제를 제작하면서 자세히 배워보겠습니다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일반적으로 </a:t>
            </a:r>
            <a:r>
              <a:rPr lang="ko-KR" altLang="en-US" dirty="0"/>
              <a:t>사이트를 제작할 때는 사이트의 구조를 먼저 설계합니다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사이트의 구조는 어떻게 이루어져 있을까요</a:t>
            </a:r>
            <a:r>
              <a:rPr lang="en-US" altLang="ko-KR" dirty="0"/>
              <a:t>?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일반적으로 생각하는 것 보다 </a:t>
            </a:r>
            <a:r>
              <a:rPr lang="ko-KR" altLang="en-US" dirty="0"/>
              <a:t>다양한 구조가 </a:t>
            </a:r>
            <a:r>
              <a:rPr lang="ko-KR" altLang="en-US" dirty="0" smtClean="0"/>
              <a:t>있진 않습니다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디자인 </a:t>
            </a:r>
            <a:r>
              <a:rPr lang="ko-KR" altLang="en-US" dirty="0"/>
              <a:t>요소에 따라 다르게 보일 뿐</a:t>
            </a:r>
            <a:r>
              <a:rPr lang="en-US" altLang="ko-KR" dirty="0"/>
              <a:t>, </a:t>
            </a:r>
            <a:r>
              <a:rPr lang="ko-KR" altLang="en-US" dirty="0"/>
              <a:t>일반적으로 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 그림과 같이 </a:t>
            </a:r>
            <a:r>
              <a:rPr lang="ko-KR" altLang="en-US" dirty="0"/>
              <a:t>크게 네 가지 형태로 구분할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사용법은 </a:t>
            </a:r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98878" y="2276872"/>
            <a:ext cx="8064896" cy="2376264"/>
          </a:xfrm>
          <a:prstGeom prst="roundRect">
            <a:avLst>
              <a:gd name="adj" fmla="val 972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@font-face { font-family: ‘</a:t>
            </a:r>
            <a:r>
              <a:rPr lang="ko-KR" altLang="ko-KR" b="1" dirty="0"/>
              <a:t>이름 정의</a:t>
            </a:r>
            <a:r>
              <a:rPr lang="en-US" altLang="ko-KR" b="1" dirty="0"/>
              <a:t>’ ;     ①</a:t>
            </a:r>
            <a:endParaRPr lang="ko-KR" altLang="ko-KR" dirty="0"/>
          </a:p>
          <a:p>
            <a:r>
              <a:rPr lang="en-US" altLang="ko-KR" b="1" dirty="0"/>
              <a:t>         </a:t>
            </a:r>
            <a:r>
              <a:rPr lang="en-US" altLang="ko-KR" b="1" dirty="0" err="1"/>
              <a:t>src:url</a:t>
            </a:r>
            <a:r>
              <a:rPr lang="en-US" altLang="ko-KR" b="1" dirty="0"/>
              <a:t>(‘</a:t>
            </a:r>
            <a:r>
              <a:rPr lang="en-US" altLang="ko-KR" b="1" dirty="0" err="1"/>
              <a:t>eotfile.eot</a:t>
            </a:r>
            <a:r>
              <a:rPr lang="en-US" altLang="ko-KR" b="1" dirty="0"/>
              <a:t>’);             ②</a:t>
            </a:r>
            <a:endParaRPr lang="ko-KR" altLang="ko-KR" dirty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</a:t>
            </a:r>
            <a:r>
              <a:rPr lang="en-US" altLang="ko-KR" b="1" dirty="0" err="1" smtClean="0"/>
              <a:t>src:local</a:t>
            </a:r>
            <a:r>
              <a:rPr lang="en-US" altLang="ko-KR" b="1" dirty="0"/>
              <a:t>('</a:t>
            </a:r>
            <a:r>
              <a:rPr lang="ko-KR" altLang="ko-KR" b="1" dirty="0"/>
              <a:t>☺</a:t>
            </a:r>
            <a:r>
              <a:rPr lang="en-US" altLang="ko-KR" b="1" dirty="0"/>
              <a:t>'), </a:t>
            </a:r>
            <a:r>
              <a:rPr lang="en-US" altLang="ko-KR" b="1" dirty="0" err="1"/>
              <a:t>url</a:t>
            </a:r>
            <a:r>
              <a:rPr lang="en-US" altLang="ko-KR" b="1" dirty="0"/>
              <a:t>('</a:t>
            </a:r>
            <a:r>
              <a:rPr lang="en-US" altLang="ko-KR" b="1" dirty="0" err="1"/>
              <a:t>url_wofff_file.woff</a:t>
            </a:r>
            <a:r>
              <a:rPr lang="en-US" altLang="ko-KR" b="1" dirty="0"/>
              <a:t>')  format("</a:t>
            </a:r>
            <a:r>
              <a:rPr lang="en-US" altLang="ko-KR" b="1" dirty="0" err="1"/>
              <a:t>woff</a:t>
            </a:r>
            <a:r>
              <a:rPr lang="en-US" altLang="ko-KR" b="1" dirty="0"/>
              <a:t>"), ③</a:t>
            </a:r>
            <a:endParaRPr lang="ko-KR" altLang="ko-KR" dirty="0"/>
          </a:p>
          <a:p>
            <a:r>
              <a:rPr lang="en-US" altLang="ko-KR" b="1" dirty="0" smtClean="0"/>
              <a:t>                            </a:t>
            </a:r>
            <a:r>
              <a:rPr lang="en-US" altLang="ko-KR" b="1" dirty="0" err="1" smtClean="0"/>
              <a:t>url</a:t>
            </a:r>
            <a:r>
              <a:rPr lang="en-US" altLang="ko-KR" b="1" dirty="0"/>
              <a:t>('url_wofff_file.ttf') format("</a:t>
            </a:r>
            <a:r>
              <a:rPr lang="en-US" altLang="ko-KR" b="1" dirty="0" err="1"/>
              <a:t>truetype</a:t>
            </a:r>
            <a:r>
              <a:rPr lang="en-US" altLang="ko-KR" b="1" dirty="0"/>
              <a:t>");  ④</a:t>
            </a:r>
            <a:endParaRPr lang="ko-KR" altLang="ko-KR" dirty="0"/>
          </a:p>
          <a:p>
            <a:r>
              <a:rPr lang="en-US" altLang="ko-KR" b="1" dirty="0"/>
              <a:t>}</a:t>
            </a:r>
            <a:endParaRPr lang="ko-KR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714902" y="5157192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★ </a:t>
            </a:r>
            <a:r>
              <a:rPr lang="ko-KR" altLang="en-US" sz="1400" dirty="0" smtClean="0"/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EOT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</a:rPr>
              <a:t>WOFF </a:t>
            </a:r>
            <a:r>
              <a:rPr lang="ko-KR" altLang="en-US" sz="1400" dirty="0">
                <a:solidFill>
                  <a:srgbClr val="FF0000"/>
                </a:solidFill>
              </a:rPr>
              <a:t>파일로 변환하는 것은 자유지만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변환된 글꼴을 웹에 사용하기 위해서는 </a:t>
            </a:r>
            <a:r>
              <a:rPr lang="ko-KR" altLang="en-US" sz="1400" dirty="0" smtClean="0">
                <a:solidFill>
                  <a:srgbClr val="FF0000"/>
                </a:solidFill>
              </a:rPr>
              <a:t>저작권 문제가 </a:t>
            </a:r>
            <a:r>
              <a:rPr lang="ko-KR" altLang="en-US" sz="1400" dirty="0">
                <a:solidFill>
                  <a:srgbClr val="FF0000"/>
                </a:solidFill>
              </a:rPr>
              <a:t>해결되어야 합니다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상용 글꼴을 함부로 변환해서 웹사이트에 사용하게 되면 </a:t>
            </a:r>
            <a:r>
              <a:rPr lang="ko-KR" altLang="en-US" sz="1400" dirty="0" smtClean="0">
                <a:solidFill>
                  <a:srgbClr val="FF0000"/>
                </a:solidFill>
              </a:rPr>
              <a:t>이것은 저작권 </a:t>
            </a:r>
            <a:r>
              <a:rPr lang="ko-KR" altLang="en-US" sz="1400" dirty="0">
                <a:solidFill>
                  <a:srgbClr val="FF0000"/>
                </a:solidFill>
              </a:rPr>
              <a:t>침해 문제에 해당하기 때문에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향후 문제가 생길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169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➊ 원하는 이름을 정의합니다</a:t>
            </a:r>
            <a:r>
              <a:rPr lang="en-US" altLang="ko-KR" dirty="0"/>
              <a:t>. </a:t>
            </a:r>
            <a:r>
              <a:rPr lang="ko-KR" altLang="en-US" dirty="0"/>
              <a:t>➋ </a:t>
            </a:r>
            <a:r>
              <a:rPr lang="en-US" altLang="ko-KR" dirty="0" err="1"/>
              <a:t>eot</a:t>
            </a:r>
            <a:r>
              <a:rPr lang="en-US" altLang="ko-KR" dirty="0"/>
              <a:t> </a:t>
            </a:r>
            <a:r>
              <a:rPr lang="ko-KR" altLang="en-US" dirty="0"/>
              <a:t>파일이 위치한 곳과 </a:t>
            </a:r>
            <a:r>
              <a:rPr lang="en-US" altLang="ko-KR" dirty="0"/>
              <a:t>URL</a:t>
            </a:r>
            <a:r>
              <a:rPr lang="ko-KR" altLang="en-US" dirty="0"/>
              <a:t>을 정의합니다</a:t>
            </a:r>
            <a:r>
              <a:rPr lang="en-US" altLang="ko-KR" dirty="0"/>
              <a:t>. </a:t>
            </a:r>
            <a:r>
              <a:rPr lang="ko-KR" altLang="en-US" dirty="0" smtClean="0"/>
              <a:t>➌ 이곳엔 </a:t>
            </a:r>
            <a:r>
              <a:rPr lang="ko-KR" altLang="en-US" dirty="0"/>
              <a:t>약간의 트릭이 존재하는데요</a:t>
            </a:r>
            <a:r>
              <a:rPr lang="en-US" altLang="ko-KR" dirty="0"/>
              <a:t>. </a:t>
            </a:r>
            <a:r>
              <a:rPr lang="ko-KR" altLang="en-US" dirty="0"/>
              <a:t>여기 보면 “ </a:t>
            </a:r>
            <a:r>
              <a:rPr lang="en-US" altLang="ko-KR" dirty="0"/>
              <a:t>(</a:t>
            </a:r>
            <a:r>
              <a:rPr lang="ko-KR" altLang="en-US" dirty="0" err="1"/>
              <a:t>스마일리</a:t>
            </a:r>
            <a:r>
              <a:rPr lang="en-US" altLang="ko-KR" dirty="0"/>
              <a:t>)”</a:t>
            </a:r>
            <a:r>
              <a:rPr lang="ko-KR" altLang="en-US" dirty="0"/>
              <a:t>가 보입니다</a:t>
            </a:r>
            <a:r>
              <a:rPr lang="en-US" altLang="ko-KR" dirty="0"/>
              <a:t>. </a:t>
            </a:r>
            <a:r>
              <a:rPr lang="ko-KR" altLang="en-US" dirty="0" smtClean="0"/>
              <a:t>여기서 </a:t>
            </a:r>
            <a:r>
              <a:rPr lang="ko-KR" altLang="en-US" dirty="0" err="1" smtClean="0"/>
              <a:t>스마일리가</a:t>
            </a:r>
            <a:r>
              <a:rPr lang="ko-KR" altLang="en-US" dirty="0" smtClean="0"/>
              <a:t> </a:t>
            </a:r>
            <a:r>
              <a:rPr lang="ko-KR" altLang="en-US" dirty="0"/>
              <a:t>해주는 역할은 </a:t>
            </a:r>
            <a:r>
              <a:rPr lang="en-US" altLang="ko-KR" dirty="0"/>
              <a:t>IE </a:t>
            </a:r>
            <a:r>
              <a:rPr lang="ko-KR" altLang="en-US" dirty="0"/>
              <a:t>또는 기타 브라우저에서 해당 글꼴을 다운받지 </a:t>
            </a:r>
            <a:r>
              <a:rPr lang="ko-KR" altLang="en-US" dirty="0" smtClean="0"/>
              <a:t>못하게 </a:t>
            </a:r>
            <a:r>
              <a:rPr lang="ko-KR" altLang="en-US" dirty="0"/>
              <a:t>하기 위함입니다</a:t>
            </a:r>
            <a:r>
              <a:rPr lang="en-US" altLang="ko-KR" dirty="0"/>
              <a:t>. </a:t>
            </a:r>
            <a:r>
              <a:rPr lang="ko-KR" altLang="en-US" dirty="0"/>
              <a:t>일종의 편법인데요</a:t>
            </a:r>
            <a:r>
              <a:rPr lang="en-US" altLang="ko-KR" dirty="0"/>
              <a:t>. IE </a:t>
            </a:r>
            <a:r>
              <a:rPr lang="ko-KR" altLang="en-US" dirty="0"/>
              <a:t>또는 몇몇 브라우저에서는 </a:t>
            </a:r>
            <a:r>
              <a:rPr lang="en-US" altLang="ko-KR" dirty="0" err="1"/>
              <a:t>ttf</a:t>
            </a:r>
            <a:r>
              <a:rPr lang="en-US" altLang="ko-KR" dirty="0"/>
              <a:t> </a:t>
            </a:r>
            <a:r>
              <a:rPr lang="ko-KR" altLang="en-US" dirty="0"/>
              <a:t>파일이</a:t>
            </a:r>
          </a:p>
          <a:p>
            <a:r>
              <a:rPr lang="ko-KR" altLang="en-US" dirty="0"/>
              <a:t>나 </a:t>
            </a:r>
            <a:r>
              <a:rPr lang="en-US" altLang="ko-KR" dirty="0" err="1"/>
              <a:t>woff</a:t>
            </a:r>
            <a:r>
              <a:rPr lang="en-US" altLang="ko-KR" dirty="0"/>
              <a:t> </a:t>
            </a:r>
            <a:r>
              <a:rPr lang="ko-KR" altLang="en-US" dirty="0"/>
              <a:t>파일은 해당 </a:t>
            </a:r>
            <a:r>
              <a:rPr lang="en-US" altLang="ko-KR" dirty="0" err="1"/>
              <a:t>url</a:t>
            </a:r>
            <a:r>
              <a:rPr lang="ko-KR" altLang="en-US" dirty="0"/>
              <a:t>에서 다운로드 하려고 시도를 하는데</a:t>
            </a:r>
            <a:r>
              <a:rPr lang="en-US" altLang="ko-KR" dirty="0"/>
              <a:t>, local(‘…’) </a:t>
            </a:r>
            <a:r>
              <a:rPr lang="ko-KR" altLang="en-US" dirty="0"/>
              <a:t>부분에 </a:t>
            </a:r>
            <a:r>
              <a:rPr lang="ko-KR" altLang="en-US" dirty="0" smtClean="0"/>
              <a:t>특정 </a:t>
            </a:r>
            <a:r>
              <a:rPr lang="ko-KR" altLang="en-US" dirty="0"/>
              <a:t>캐릭터 문자를 넣어주면 이 부분은 해석하지 않고 건너 뜁니다</a:t>
            </a:r>
            <a:r>
              <a:rPr lang="en-US" altLang="ko-KR" dirty="0"/>
              <a:t>. </a:t>
            </a:r>
            <a:r>
              <a:rPr lang="ko-KR" altLang="en-US" dirty="0"/>
              <a:t>근데 왜 </a:t>
            </a:r>
            <a:r>
              <a:rPr lang="ko-KR" altLang="en-US" dirty="0" smtClean="0"/>
              <a:t>여기에 </a:t>
            </a:r>
            <a:r>
              <a:rPr lang="ko-KR" altLang="en-US" dirty="0" err="1" smtClean="0"/>
              <a:t>스마일리를</a:t>
            </a:r>
            <a:r>
              <a:rPr lang="ko-KR" altLang="en-US" dirty="0" smtClean="0"/>
              <a:t> </a:t>
            </a:r>
            <a:r>
              <a:rPr lang="ko-KR" altLang="en-US" dirty="0"/>
              <a:t>넣었을까요</a:t>
            </a:r>
            <a:r>
              <a:rPr lang="en-US" altLang="ko-KR" dirty="0"/>
              <a:t>? </a:t>
            </a:r>
            <a:r>
              <a:rPr lang="ko-KR" altLang="en-US" dirty="0"/>
              <a:t>아마 특수 캐릭터 중에서 가장 재미있게 생겼기 때문 </a:t>
            </a:r>
            <a:r>
              <a:rPr lang="ko-KR" altLang="en-US" dirty="0" smtClean="0"/>
              <a:t>아닐까요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맥에서는 </a:t>
            </a:r>
            <a:r>
              <a:rPr lang="en-US" altLang="ko-KR" dirty="0"/>
              <a:t>OTF </a:t>
            </a:r>
            <a:r>
              <a:rPr lang="ko-KR" altLang="en-US" dirty="0"/>
              <a:t>파일을 글꼴로 많이 사용하게 되는데</a:t>
            </a:r>
            <a:r>
              <a:rPr lang="en-US" altLang="ko-KR" dirty="0"/>
              <a:t>, Open Type Spec</a:t>
            </a:r>
            <a:r>
              <a:rPr lang="ko-KR" altLang="en-US" dirty="0"/>
              <a:t>에서는 </a:t>
            </a:r>
            <a:r>
              <a:rPr lang="en-US" altLang="ko-KR" dirty="0"/>
              <a:t>2</a:t>
            </a:r>
            <a:r>
              <a:rPr lang="ko-KR" altLang="en-US" dirty="0" smtClean="0"/>
              <a:t>바이트 </a:t>
            </a:r>
            <a:r>
              <a:rPr lang="ko-KR" altLang="en-US" dirty="0"/>
              <a:t>유니코드 캐릭터를 사용하게 되면</a:t>
            </a:r>
            <a:r>
              <a:rPr lang="en-US" altLang="ko-KR" dirty="0"/>
              <a:t>, </a:t>
            </a:r>
            <a:r>
              <a:rPr lang="ko-KR" altLang="en-US" dirty="0"/>
              <a:t>맥에 내장되어 있는 </a:t>
            </a:r>
            <a:r>
              <a:rPr lang="en-US" altLang="ko-KR" dirty="0"/>
              <a:t>OTF </a:t>
            </a:r>
            <a:r>
              <a:rPr lang="ko-KR" altLang="en-US" dirty="0"/>
              <a:t>파일을 검색하지 </a:t>
            </a:r>
            <a:r>
              <a:rPr lang="ko-KR" altLang="en-US" dirty="0" smtClean="0"/>
              <a:t>않기 </a:t>
            </a:r>
            <a:r>
              <a:rPr lang="ko-KR" altLang="en-US" dirty="0"/>
              <a:t>때문입니다</a:t>
            </a:r>
            <a:r>
              <a:rPr lang="en-US" altLang="ko-KR" dirty="0"/>
              <a:t>. </a:t>
            </a:r>
            <a:r>
              <a:rPr lang="ko-KR" altLang="en-US" dirty="0"/>
              <a:t>그렇게 되면 훨씬 빨리 해당 웹 글꼴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ko-KR" altLang="en-US" dirty="0"/>
              <a:t>에서 지정한 글꼴</a:t>
            </a:r>
            <a:r>
              <a:rPr lang="en-US" altLang="ko-KR" dirty="0"/>
              <a:t>)</a:t>
            </a:r>
            <a:r>
              <a:rPr lang="ko-KR" altLang="en-US" dirty="0"/>
              <a:t>로 웹 </a:t>
            </a:r>
            <a:r>
              <a:rPr lang="ko-KR" altLang="en-US" dirty="0" smtClean="0"/>
              <a:t>페이지가 </a:t>
            </a:r>
            <a:r>
              <a:rPr lang="ko-KR" altLang="en-US" dirty="0"/>
              <a:t>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➌과 ➍에서는 해당글꼴의 이름과 타입을 지정합니다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err="1"/>
              <a:t>트루타입</a:t>
            </a:r>
            <a:r>
              <a:rPr lang="ko-KR" altLang="en-US" dirty="0"/>
              <a:t> </a:t>
            </a:r>
            <a:r>
              <a:rPr lang="ko-KR" altLang="en-US" dirty="0" smtClean="0"/>
              <a:t>글꼴은 </a:t>
            </a:r>
            <a:r>
              <a:rPr lang="en-US" altLang="ko-KR" dirty="0" err="1" smtClean="0"/>
              <a:t>url</a:t>
            </a:r>
            <a:r>
              <a:rPr lang="en-US" altLang="ko-KR" dirty="0"/>
              <a:t>(‘</a:t>
            </a:r>
            <a:r>
              <a:rPr lang="ko-KR" altLang="en-US" dirty="0"/>
              <a:t>해당 파일이 위치한 곳과 파일 이름’</a:t>
            </a:r>
            <a:r>
              <a:rPr lang="en-US" altLang="ko-KR" dirty="0"/>
              <a:t>) format(“</a:t>
            </a:r>
            <a:r>
              <a:rPr lang="en-US" altLang="ko-KR" dirty="0" err="1"/>
              <a:t>truetype</a:t>
            </a:r>
            <a:r>
              <a:rPr lang="ko-KR" altLang="en-US" dirty="0"/>
              <a:t>”</a:t>
            </a:r>
            <a:r>
              <a:rPr lang="en-US" altLang="ko-KR" dirty="0"/>
              <a:t>); </a:t>
            </a:r>
            <a:r>
              <a:rPr lang="ko-KR" altLang="en-US" dirty="0"/>
              <a:t>을 지정하고</a:t>
            </a:r>
            <a:r>
              <a:rPr lang="en-US" altLang="ko-KR" dirty="0"/>
              <a:t>, </a:t>
            </a:r>
            <a:r>
              <a:rPr lang="en-US" altLang="ko-KR" dirty="0" err="1"/>
              <a:t>woff</a:t>
            </a:r>
            <a:r>
              <a:rPr lang="en-US" altLang="ko-KR" dirty="0"/>
              <a:t> </a:t>
            </a:r>
            <a:r>
              <a:rPr lang="ko-KR" altLang="en-US" dirty="0" smtClean="0"/>
              <a:t>파일인 </a:t>
            </a:r>
            <a:r>
              <a:rPr lang="ko-KR" altLang="en-US" dirty="0"/>
              <a:t>경우 </a:t>
            </a:r>
            <a:r>
              <a:rPr lang="en-US" altLang="ko-KR" dirty="0" err="1"/>
              <a:t>url</a:t>
            </a:r>
            <a:r>
              <a:rPr lang="en-US" altLang="ko-KR" dirty="0"/>
              <a:t>(‘</a:t>
            </a:r>
            <a:r>
              <a:rPr lang="ko-KR" altLang="en-US" dirty="0"/>
              <a:t>해당 파일이 위치한 곳과 파일 이름’</a:t>
            </a:r>
            <a:r>
              <a:rPr lang="en-US" altLang="ko-KR" dirty="0"/>
              <a:t>) format(“</a:t>
            </a:r>
            <a:r>
              <a:rPr lang="en-US" altLang="ko-KR" dirty="0" err="1"/>
              <a:t>woff</a:t>
            </a:r>
            <a:r>
              <a:rPr lang="ko-KR" altLang="en-US" dirty="0"/>
              <a:t>”</a:t>
            </a:r>
            <a:r>
              <a:rPr lang="en-US" altLang="ko-KR" dirty="0"/>
              <a:t>); </a:t>
            </a:r>
            <a:r>
              <a:rPr lang="ko-KR" altLang="en-US" dirty="0"/>
              <a:t>라고 </a:t>
            </a:r>
            <a:r>
              <a:rPr lang="ko-KR" altLang="en-US" dirty="0" smtClean="0"/>
              <a:t>지정해야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1288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16433"/>
            <a:ext cx="4248472" cy="434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9690" y="4365104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제주 </a:t>
            </a:r>
            <a:r>
              <a:rPr lang="ko-KR" altLang="en-US" sz="1400" dirty="0" err="1"/>
              <a:t>한라산체는</a:t>
            </a:r>
            <a:r>
              <a:rPr lang="ko-KR" altLang="en-US" sz="1400" dirty="0"/>
              <a:t> 제주 고딕체</a:t>
            </a:r>
            <a:r>
              <a:rPr lang="en-US" altLang="ko-KR" sz="1400" dirty="0"/>
              <a:t>, </a:t>
            </a:r>
            <a:r>
              <a:rPr lang="ko-KR" altLang="en-US" sz="1400" dirty="0"/>
              <a:t>제주 명조체와 더불어 제주도에서 개발한 글꼴이며 누구나 </a:t>
            </a:r>
            <a:r>
              <a:rPr lang="ko-KR" altLang="en-US" sz="1400" dirty="0" smtClean="0"/>
              <a:t>자유롭게 </a:t>
            </a:r>
            <a:r>
              <a:rPr lang="ko-KR" altLang="en-US" sz="1400" dirty="0"/>
              <a:t>다운받아서 사용할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다운로드 주소는 </a:t>
            </a:r>
            <a:r>
              <a:rPr lang="en-US" altLang="ko-KR" sz="1400" dirty="0"/>
              <a:t>http://goo.gl/velq</a:t>
            </a:r>
            <a:r>
              <a:rPr lang="ko-KR" altLang="en-US" sz="1400" dirty="0"/>
              <a:t>에서 가능합니다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5733256"/>
            <a:ext cx="7632848" cy="1015663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@font-face {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font-family</a:t>
            </a:r>
            <a:r>
              <a:rPr lang="en-US" altLang="ko-KR" sz="1200" dirty="0"/>
              <a:t>:'</a:t>
            </a:r>
            <a:r>
              <a:rPr lang="en-US" altLang="ko-KR" sz="1200" dirty="0" err="1"/>
              <a:t>jeju</a:t>
            </a:r>
            <a:r>
              <a:rPr lang="en-US" altLang="ko-KR" sz="1200" dirty="0"/>
              <a:t>'; </a:t>
            </a:r>
            <a:endParaRPr lang="ko-KR" altLang="ko-KR" sz="1200" dirty="0"/>
          </a:p>
          <a:p>
            <a:r>
              <a:rPr lang="en-US" altLang="ko-KR" sz="1200" dirty="0"/>
              <a:t>   </a:t>
            </a:r>
            <a:r>
              <a:rPr lang="en-US" altLang="ko-KR" sz="1200" dirty="0" err="1" smtClean="0"/>
              <a:t>src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('images/</a:t>
            </a:r>
            <a:r>
              <a:rPr lang="en-US" altLang="ko-KR" sz="1200" dirty="0" err="1"/>
              <a:t>JejuHallasan.eot</a:t>
            </a:r>
            <a:r>
              <a:rPr lang="en-US" altLang="ko-KR" sz="1200" dirty="0"/>
              <a:t>');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: local('</a:t>
            </a:r>
            <a:r>
              <a:rPr lang="ko-KR" altLang="ko-KR" sz="1200" dirty="0"/>
              <a:t>☺</a:t>
            </a:r>
            <a:r>
              <a:rPr lang="en-US" altLang="ko-KR" sz="1200" dirty="0"/>
              <a:t>'), 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url</a:t>
            </a:r>
            <a:r>
              <a:rPr lang="en-US" altLang="ko-KR" sz="1200" dirty="0"/>
              <a:t>('images/</a:t>
            </a:r>
            <a:r>
              <a:rPr lang="en-US" altLang="ko-KR" sz="1200" dirty="0" err="1"/>
              <a:t>JejuHallasan.woff</a:t>
            </a:r>
            <a:r>
              <a:rPr lang="en-US" altLang="ko-KR" sz="1200" dirty="0"/>
              <a:t>') format("</a:t>
            </a:r>
            <a:r>
              <a:rPr lang="en-US" altLang="ko-KR" sz="1200" dirty="0" err="1"/>
              <a:t>woff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('images/Hallasan.ttf') format("</a:t>
            </a:r>
            <a:r>
              <a:rPr lang="en-US" altLang="ko-KR" sz="1200" dirty="0" err="1"/>
              <a:t>truetype</a:t>
            </a:r>
            <a:r>
              <a:rPr lang="en-US" altLang="ko-KR" sz="1200" dirty="0"/>
              <a:t>"); </a:t>
            </a:r>
            <a:endParaRPr lang="ko-KR" altLang="ko-KR" sz="1200" dirty="0"/>
          </a:p>
          <a:p>
            <a:r>
              <a:rPr lang="en-US" altLang="ko-KR" sz="1200" dirty="0" smtClean="0"/>
              <a:t>  }</a:t>
            </a:r>
            <a:endParaRPr lang="ko-KR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60032" y="1325198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source/ch08/ex8-1.html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7075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@font-face</a:t>
            </a:r>
            <a:r>
              <a:rPr lang="ko-KR" altLang="en-US" dirty="0"/>
              <a:t>를 이용해서 웹사이트를 만들 때는 </a:t>
            </a:r>
            <a:r>
              <a:rPr lang="en-US" altLang="ko-KR" dirty="0"/>
              <a:t>2</a:t>
            </a:r>
            <a:r>
              <a:rPr lang="ko-KR" altLang="en-US" dirty="0"/>
              <a:t>종 이상의 글꼴을 </a:t>
            </a:r>
            <a:r>
              <a:rPr lang="ko-KR" altLang="en-US" dirty="0" smtClean="0"/>
              <a:t>사용하진 말아야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왜냐하면</a:t>
            </a:r>
            <a:r>
              <a:rPr lang="en-US" altLang="ko-KR" dirty="0"/>
              <a:t>, @font-face</a:t>
            </a:r>
            <a:r>
              <a:rPr lang="ko-KR" altLang="en-US" dirty="0"/>
              <a:t>를 통해 불러온 글꼴 파일은 파일이기 </a:t>
            </a:r>
            <a:r>
              <a:rPr lang="ko-KR" altLang="en-US" dirty="0" smtClean="0"/>
              <a:t>때문에 반드시 </a:t>
            </a:r>
            <a:r>
              <a:rPr lang="ko-KR" altLang="en-US" dirty="0"/>
              <a:t>한 번은 웹 페이지로 다운로드 되기 때문에 여러 개의 글꼴을 사용하게 </a:t>
            </a:r>
            <a:r>
              <a:rPr lang="ko-KR" altLang="en-US" dirty="0" smtClean="0"/>
              <a:t>되면 그 </a:t>
            </a:r>
            <a:r>
              <a:rPr lang="ko-KR" altLang="en-US" dirty="0"/>
              <a:t>용량만큼의 파일을 다운받는 것과 같아 웹 서버에 부담을 줄 수 있기 </a:t>
            </a:r>
            <a:r>
              <a:rPr lang="ko-KR" altLang="en-US" dirty="0" smtClean="0"/>
              <a:t>때문입니다</a:t>
            </a:r>
            <a:r>
              <a:rPr lang="en-US" altLang="ko-KR" dirty="0"/>
              <a:t>. </a:t>
            </a:r>
            <a:r>
              <a:rPr lang="ko-KR" altLang="en-US" dirty="0"/>
              <a:t>그래서 아직도 포털 사이트 및 대형 사이트는 시스템 기본 글꼴을 사용하고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시스템 기본 글꼴은 시스템에 있는 글꼴을 불러오기만 하면 되기 때문이죠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031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지금까지 </a:t>
            </a:r>
            <a:r>
              <a:rPr lang="en-US" altLang="ko-KR" dirty="0"/>
              <a:t>@font-face</a:t>
            </a:r>
            <a:r>
              <a:rPr lang="ko-KR" altLang="en-US" dirty="0"/>
              <a:t>를 통해 외부글꼴을 지정하는 방법과 시스템 글꼴을 지정하는 방법을 살펴봤는데요</a:t>
            </a:r>
            <a:r>
              <a:rPr lang="en-US" altLang="ko-KR" dirty="0"/>
              <a:t>. </a:t>
            </a:r>
            <a:r>
              <a:rPr lang="ko-KR" altLang="en-US" dirty="0"/>
              <a:t>글꼴의 속성은 어떻게 지정할까요</a:t>
            </a:r>
            <a:r>
              <a:rPr lang="en-US" altLang="ko-KR" dirty="0"/>
              <a:t>? </a:t>
            </a:r>
            <a:r>
              <a:rPr lang="ko-KR" altLang="en-US" dirty="0"/>
              <a:t>글꼴의 속성을 </a:t>
            </a:r>
            <a:r>
              <a:rPr lang="ko-KR" altLang="en-US" dirty="0" smtClean="0"/>
              <a:t>지정하는 것은 </a:t>
            </a:r>
            <a:r>
              <a:rPr lang="ko-KR" altLang="en-US" dirty="0"/>
              <a:t>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글꼴 스타일을 정의해주는 방법입니다</a:t>
            </a:r>
            <a:r>
              <a:rPr lang="en-US" altLang="ko-KR" dirty="0"/>
              <a:t>. </a:t>
            </a:r>
            <a:r>
              <a:rPr lang="ko-KR" altLang="en-US" dirty="0" err="1"/>
              <a:t>이탤릭체와</a:t>
            </a:r>
            <a:r>
              <a:rPr lang="ko-KR" altLang="en-US" dirty="0"/>
              <a:t> </a:t>
            </a:r>
            <a:r>
              <a:rPr lang="ko-KR" altLang="en-US" dirty="0" err="1"/>
              <a:t>보통체를</a:t>
            </a:r>
            <a:r>
              <a:rPr lang="ko-KR" altLang="en-US" dirty="0"/>
              <a:t> 지정합니다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font-style : italic, normal ; /</a:t>
            </a:r>
            <a:r>
              <a:rPr lang="ko-KR" altLang="en-US" b="1" dirty="0">
                <a:solidFill>
                  <a:srgbClr val="FF0000"/>
                </a:solidFill>
              </a:rPr>
              <a:t>* 글꼴 스타일을 정의해 줍니다</a:t>
            </a:r>
            <a:r>
              <a:rPr lang="en-US" altLang="ko-KR" b="1" dirty="0">
                <a:solidFill>
                  <a:srgbClr val="FF0000"/>
                </a:solidFill>
              </a:rPr>
              <a:t>. */</a:t>
            </a:r>
          </a:p>
          <a:p>
            <a:r>
              <a:rPr lang="ko-KR" altLang="en-US" dirty="0"/>
              <a:t>다음은 글꼴의 두께를 조절합니다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font-weight: bold, normal, lighter, bolder, 1-100 </a:t>
            </a:r>
            <a:r>
              <a:rPr lang="ko-KR" altLang="en-US" b="1" dirty="0">
                <a:solidFill>
                  <a:srgbClr val="FF0000"/>
                </a:solidFill>
              </a:rPr>
              <a:t>사이의 숫자</a:t>
            </a:r>
          </a:p>
          <a:p>
            <a:r>
              <a:rPr lang="ko-KR" altLang="en-US" dirty="0"/>
              <a:t>다음은 한글에서는 전혀 필요 없겠지만</a:t>
            </a:r>
            <a:r>
              <a:rPr lang="en-US" altLang="ko-KR" dirty="0"/>
              <a:t>, </a:t>
            </a:r>
            <a:r>
              <a:rPr lang="ko-KR" altLang="en-US" dirty="0"/>
              <a:t>영어의 글꼴을 작은 대문자로 변환합니다</a:t>
            </a:r>
            <a:r>
              <a:rPr lang="en-US" altLang="ko-KR" dirty="0"/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font-variant</a:t>
            </a:r>
            <a:r>
              <a:rPr lang="en-US" altLang="ko-KR" b="1" dirty="0">
                <a:solidFill>
                  <a:srgbClr val="FF0000"/>
                </a:solidFill>
              </a:rPr>
              <a:t>: normal </a:t>
            </a:r>
            <a:r>
              <a:rPr lang="ko-KR" altLang="en-US" b="1" dirty="0">
                <a:solidFill>
                  <a:srgbClr val="FF0000"/>
                </a:solidFill>
              </a:rPr>
              <a:t>또는 </a:t>
            </a:r>
            <a:r>
              <a:rPr lang="en-US" altLang="ko-KR" b="1" dirty="0" smtClean="0">
                <a:solidFill>
                  <a:srgbClr val="FF0000"/>
                </a:solidFill>
              </a:rPr>
              <a:t>small-caps</a:t>
            </a:r>
          </a:p>
          <a:p>
            <a:r>
              <a:rPr lang="ko-KR" altLang="en-US" dirty="0" smtClean="0"/>
              <a:t>굴림체나 </a:t>
            </a:r>
            <a:r>
              <a:rPr lang="ko-KR" altLang="en-US" dirty="0"/>
              <a:t>돋움체로 디자인하는 디자이너는 웹 페이지를 디자인하기가 쉽지만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smtClean="0"/>
              <a:t>외 다른 </a:t>
            </a:r>
            <a:r>
              <a:rPr lang="ko-KR" altLang="en-US" dirty="0"/>
              <a:t>글꼴을 선호하는 디자이너는 해당 글꼴을 사용할 수 없어 디자인에 </a:t>
            </a:r>
            <a:r>
              <a:rPr lang="ko-KR" altLang="en-US" dirty="0" smtClean="0"/>
              <a:t>어려움을 겪을 </a:t>
            </a:r>
            <a:r>
              <a:rPr lang="ko-KR" altLang="en-US" dirty="0"/>
              <a:t>수 있습니다</a:t>
            </a:r>
            <a:r>
              <a:rPr lang="en-US" altLang="ko-KR" dirty="0"/>
              <a:t>. </a:t>
            </a:r>
            <a:r>
              <a:rPr lang="ko-KR" altLang="en-US" dirty="0"/>
              <a:t>그렇기 때문에 디자이너가 선호하는 글꼴에 맞출 수가 없어 </a:t>
            </a:r>
            <a:r>
              <a:rPr lang="ko-KR" altLang="en-US" dirty="0" smtClean="0"/>
              <a:t>일반적으로 </a:t>
            </a:r>
            <a:r>
              <a:rPr lang="ko-KR" altLang="en-US" dirty="0"/>
              <a:t>굴림 또는 돋움체만을 이용해서 웹 페이지를 디자인하다 보니</a:t>
            </a:r>
            <a:r>
              <a:rPr lang="en-US" altLang="ko-KR" dirty="0"/>
              <a:t>, </a:t>
            </a:r>
            <a:r>
              <a:rPr lang="ko-KR" altLang="en-US" dirty="0" err="1"/>
              <a:t>본문체</a:t>
            </a:r>
            <a:r>
              <a:rPr lang="ko-KR" altLang="en-US" dirty="0"/>
              <a:t> </a:t>
            </a:r>
            <a:r>
              <a:rPr lang="ko-KR" altLang="en-US" dirty="0" smtClean="0"/>
              <a:t>이외 에는 </a:t>
            </a:r>
            <a:r>
              <a:rPr lang="ko-KR" altLang="en-US" dirty="0"/>
              <a:t>거의 전부 포토샵을 이용해 이미지 파일로 만들어서 사용할 때가 많습니다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CSS3</a:t>
            </a:r>
            <a:r>
              <a:rPr lang="ko-KR" altLang="en-US" dirty="0"/>
              <a:t>에서 </a:t>
            </a:r>
            <a:r>
              <a:rPr lang="en-US" altLang="ko-KR" dirty="0"/>
              <a:t>@font-face</a:t>
            </a:r>
            <a:r>
              <a:rPr lang="ko-KR" altLang="en-US" dirty="0"/>
              <a:t>가 도입됨에 따라 좀더 다양한 글꼴을 사용할 수 있긴 하지만 </a:t>
            </a:r>
            <a:r>
              <a:rPr lang="en-US" altLang="ko-KR" dirty="0"/>
              <a:t>@font-face</a:t>
            </a:r>
            <a:r>
              <a:rPr lang="ko-KR" altLang="en-US" dirty="0"/>
              <a:t>에 의한 글꼴도 한 개 또는 두 개 정도의 글꼴만 사용하는 것이 전체 웹사이트에 영향을 덜 주게 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043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속성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712318"/>
              </p:ext>
            </p:extLst>
          </p:nvPr>
        </p:nvGraphicFramePr>
        <p:xfrm>
          <a:off x="440323" y="1605066"/>
          <a:ext cx="8229600" cy="5126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349"/>
                <a:gridCol w="6183761"/>
                <a:gridCol w="866490"/>
              </a:tblGrid>
              <a:tr h="353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Style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속성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비고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Font-style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italic, normal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 스타일 이탤릭과 </a:t>
                      </a:r>
                      <a:r>
                        <a:rPr lang="ko-KR" sz="1200" kern="100" dirty="0" err="1">
                          <a:effectLst/>
                        </a:rPr>
                        <a:t>노말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7522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font-variant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normal, small-caps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한글에선 별로 사용하지 않습니다</a:t>
                      </a:r>
                      <a:r>
                        <a:rPr lang="en-US" sz="1200" kern="100" dirty="0">
                          <a:effectLst/>
                        </a:rPr>
                        <a:t>. </a:t>
                      </a:r>
                      <a:r>
                        <a:rPr lang="ko-KR" sz="1200" kern="100" dirty="0">
                          <a:effectLst/>
                        </a:rPr>
                        <a:t>작은 대문자 처리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7522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Font-weight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Bold, normal, lighter, bolder, 1 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 숫자 값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 두께 지정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7522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Font-size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1-100</a:t>
                      </a:r>
                      <a:r>
                        <a:rPr lang="ko-KR" sz="1200" kern="100" dirty="0">
                          <a:effectLst/>
                        </a:rPr>
                        <a:t>까지 숫자는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px</a:t>
                      </a:r>
                      <a:r>
                        <a:rPr lang="ko-KR" sz="1200" kern="100" dirty="0">
                          <a:effectLst/>
                        </a:rPr>
                        <a:t>과</a:t>
                      </a:r>
                      <a:r>
                        <a:rPr lang="en-US" sz="1200" kern="100" dirty="0">
                          <a:effectLst/>
                        </a:rPr>
                        <a:t> %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r>
                        <a:rPr lang="en-US" sz="1200" kern="100" dirty="0">
                          <a:effectLst/>
                        </a:rPr>
                        <a:t> 0.1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em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 사이즈 지정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5045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Font-family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글꼴에 대한 조합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처음 지정한 글꼴이 없으면 다음에 지정한 글꼴로 표시됨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CSS1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19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 모양 정의</a:t>
                      </a:r>
                      <a:r>
                        <a:rPr lang="en-US" sz="1200" kern="100" dirty="0">
                          <a:effectLst/>
                        </a:rPr>
                        <a:t> (</a:t>
                      </a:r>
                      <a:r>
                        <a:rPr lang="ko-KR" sz="1200" kern="100" dirty="0">
                          <a:effectLst/>
                        </a:rPr>
                        <a:t>한글 시스템에서는 기본적으로 굴림이 기본 값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77698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@font-face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font-family:’</a:t>
                      </a:r>
                      <a:r>
                        <a:rPr lang="ko-KR" sz="1200" kern="100" dirty="0">
                          <a:effectLst/>
                        </a:rPr>
                        <a:t>원하는 이름 지정</a:t>
                      </a:r>
                      <a:r>
                        <a:rPr lang="en-US" sz="1200" kern="100" dirty="0">
                          <a:effectLst/>
                        </a:rPr>
                        <a:t>’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src:url</a:t>
                      </a:r>
                      <a:r>
                        <a:rPr lang="en-US" sz="1200" kern="100" dirty="0">
                          <a:effectLst/>
                        </a:rPr>
                        <a:t>(‘</a:t>
                      </a:r>
                      <a:r>
                        <a:rPr lang="en-US" sz="1200" kern="100" dirty="0" err="1">
                          <a:effectLst/>
                        </a:rPr>
                        <a:t>eot</a:t>
                      </a:r>
                      <a:r>
                        <a:rPr lang="ko-KR" sz="1200" kern="100" dirty="0">
                          <a:effectLst/>
                        </a:rPr>
                        <a:t>파일이 있는 폴더 및 파일 이름 </a:t>
                      </a:r>
                      <a:r>
                        <a:rPr lang="en-US" sz="1200" kern="100" dirty="0">
                          <a:effectLst/>
                        </a:rPr>
                        <a:t>‘ );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src:local</a:t>
                      </a:r>
                      <a:r>
                        <a:rPr lang="en-US" sz="1200" kern="100" dirty="0">
                          <a:effectLst/>
                        </a:rPr>
                        <a:t>(‘ ‘),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;  </a:t>
                      </a:r>
                      <a:r>
                        <a:rPr lang="en-US" sz="1200" kern="100" dirty="0" err="1">
                          <a:effectLst/>
                        </a:rPr>
                        <a:t>url</a:t>
                      </a:r>
                      <a:r>
                        <a:rPr lang="en-US" sz="1200" kern="100" dirty="0">
                          <a:effectLst/>
                        </a:rPr>
                        <a:t>(‘</a:t>
                      </a:r>
                      <a:r>
                        <a:rPr lang="en-US" sz="1200" kern="100" dirty="0" err="1">
                          <a:effectLst/>
                        </a:rPr>
                        <a:t>woff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파일이 있는 폴더 및 파일이름</a:t>
                      </a:r>
                      <a:r>
                        <a:rPr lang="en-US" sz="1200" kern="100" dirty="0">
                          <a:effectLst/>
                        </a:rPr>
                        <a:t>’) format(‘</a:t>
                      </a:r>
                      <a:r>
                        <a:rPr lang="en-US" sz="1200" kern="100" dirty="0" err="1">
                          <a:effectLst/>
                        </a:rPr>
                        <a:t>woff</a:t>
                      </a:r>
                      <a:r>
                        <a:rPr lang="en-US" sz="1200" kern="100" dirty="0">
                          <a:effectLst/>
                        </a:rPr>
                        <a:t>’),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url</a:t>
                      </a:r>
                      <a:r>
                        <a:rPr lang="en-US" sz="1200" kern="100" dirty="0">
                          <a:effectLst/>
                        </a:rPr>
                        <a:t>(‘</a:t>
                      </a:r>
                      <a:r>
                        <a:rPr lang="en-US" sz="1200" kern="100" dirty="0" err="1">
                          <a:effectLst/>
                        </a:rPr>
                        <a:t>ttf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파일이 있는 폴더 및 파일이름</a:t>
                      </a:r>
                      <a:r>
                        <a:rPr lang="en-US" sz="1200" kern="100" dirty="0">
                          <a:effectLst/>
                        </a:rPr>
                        <a:t>’) format(‘</a:t>
                      </a:r>
                      <a:r>
                        <a:rPr lang="en-US" sz="1200" kern="100" dirty="0" err="1">
                          <a:effectLst/>
                        </a:rPr>
                        <a:t>turtype</a:t>
                      </a:r>
                      <a:r>
                        <a:rPr lang="en-US" sz="1200" kern="100" dirty="0">
                          <a:effectLst/>
                        </a:rPr>
                        <a:t>’),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url</a:t>
                      </a:r>
                      <a:r>
                        <a:rPr lang="en-US" sz="1200" kern="100" dirty="0">
                          <a:effectLst/>
                        </a:rPr>
                        <a:t>(‘</a:t>
                      </a:r>
                      <a:r>
                        <a:rPr lang="en-US" sz="1200" kern="100" dirty="0" err="1">
                          <a:effectLst/>
                        </a:rPr>
                        <a:t>otf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파일이 있는 폴더 및 파일이름</a:t>
                      </a:r>
                      <a:r>
                        <a:rPr lang="en-US" sz="1200" kern="100" dirty="0">
                          <a:effectLst/>
                        </a:rPr>
                        <a:t>’),format(‘</a:t>
                      </a:r>
                      <a:r>
                        <a:rPr lang="en-US" sz="1200" kern="100" dirty="0" err="1">
                          <a:effectLst/>
                        </a:rPr>
                        <a:t>opentype</a:t>
                      </a:r>
                      <a:r>
                        <a:rPr lang="en-US" sz="1200" kern="100" dirty="0">
                          <a:effectLst/>
                        </a:rPr>
                        <a:t>’);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여기서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ttf</a:t>
                      </a:r>
                      <a:r>
                        <a:rPr lang="ko-KR" sz="1200" kern="100" dirty="0">
                          <a:effectLst/>
                        </a:rPr>
                        <a:t>파일 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otf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파일인 경우 하나만 써줍니다</a:t>
                      </a:r>
                      <a:r>
                        <a:rPr lang="en-US" sz="1200" kern="100" dirty="0">
                          <a:effectLst/>
                        </a:rPr>
                        <a:t>. </a:t>
                      </a:r>
                      <a:br>
                        <a:rPr lang="en-US" sz="1200" kern="100" dirty="0">
                          <a:effectLst/>
                        </a:rPr>
                      </a:br>
                      <a:r>
                        <a:rPr lang="ko-KR" sz="1200" kern="100" dirty="0">
                          <a:effectLst/>
                        </a:rPr>
                        <a:t>맥이나 윈도우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둘 다</a:t>
                      </a:r>
                      <a:r>
                        <a:rPr lang="en-US" sz="1200" kern="100" dirty="0">
                          <a:effectLst/>
                        </a:rPr>
                        <a:t> TTF </a:t>
                      </a:r>
                      <a:r>
                        <a:rPr lang="ko-KR" sz="1200" kern="100" dirty="0">
                          <a:effectLst/>
                        </a:rPr>
                        <a:t>파일과</a:t>
                      </a:r>
                      <a:r>
                        <a:rPr lang="en-US" sz="1200" kern="100" dirty="0">
                          <a:effectLst/>
                        </a:rPr>
                        <a:t> OTF </a:t>
                      </a:r>
                      <a:r>
                        <a:rPr lang="ko-KR" sz="1200" kern="100" dirty="0">
                          <a:effectLst/>
                        </a:rPr>
                        <a:t>파일을 인식합니다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CSS3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 anchor="ctr"/>
                </a:tc>
              </a:tr>
              <a:tr h="592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글꼴을 직접 정의할 수 있습니다</a:t>
                      </a:r>
                      <a:r>
                        <a:rPr lang="en-US" sz="1200" kern="100" dirty="0">
                          <a:effectLst/>
                        </a:rPr>
                        <a:t>. IE</a:t>
                      </a:r>
                      <a:r>
                        <a:rPr lang="ko-KR" sz="1200" kern="100" dirty="0">
                          <a:effectLst/>
                        </a:rPr>
                        <a:t>에서는 버전</a:t>
                      </a:r>
                      <a:r>
                        <a:rPr lang="en-US" sz="1200" kern="100" dirty="0">
                          <a:effectLst/>
                        </a:rPr>
                        <a:t> 4</a:t>
                      </a:r>
                      <a:r>
                        <a:rPr lang="ko-KR" sz="1200" kern="100" dirty="0">
                          <a:effectLst/>
                        </a:rPr>
                        <a:t>부터 지원했으나 이번에 웹 표준으로 지정되어</a:t>
                      </a:r>
                      <a:r>
                        <a:rPr lang="en-US" sz="1200" kern="100" dirty="0">
                          <a:effectLst/>
                        </a:rPr>
                        <a:t>, IE</a:t>
                      </a:r>
                      <a:r>
                        <a:rPr lang="ko-KR" sz="1200" kern="100" dirty="0">
                          <a:effectLst/>
                        </a:rPr>
                        <a:t>를 포함 모든 브라우저에서 사용 가능합니다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3273" marR="63273" marT="0" marB="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7544" y="1249015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글꼴에 대한 스타일과 속성을 다시 한번 정리하면 다음 </a:t>
            </a:r>
            <a:r>
              <a:rPr lang="ko-KR" altLang="en-US" sz="1400" dirty="0" smtClean="0"/>
              <a:t>표와 </a:t>
            </a:r>
            <a:r>
              <a:rPr lang="ko-KR" altLang="en-US" sz="1400" dirty="0"/>
              <a:t>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830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Section 1</a:t>
            </a:r>
            <a:r>
              <a:rPr lang="ko-KR" altLang="en-US" dirty="0"/>
              <a:t>에서는 글꼴에 대한 내용을 배웠습니다</a:t>
            </a:r>
            <a:r>
              <a:rPr lang="en-US" altLang="ko-KR" dirty="0"/>
              <a:t>. </a:t>
            </a:r>
            <a:r>
              <a:rPr lang="ko-KR" altLang="en-US" dirty="0"/>
              <a:t>이번 섹션에서는 글꼴과 항상 </a:t>
            </a:r>
            <a:r>
              <a:rPr lang="ko-KR" altLang="en-US" dirty="0" smtClean="0"/>
              <a:t>동반되어야 </a:t>
            </a:r>
            <a:r>
              <a:rPr lang="ko-KR" altLang="en-US" dirty="0"/>
              <a:t>하는 </a:t>
            </a:r>
            <a:r>
              <a:rPr lang="en-US" altLang="ko-KR" dirty="0"/>
              <a:t>Text</a:t>
            </a:r>
            <a:r>
              <a:rPr lang="ko-KR" altLang="en-US" dirty="0"/>
              <a:t>에 대해서 학습하겠습니다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Text</a:t>
            </a:r>
            <a:r>
              <a:rPr lang="ko-KR" altLang="en-US" dirty="0"/>
              <a:t>는 단락과 단락</a:t>
            </a:r>
            <a:r>
              <a:rPr lang="en-US" altLang="ko-KR" dirty="0"/>
              <a:t>, </a:t>
            </a:r>
            <a:r>
              <a:rPr lang="ko-KR" altLang="en-US" dirty="0"/>
              <a:t>문장 내부 등 실제 웹 문서의 내용을 정리해 주는 것입니다</a:t>
            </a:r>
            <a:r>
              <a:rPr lang="en-US" altLang="ko-KR" dirty="0"/>
              <a:t>. </a:t>
            </a:r>
            <a:r>
              <a:rPr lang="ko-KR" altLang="en-US" dirty="0" smtClean="0"/>
              <a:t>특히 </a:t>
            </a:r>
            <a:r>
              <a:rPr lang="ko-KR" altLang="en-US" dirty="0"/>
              <a:t>글자와 글자 사이 간격</a:t>
            </a:r>
            <a:r>
              <a:rPr lang="en-US" altLang="ko-KR" dirty="0"/>
              <a:t>, </a:t>
            </a:r>
            <a:r>
              <a:rPr lang="ko-KR" altLang="en-US" dirty="0"/>
              <a:t>문장과 문장 사이 간격 등 여러 가지 속성을 통해 웹 </a:t>
            </a:r>
            <a:r>
              <a:rPr lang="ko-KR" altLang="en-US" dirty="0" smtClean="0"/>
              <a:t>페이지를 </a:t>
            </a:r>
            <a:r>
              <a:rPr lang="ko-KR" altLang="en-US" dirty="0"/>
              <a:t>보다 읽기 쉽고 보기 편하게 만들어줍니다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텍스트에서는 문장과 문장 사이의 간격을 조절하는 </a:t>
            </a:r>
            <a:r>
              <a:rPr lang="en-US" altLang="ko-KR" dirty="0"/>
              <a:t>line-height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브라우저의 기본적인 </a:t>
            </a:r>
            <a:r>
              <a:rPr lang="en-US" altLang="ko-KR" dirty="0"/>
              <a:t>line-height </a:t>
            </a:r>
            <a:r>
              <a:rPr lang="ko-KR" altLang="en-US" dirty="0"/>
              <a:t>값은 </a:t>
            </a:r>
            <a:r>
              <a:rPr lang="en-US" altLang="ko-KR" dirty="0"/>
              <a:t>120%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line-height</a:t>
            </a:r>
            <a:r>
              <a:rPr lang="ko-KR" altLang="en-US" dirty="0"/>
              <a:t>를 </a:t>
            </a:r>
            <a:r>
              <a:rPr lang="ko-KR" altLang="en-US" dirty="0" smtClean="0"/>
              <a:t>지정하지 </a:t>
            </a:r>
            <a:r>
              <a:rPr lang="ko-KR" altLang="en-US" dirty="0"/>
              <a:t>않더라도 기본적으로 </a:t>
            </a:r>
            <a:r>
              <a:rPr lang="en-US" altLang="ko-KR" dirty="0"/>
              <a:t>120% </a:t>
            </a:r>
            <a:r>
              <a:rPr lang="ko-KR" altLang="en-US" dirty="0"/>
              <a:t>정도 문장과 문장 사이에 간격이 벌어집니다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줄 간격을 좁히고 싶으면 </a:t>
            </a:r>
            <a:r>
              <a:rPr lang="en-US" altLang="ko-KR" dirty="0"/>
              <a:t>120%</a:t>
            </a:r>
            <a:r>
              <a:rPr lang="ko-KR" altLang="en-US" dirty="0"/>
              <a:t>보다 작은 값을</a:t>
            </a:r>
            <a:r>
              <a:rPr lang="en-US" altLang="ko-KR" dirty="0"/>
              <a:t>, </a:t>
            </a:r>
            <a:r>
              <a:rPr lang="ko-KR" altLang="en-US" dirty="0"/>
              <a:t>보다 넓게 표현하고 </a:t>
            </a:r>
            <a:r>
              <a:rPr lang="ko-KR" altLang="en-US" dirty="0" smtClean="0"/>
              <a:t>싶으면 </a:t>
            </a:r>
            <a:r>
              <a:rPr lang="en-US" altLang="ko-KR" dirty="0" smtClean="0"/>
              <a:t>120</a:t>
            </a:r>
            <a:r>
              <a:rPr lang="en-US" altLang="ko-KR" dirty="0"/>
              <a:t>%</a:t>
            </a:r>
            <a:r>
              <a:rPr lang="ko-KR" altLang="en-US" dirty="0"/>
              <a:t>보다 큰 수를 지정하면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기본적인 </a:t>
            </a:r>
            <a:r>
              <a:rPr lang="ko-KR" altLang="en-US" dirty="0"/>
              <a:t>사용법은 다음과 같습니다</a:t>
            </a:r>
            <a:r>
              <a:rPr lang="en-US" altLang="ko-KR" dirty="0"/>
              <a:t>.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line-height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243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속성값은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), %(</a:t>
            </a:r>
            <a:r>
              <a:rPr lang="ko-KR" altLang="en-US" dirty="0"/>
              <a:t>퍼센트</a:t>
            </a:r>
            <a:r>
              <a:rPr lang="en-US" altLang="ko-KR" dirty="0"/>
              <a:t>) ,</a:t>
            </a:r>
            <a:r>
              <a:rPr lang="en-US" altLang="ko-KR" dirty="0" err="1"/>
              <a:t>em</a:t>
            </a:r>
            <a:r>
              <a:rPr lang="en-US" altLang="ko-KR" dirty="0"/>
              <a:t> </a:t>
            </a:r>
            <a:r>
              <a:rPr lang="ko-KR" altLang="en-US" dirty="0"/>
              <a:t>등 글꼴 크기를 조절할 때 사용하는 단위를 </a:t>
            </a:r>
            <a:r>
              <a:rPr lang="ko-KR" altLang="en-US" dirty="0" smtClean="0"/>
              <a:t>모두 </a:t>
            </a:r>
            <a:r>
              <a:rPr lang="ko-KR" altLang="en-US" dirty="0"/>
              <a:t>사용합니다</a:t>
            </a:r>
            <a:r>
              <a:rPr lang="en-US" altLang="ko-KR" dirty="0"/>
              <a:t>. line-height</a:t>
            </a:r>
            <a:r>
              <a:rPr lang="ko-KR" altLang="en-US" dirty="0"/>
              <a:t>를 사용할 때 만약 글꼴 사이즈를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지정하면 </a:t>
            </a:r>
            <a:r>
              <a:rPr lang="en-US" altLang="ko-KR" dirty="0" smtClean="0"/>
              <a:t>line-height</a:t>
            </a:r>
            <a:r>
              <a:rPr lang="en-US" altLang="ko-KR" dirty="0"/>
              <a:t>:</a:t>
            </a:r>
            <a:r>
              <a:rPr lang="ko-KR" altLang="en-US" dirty="0"/>
              <a:t>를 어떤 단위를 사용해도 괜찮습니다만</a:t>
            </a:r>
            <a:r>
              <a:rPr lang="en-US" altLang="ko-KR" dirty="0"/>
              <a:t>, </a:t>
            </a:r>
            <a:r>
              <a:rPr lang="ko-KR" altLang="en-US" dirty="0"/>
              <a:t>글꼴 사이즈를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 </a:t>
            </a:r>
            <a:r>
              <a:rPr lang="ko-KR" altLang="en-US" dirty="0" smtClean="0"/>
              <a:t>이외의 </a:t>
            </a:r>
            <a:r>
              <a:rPr lang="ko-KR" altLang="en-US" dirty="0"/>
              <a:t>단위로 사용하게 되면 </a:t>
            </a:r>
            <a:r>
              <a:rPr lang="en-US" altLang="ko-KR" dirty="0"/>
              <a:t>line-height</a:t>
            </a:r>
            <a:r>
              <a:rPr lang="ko-KR" altLang="en-US" dirty="0"/>
              <a:t>는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은 사용하지 않는 것이 좋습니다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이유는 글꼴의 크기를 브라우저에서 조정했을 때 </a:t>
            </a:r>
            <a:r>
              <a:rPr lang="en-US" altLang="ko-KR" dirty="0"/>
              <a:t>line-height</a:t>
            </a:r>
            <a:r>
              <a:rPr lang="ko-KR" altLang="en-US" dirty="0"/>
              <a:t>가 고정되면</a:t>
            </a:r>
            <a:r>
              <a:rPr lang="en-US" altLang="ko-KR" dirty="0"/>
              <a:t>, </a:t>
            </a:r>
            <a:r>
              <a:rPr lang="ko-KR" altLang="en-US" dirty="0" smtClean="0"/>
              <a:t>문장과 문장 </a:t>
            </a:r>
            <a:r>
              <a:rPr lang="ko-KR" altLang="en-US" dirty="0"/>
              <a:t>사이에서 글자들이 겹쳐져 버리기 때문입니다</a:t>
            </a:r>
            <a:r>
              <a:rPr lang="en-US" altLang="ko-KR" dirty="0"/>
              <a:t>. </a:t>
            </a:r>
            <a:r>
              <a:rPr lang="ko-KR" altLang="en-US" dirty="0" smtClean="0"/>
              <a:t>그림을 </a:t>
            </a:r>
            <a:r>
              <a:rPr lang="ko-KR" altLang="en-US" dirty="0"/>
              <a:t>보면 하단 </a:t>
            </a:r>
            <a:r>
              <a:rPr lang="ko-KR" altLang="en-US" dirty="0" smtClean="0"/>
              <a:t>화면은 </a:t>
            </a:r>
            <a:r>
              <a:rPr lang="ko-KR" altLang="en-US" dirty="0"/>
              <a:t>텍스트 크기를 가장 크게 설정한 경우</a:t>
            </a:r>
            <a:r>
              <a:rPr lang="en-US" altLang="ko-KR" dirty="0"/>
              <a:t>, line-height </a:t>
            </a:r>
            <a:r>
              <a:rPr lang="ko-KR" altLang="en-US" dirty="0"/>
              <a:t>값을 픽셀로 지정했을 때 </a:t>
            </a:r>
            <a:r>
              <a:rPr lang="ko-KR" altLang="en-US" dirty="0" smtClean="0"/>
              <a:t>문장과 </a:t>
            </a:r>
            <a:r>
              <a:rPr lang="ko-KR" altLang="en-US" dirty="0"/>
              <a:t>문장 사이의 간격이 거의 없는 것을 확인할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line-height</a:t>
            </a:r>
            <a:r>
              <a:rPr lang="ko-KR" altLang="en-US" dirty="0"/>
              <a:t>를 사용할 때는 반드시 글꼴 사이즈와의 관계를 고려해서 단위를 </a:t>
            </a:r>
            <a:r>
              <a:rPr lang="ko-KR" altLang="en-US" dirty="0" smtClean="0"/>
              <a:t>선택하는 </a:t>
            </a:r>
            <a:r>
              <a:rPr lang="ko-KR" altLang="en-US" dirty="0"/>
              <a:t>것이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6405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176464" cy="53572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60032" y="1480290"/>
            <a:ext cx="3507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텍스트 크기 변환에 따른 </a:t>
            </a:r>
            <a:r>
              <a:rPr lang="en-US" altLang="ko-KR" sz="1200" dirty="0"/>
              <a:t>line-height</a:t>
            </a:r>
            <a:r>
              <a:rPr lang="ko-KR" altLang="en-US" sz="1200" dirty="0"/>
              <a:t>의 변화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80112" y="2132856"/>
            <a:ext cx="2664296" cy="360098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&lt;style 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"&gt;</a:t>
            </a:r>
          </a:p>
          <a:p>
            <a:r>
              <a:rPr lang="en-US" altLang="ko-KR" sz="1200" dirty="0"/>
              <a:t>p.text1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/>
              <a:t>맑은 고딕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font-size</a:t>
            </a:r>
            <a:r>
              <a:rPr lang="en-US" altLang="ko-KR" sz="1200" dirty="0">
                <a:solidFill>
                  <a:srgbClr val="FF0000"/>
                </a:solidFill>
              </a:rPr>
              <a:t>: 12px;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  line-height:14px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p.text2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/>
              <a:t>맑은 고딕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font-size</a:t>
            </a:r>
            <a:r>
              <a:rPr lang="en-US" altLang="ko-KR" sz="1200" dirty="0">
                <a:solidFill>
                  <a:srgbClr val="FF0000"/>
                </a:solidFill>
              </a:rPr>
              <a:t>: 0.75em;</a:t>
            </a:r>
          </a:p>
          <a:p>
            <a:r>
              <a:rPr lang="en-US" altLang="ko-KR" sz="1200" dirty="0" smtClean="0"/>
              <a:t>   color</a:t>
            </a:r>
            <a:r>
              <a:rPr lang="en-US" altLang="ko-KR" sz="1200" dirty="0"/>
              <a:t>:#FF6633;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line-height:1.2em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p.text3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/>
              <a:t>맑은 고딕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font-size</a:t>
            </a:r>
            <a:r>
              <a:rPr lang="en-US" altLang="ko-KR" sz="1200" dirty="0">
                <a:solidFill>
                  <a:srgbClr val="FF0000"/>
                </a:solidFill>
              </a:rPr>
              <a:t>: 0.75em;</a:t>
            </a:r>
          </a:p>
          <a:p>
            <a:r>
              <a:rPr lang="en-US" altLang="ko-KR" sz="1200" dirty="0" smtClean="0"/>
              <a:t>   color</a:t>
            </a:r>
            <a:r>
              <a:rPr lang="en-US" altLang="ko-KR" sz="1200" dirty="0"/>
              <a:t>:#3366FF;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line-height:14px</a:t>
            </a:r>
            <a:r>
              <a:rPr lang="en-US" altLang="ko-KR" sz="12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&lt;/style&gt;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427984" y="2204864"/>
            <a:ext cx="1296144" cy="50405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4427984" y="2780929"/>
            <a:ext cx="1296144" cy="10801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4355976" y="3284984"/>
            <a:ext cx="1368152" cy="1512168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427984" y="2708920"/>
            <a:ext cx="1296144" cy="172819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427984" y="3861048"/>
            <a:ext cx="1296144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499992" y="4797152"/>
            <a:ext cx="1224136" cy="108012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7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텍스트를 오른쪽 또는 왼쪽 등으로 정렬하기 위해서는 </a:t>
            </a:r>
            <a:r>
              <a:rPr lang="en-US" altLang="ko-KR" dirty="0"/>
              <a:t>text-align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text-align: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 smtClean="0">
                <a:solidFill>
                  <a:srgbClr val="FF0000"/>
                </a:solidFill>
              </a:rPr>
              <a:t>;</a:t>
            </a:r>
          </a:p>
          <a:p>
            <a:endParaRPr lang="en-US" altLang="ko-KR" dirty="0"/>
          </a:p>
          <a:p>
            <a:r>
              <a:rPr lang="ko-KR" altLang="en-US" dirty="0"/>
              <a:t>속성값에는 </a:t>
            </a:r>
            <a:r>
              <a:rPr lang="en-US" altLang="ko-KR" dirty="0"/>
              <a:t>right(</a:t>
            </a:r>
            <a:r>
              <a:rPr lang="ko-KR" altLang="en-US" dirty="0"/>
              <a:t>오른쪽</a:t>
            </a:r>
            <a:r>
              <a:rPr lang="en-US" altLang="ko-KR" dirty="0"/>
              <a:t>), left(</a:t>
            </a:r>
            <a:r>
              <a:rPr lang="ko-KR" altLang="en-US" dirty="0"/>
              <a:t>왼쪽</a:t>
            </a:r>
            <a:r>
              <a:rPr lang="en-US" altLang="ko-KR" dirty="0"/>
              <a:t>), center(</a:t>
            </a:r>
            <a:r>
              <a:rPr lang="ko-KR" altLang="en-US" dirty="0"/>
              <a:t>중앙</a:t>
            </a:r>
            <a:r>
              <a:rPr lang="en-US" altLang="ko-KR" dirty="0"/>
              <a:t>), justify(</a:t>
            </a:r>
            <a:r>
              <a:rPr lang="ko-KR" altLang="en-US" dirty="0"/>
              <a:t>양끝</a:t>
            </a:r>
            <a:r>
              <a:rPr lang="en-US" altLang="ko-KR" dirty="0"/>
              <a:t>)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  <a:r>
              <a:rPr lang="ko-KR" altLang="en-US" dirty="0" smtClean="0"/>
              <a:t>사용법은 </a:t>
            </a:r>
            <a:r>
              <a:rPr lang="ko-KR" altLang="en-US" dirty="0"/>
              <a:t>간단합니다</a:t>
            </a:r>
            <a:r>
              <a:rPr lang="en-US" altLang="ko-KR" dirty="0"/>
              <a:t>. </a:t>
            </a:r>
            <a:r>
              <a:rPr lang="ko-KR" altLang="en-US" dirty="0"/>
              <a:t>아래와 같이 사용됩니다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text-align:left</a:t>
            </a:r>
            <a:r>
              <a:rPr lang="en-US" altLang="ko-KR" b="1" dirty="0">
                <a:solidFill>
                  <a:srgbClr val="FF0000"/>
                </a:solidFill>
              </a:rPr>
              <a:t>; /</a:t>
            </a:r>
            <a:r>
              <a:rPr lang="ko-KR" altLang="en-US" b="1" dirty="0">
                <a:solidFill>
                  <a:srgbClr val="FF0000"/>
                </a:solidFill>
              </a:rPr>
              <a:t>* 왼쪽으로 텍스트가 정렬됩니다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en-US" altLang="ko-KR" b="1" dirty="0" smtClean="0">
                <a:solidFill>
                  <a:srgbClr val="FF0000"/>
                </a:solidFill>
              </a:rPr>
              <a:t>*/</a:t>
            </a:r>
          </a:p>
          <a:p>
            <a:endParaRPr lang="en-US" altLang="ko-KR" dirty="0"/>
          </a:p>
          <a:p>
            <a:r>
              <a:rPr lang="ko-KR" altLang="en-US" dirty="0"/>
              <a:t>텍스트에 밑줄을 주거나 글자를 취소한 느낌을 주는 </a:t>
            </a:r>
            <a:r>
              <a:rPr lang="en-US" altLang="ko-KR" dirty="0"/>
              <a:t>line-through </a:t>
            </a:r>
            <a:r>
              <a:rPr lang="ko-KR" altLang="en-US" dirty="0"/>
              <a:t>효과를 줄 </a:t>
            </a:r>
            <a:r>
              <a:rPr lang="ko-KR" altLang="en-US" dirty="0" smtClean="0"/>
              <a:t>때는 </a:t>
            </a:r>
            <a:r>
              <a:rPr lang="en-US" altLang="ko-KR" dirty="0" smtClean="0"/>
              <a:t>text-decoration</a:t>
            </a:r>
            <a:r>
              <a:rPr lang="ko-KR" altLang="en-US" dirty="0"/>
              <a:t>을 이용합니다</a:t>
            </a:r>
            <a:r>
              <a:rPr lang="en-US" altLang="ko-KR" dirty="0"/>
              <a:t>. </a:t>
            </a:r>
            <a:r>
              <a:rPr lang="ko-KR" altLang="en-US" dirty="0"/>
              <a:t>속성값에는 </a:t>
            </a:r>
            <a:r>
              <a:rPr lang="en-US" altLang="ko-KR" dirty="0"/>
              <a:t>blink, line-through, none, </a:t>
            </a:r>
            <a:r>
              <a:rPr lang="en-US" altLang="ko-KR" dirty="0" err="1"/>
              <a:t>overline</a:t>
            </a:r>
            <a:r>
              <a:rPr lang="en-US" altLang="ko-KR" dirty="0" smtClean="0"/>
              <a:t>, underline</a:t>
            </a:r>
            <a:r>
              <a:rPr lang="ko-KR" altLang="en-US" dirty="0"/>
              <a:t>이 있습니다</a:t>
            </a:r>
            <a:r>
              <a:rPr lang="en-US" altLang="ko-KR" dirty="0"/>
              <a:t>. </a:t>
            </a:r>
            <a:r>
              <a:rPr lang="ko-KR" altLang="en-US" dirty="0"/>
              <a:t>사용법은 다음과 같습니다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text-decoration: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54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6289575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400" b="1" dirty="0"/>
              <a:t>일반적인 웹사이트의 구조</a:t>
            </a:r>
            <a:endParaRPr lang="ko-KR" altLang="en-US" sz="14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71600" y="1484784"/>
            <a:ext cx="2541729" cy="1886097"/>
            <a:chOff x="683568" y="1556792"/>
            <a:chExt cx="3024336" cy="2232248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683568" y="1556792"/>
              <a:ext cx="3024336" cy="22322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55576" y="1628800"/>
              <a:ext cx="2880320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55576" y="3448452"/>
              <a:ext cx="2880320" cy="2880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3196" y="2276500"/>
              <a:ext cx="712460" cy="1080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0436" y="2276500"/>
              <a:ext cx="2095460" cy="1080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38583" y="1484784"/>
            <a:ext cx="2541729" cy="1886097"/>
            <a:chOff x="683568" y="1556792"/>
            <a:chExt cx="3024336" cy="2232248"/>
          </a:xfrm>
          <a:solidFill>
            <a:schemeClr val="bg1"/>
          </a:solidFill>
        </p:grpSpPr>
        <p:sp>
          <p:nvSpPr>
            <p:cNvPr id="13" name="직사각형 12"/>
            <p:cNvSpPr/>
            <p:nvPr/>
          </p:nvSpPr>
          <p:spPr>
            <a:xfrm>
              <a:off x="683568" y="1556792"/>
              <a:ext cx="3024336" cy="22322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5576" y="1628800"/>
              <a:ext cx="2880320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55576" y="3448452"/>
              <a:ext cx="2880320" cy="2880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5576" y="2276500"/>
              <a:ext cx="2880320" cy="1080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71600" y="3800206"/>
            <a:ext cx="2541729" cy="1886097"/>
            <a:chOff x="683568" y="1556792"/>
            <a:chExt cx="3024336" cy="2232248"/>
          </a:xfrm>
          <a:solidFill>
            <a:schemeClr val="bg1"/>
          </a:solidFill>
        </p:grpSpPr>
        <p:sp>
          <p:nvSpPr>
            <p:cNvPr id="19" name="직사각형 18"/>
            <p:cNvSpPr/>
            <p:nvPr/>
          </p:nvSpPr>
          <p:spPr>
            <a:xfrm>
              <a:off x="683568" y="1556792"/>
              <a:ext cx="3024336" cy="22322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55576" y="1628800"/>
              <a:ext cx="2880320" cy="57606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5576" y="3448452"/>
              <a:ext cx="2880320" cy="28803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5576" y="2276500"/>
              <a:ext cx="2095460" cy="108049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854042" y="4408310"/>
            <a:ext cx="598770" cy="912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823257" y="3800206"/>
            <a:ext cx="2541729" cy="1886097"/>
            <a:chOff x="683568" y="1556792"/>
            <a:chExt cx="3024336" cy="2232248"/>
          </a:xfrm>
          <a:solidFill>
            <a:schemeClr val="bg1"/>
          </a:solidFill>
        </p:grpSpPr>
        <p:sp>
          <p:nvSpPr>
            <p:cNvPr id="26" name="직사각형 25"/>
            <p:cNvSpPr/>
            <p:nvPr/>
          </p:nvSpPr>
          <p:spPr>
            <a:xfrm>
              <a:off x="683568" y="1556792"/>
              <a:ext cx="3024336" cy="22322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5576" y="1628800"/>
              <a:ext cx="2095460" cy="202266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6705699" y="3861048"/>
            <a:ext cx="598770" cy="17090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74312" y="345405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왼쪽 메뉴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오른쪽 </a:t>
            </a:r>
            <a:r>
              <a:rPr lang="ko-KR" altLang="en-US" sz="1200" dirty="0" err="1" smtClean="0"/>
              <a:t>콘텐츠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775752" y="345405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가운데 </a:t>
            </a:r>
            <a:r>
              <a:rPr lang="ko-KR" altLang="en-US" sz="1200" dirty="0" err="1" smtClean="0"/>
              <a:t>콘텐츠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775752" y="575529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왼쪽 메뉴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오른쪽 </a:t>
            </a:r>
            <a:r>
              <a:rPr lang="ko-KR" altLang="en-US" sz="1200" dirty="0" err="1" smtClean="0"/>
              <a:t>콘텐츠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874312" y="575529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왼쪽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오른쪽 메뉴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845399" y="236469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69699" y="236469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69699" y="47040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④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929219" y="47040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③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6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문자에서 들여쓰기를 하고 싶을 때는 </a:t>
            </a:r>
            <a:r>
              <a:rPr lang="en-US" altLang="ko-KR" dirty="0"/>
              <a:t>text-indent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보통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smtClean="0"/>
              <a:t>글자를 </a:t>
            </a:r>
            <a:r>
              <a:rPr lang="ko-KR" altLang="en-US" dirty="0"/>
              <a:t>들여쓰기 할 때 </a:t>
            </a:r>
            <a:r>
              <a:rPr lang="ko-KR" altLang="en-US" dirty="0" smtClean="0"/>
              <a:t>사용합니다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text-indent: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ko-KR" altLang="en-US" dirty="0"/>
              <a:t>영문 소문자를 전부 대문자로 바꾸거나 할 때 사용하는 것이 </a:t>
            </a:r>
            <a:r>
              <a:rPr lang="en-US" altLang="ko-KR" dirty="0"/>
              <a:t>text-transform</a:t>
            </a:r>
            <a:r>
              <a:rPr lang="ko-KR" altLang="en-US" dirty="0" smtClean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속성값에는 </a:t>
            </a:r>
            <a:r>
              <a:rPr lang="en-US" altLang="ko-KR" dirty="0"/>
              <a:t>capitalize(</a:t>
            </a:r>
            <a:r>
              <a:rPr lang="ko-KR" altLang="en-US" dirty="0"/>
              <a:t>알파벳 첫 글자 대문자로 시작</a:t>
            </a:r>
            <a:r>
              <a:rPr lang="en-US" altLang="ko-KR" dirty="0"/>
              <a:t>), lowercase(</a:t>
            </a:r>
            <a:r>
              <a:rPr lang="ko-KR" altLang="en-US" dirty="0"/>
              <a:t>소문자</a:t>
            </a:r>
            <a:r>
              <a:rPr lang="en-US" altLang="ko-KR" dirty="0" smtClean="0"/>
              <a:t>), uppercase</a:t>
            </a:r>
            <a:r>
              <a:rPr lang="en-US" altLang="ko-KR" dirty="0"/>
              <a:t>(</a:t>
            </a:r>
            <a:r>
              <a:rPr lang="ko-KR" altLang="en-US" dirty="0"/>
              <a:t>대문자</a:t>
            </a:r>
            <a:r>
              <a:rPr lang="en-US" altLang="ko-KR" dirty="0"/>
              <a:t>)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  <a:r>
              <a:rPr lang="ko-KR" altLang="en-US" dirty="0"/>
              <a:t>사용법은 다음과 같습니다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text-transform: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ko-KR" altLang="en-US" dirty="0"/>
              <a:t>문장의 세로 정렬 지정 방식입니다</a:t>
            </a:r>
            <a:r>
              <a:rPr lang="en-US" altLang="ko-KR" dirty="0"/>
              <a:t>. </a:t>
            </a:r>
            <a:r>
              <a:rPr lang="ko-KR" altLang="en-US" dirty="0"/>
              <a:t>속성값에는 </a:t>
            </a:r>
            <a:r>
              <a:rPr lang="en-US" altLang="ko-KR" dirty="0"/>
              <a:t>auto, baseline, central, sub, super</a:t>
            </a:r>
            <a:r>
              <a:rPr lang="en-US" altLang="ko-KR" dirty="0" smtClean="0"/>
              <a:t>, top</a:t>
            </a:r>
            <a:r>
              <a:rPr lang="en-US" altLang="ko-KR" dirty="0"/>
              <a:t>, text-top, middle, bottom, text-bottom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  <a:r>
              <a:rPr lang="ko-KR" altLang="en-US" dirty="0"/>
              <a:t>사용법은 다음과 </a:t>
            </a:r>
            <a:r>
              <a:rPr lang="ko-KR" altLang="en-US" dirty="0" smtClean="0"/>
              <a:t>같습니다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vertical-align 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ko-KR" altLang="en-US" dirty="0"/>
              <a:t>또한 단어와 단어의 사이 간격을 벌여주는 </a:t>
            </a:r>
            <a:r>
              <a:rPr lang="en-US" altLang="ko-KR" dirty="0"/>
              <a:t>word-spacing</a:t>
            </a:r>
            <a:r>
              <a:rPr lang="ko-KR" altLang="en-US" dirty="0"/>
              <a:t>과 문자와 문자 사이를 </a:t>
            </a:r>
            <a:r>
              <a:rPr lang="ko-KR" altLang="en-US" dirty="0" smtClean="0"/>
              <a:t>벌려주는 </a:t>
            </a:r>
            <a:r>
              <a:rPr lang="en-US" altLang="ko-KR" dirty="0"/>
              <a:t>letter-spacing</a:t>
            </a:r>
            <a:r>
              <a:rPr lang="ko-KR" altLang="en-US" dirty="0"/>
              <a:t>이 있습니다</a:t>
            </a:r>
            <a:r>
              <a:rPr lang="en-US" altLang="ko-KR" dirty="0"/>
              <a:t>. </a:t>
            </a:r>
            <a:r>
              <a:rPr lang="ko-KR" altLang="en-US" dirty="0"/>
              <a:t>속성값은 숫자와 단위를 사용합니다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letter-spacing: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word-spacing: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273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처리 방법</a:t>
            </a:r>
          </a:p>
        </p:txBody>
      </p:sp>
      <p:pic>
        <p:nvPicPr>
          <p:cNvPr id="2050" name="Picture 2" descr="C:\Users\michael\AppData\Local\Temp\SNAGHTMLa654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8615"/>
            <a:ext cx="5616624" cy="47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6381328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각종 텍스트 효과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65345" y="6288995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source/ch08/ex8-3.html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508104" y="404664"/>
            <a:ext cx="19695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text-decoration:underline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215636" y="724348"/>
            <a:ext cx="1272821" cy="12351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23937" y="1071616"/>
            <a:ext cx="21838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text-decoration:line-through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707904" y="1210115"/>
            <a:ext cx="2816033" cy="14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67544" y="1918995"/>
            <a:ext cx="216024" cy="173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67544" y="3068960"/>
            <a:ext cx="216024" cy="173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1350" y="4077072"/>
            <a:ext cx="216024" cy="173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9592" y="5589240"/>
            <a:ext cx="13423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text-indent:15px;</a:t>
            </a:r>
            <a:endParaRPr lang="ko-KR" altLang="en-US" sz="1200" dirty="0"/>
          </a:p>
        </p:txBody>
      </p:sp>
      <p:cxnSp>
        <p:nvCxnSpPr>
          <p:cNvPr id="18" name="꺾인 연결선 17"/>
          <p:cNvCxnSpPr>
            <a:endCxn id="16" idx="1"/>
          </p:cNvCxnSpPr>
          <p:nvPr/>
        </p:nvCxnSpPr>
        <p:spPr>
          <a:xfrm rot="16200000" flipV="1">
            <a:off x="-136527" y="4691620"/>
            <a:ext cx="1563997" cy="508242"/>
          </a:xfrm>
          <a:prstGeom prst="bentConnector4">
            <a:avLst>
              <a:gd name="adj1" fmla="val -243"/>
              <a:gd name="adj2" fmla="val 1449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4" idx="1"/>
            <a:endCxn id="15" idx="1"/>
          </p:cNvCxnSpPr>
          <p:nvPr/>
        </p:nvCxnSpPr>
        <p:spPr>
          <a:xfrm rot="10800000">
            <a:off x="467544" y="3155630"/>
            <a:ext cx="432048" cy="2572110"/>
          </a:xfrm>
          <a:prstGeom prst="bentConnector3">
            <a:avLst>
              <a:gd name="adj1" fmla="val 171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endCxn id="13" idx="1"/>
          </p:cNvCxnSpPr>
          <p:nvPr/>
        </p:nvCxnSpPr>
        <p:spPr>
          <a:xfrm rot="16200000" flipV="1">
            <a:off x="-1177468" y="3650678"/>
            <a:ext cx="3722075" cy="432049"/>
          </a:xfrm>
          <a:prstGeom prst="bentConnector4">
            <a:avLst>
              <a:gd name="adj1" fmla="val -88"/>
              <a:gd name="adj2" fmla="val 171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523937" y="3360542"/>
            <a:ext cx="1884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text-transform:capitalize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cxnSp>
        <p:nvCxnSpPr>
          <p:cNvPr id="30" name="직선 화살표 연결선 29"/>
          <p:cNvCxnSpPr>
            <a:stCxn id="28" idx="1"/>
          </p:cNvCxnSpPr>
          <p:nvPr/>
        </p:nvCxnSpPr>
        <p:spPr>
          <a:xfrm flipH="1">
            <a:off x="2483768" y="3499042"/>
            <a:ext cx="4040169" cy="942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200290" y="4250411"/>
            <a:ext cx="1949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text-transform:uppercase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cxnSp>
        <p:nvCxnSpPr>
          <p:cNvPr id="33" name="직선 화살표 연결선 32"/>
          <p:cNvCxnSpPr>
            <a:stCxn id="31" idx="1"/>
          </p:cNvCxnSpPr>
          <p:nvPr/>
        </p:nvCxnSpPr>
        <p:spPr>
          <a:xfrm flipH="1">
            <a:off x="2483768" y="4388911"/>
            <a:ext cx="3716522" cy="336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480381" y="5259644"/>
            <a:ext cx="2227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vertical-align:super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font-size:9px;</a:t>
            </a:r>
            <a:endParaRPr lang="ko-KR" altLang="en-US" sz="1200" dirty="0"/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411760" y="4945741"/>
            <a:ext cx="4112177" cy="544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300192" y="1952651"/>
            <a:ext cx="1864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text-decoration:overline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cxnSp>
        <p:nvCxnSpPr>
          <p:cNvPr id="39" name="직선 화살표 연결선 38"/>
          <p:cNvCxnSpPr>
            <a:stCxn id="37" idx="1"/>
          </p:cNvCxnSpPr>
          <p:nvPr/>
        </p:nvCxnSpPr>
        <p:spPr>
          <a:xfrm flipH="1">
            <a:off x="5508104" y="2091151"/>
            <a:ext cx="792088" cy="977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244934" y="5681573"/>
            <a:ext cx="1530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word-spacing:10px;</a:t>
            </a:r>
            <a:endParaRPr lang="ko-KR" altLang="en-US" sz="1200" dirty="0"/>
          </a:p>
        </p:txBody>
      </p:sp>
      <p:cxnSp>
        <p:nvCxnSpPr>
          <p:cNvPr id="42" name="직선 화살표 연결선 41"/>
          <p:cNvCxnSpPr>
            <a:stCxn id="40" idx="1"/>
          </p:cNvCxnSpPr>
          <p:nvPr/>
        </p:nvCxnSpPr>
        <p:spPr>
          <a:xfrm flipH="1" flipV="1">
            <a:off x="1691680" y="5301208"/>
            <a:ext cx="1553254" cy="518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4060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648072"/>
          </a:xfrm>
        </p:spPr>
        <p:txBody>
          <a:bodyPr/>
          <a:lstStyle/>
          <a:p>
            <a:r>
              <a:rPr lang="ko-KR" altLang="en-US" dirty="0"/>
              <a:t>텍스트와 관련된 모든 </a:t>
            </a:r>
            <a:r>
              <a:rPr lang="ko-KR" altLang="en-US" dirty="0" smtClean="0"/>
              <a:t>속성 정리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3039"/>
              </p:ext>
            </p:extLst>
          </p:nvPr>
        </p:nvGraphicFramePr>
        <p:xfrm>
          <a:off x="395534" y="1412780"/>
          <a:ext cx="8208913" cy="4248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660"/>
                <a:gridCol w="5655162"/>
                <a:gridCol w="897091"/>
              </a:tblGrid>
              <a:tr h="3344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Style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속 성 및 해 설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328517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letter-spacing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1-100 </a:t>
                      </a:r>
                      <a:r>
                        <a:rPr lang="ko-KR" sz="1200" kern="100" dirty="0">
                          <a:effectLst/>
                        </a:rPr>
                        <a:t>까지 숫자는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px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과</a:t>
                      </a:r>
                      <a:r>
                        <a:rPr lang="en-US" sz="1200" kern="100" dirty="0">
                          <a:effectLst/>
                        </a:rPr>
                        <a:t> %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r>
                        <a:rPr lang="en-US" sz="1200" kern="100" dirty="0">
                          <a:effectLst/>
                        </a:rPr>
                        <a:t> 0.1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em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글자와 글자 사이의 간격 조절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517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line-height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1-100 </a:t>
                      </a:r>
                      <a:r>
                        <a:rPr lang="ko-KR" sz="1200" kern="100" dirty="0">
                          <a:effectLst/>
                        </a:rPr>
                        <a:t>까지 숫자는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px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과</a:t>
                      </a:r>
                      <a:r>
                        <a:rPr lang="en-US" sz="1200" kern="100" dirty="0">
                          <a:effectLst/>
                        </a:rPr>
                        <a:t> %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r>
                        <a:rPr lang="en-US" sz="1200" kern="100" dirty="0">
                          <a:effectLst/>
                        </a:rPr>
                        <a:t> 0.1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em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문장과 문장 사이의 간격조절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66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text-align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Center, right, left, justify, none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텍스트 정렬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66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text-decoration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Blink, none, line-through, </a:t>
                      </a:r>
                      <a:r>
                        <a:rPr lang="en-US" sz="1200" kern="100" dirty="0" err="1">
                          <a:effectLst/>
                        </a:rPr>
                        <a:t>overline</a:t>
                      </a:r>
                      <a:r>
                        <a:rPr lang="en-US" sz="1200" kern="100" dirty="0">
                          <a:effectLst/>
                        </a:rPr>
                        <a:t>, underline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문장 꾸밈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517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text-indent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1-100 </a:t>
                      </a:r>
                      <a:r>
                        <a:rPr lang="ko-KR" sz="1200" kern="100" dirty="0">
                          <a:effectLst/>
                        </a:rPr>
                        <a:t>까지 숫자는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px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과</a:t>
                      </a:r>
                      <a:r>
                        <a:rPr lang="en-US" sz="1200" kern="100" dirty="0">
                          <a:effectLst/>
                        </a:rPr>
                        <a:t> %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r>
                        <a:rPr lang="en-US" sz="1200" kern="100" dirty="0">
                          <a:effectLst/>
                        </a:rPr>
                        <a:t> 0.1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em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문자의 첫 시작 글자 들여쓰기 처리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66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Text-transform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Capitalize, lowercase, uppercase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영문 첫 글자 대 문자처리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영문 대</a:t>
                      </a:r>
                      <a:r>
                        <a:rPr lang="en-US" sz="1200" kern="100" dirty="0">
                          <a:effectLst/>
                        </a:rPr>
                        <a:t>, </a:t>
                      </a:r>
                      <a:r>
                        <a:rPr lang="ko-KR" sz="1200" kern="100" dirty="0">
                          <a:effectLst/>
                        </a:rPr>
                        <a:t>소문자 변환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66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vertical-align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top, sub, text-top, text-bottom, middle, central, bottom, auto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CSS1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세로 방향 정렬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517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word-spacing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1-100 </a:t>
                      </a:r>
                      <a:r>
                        <a:rPr lang="ko-KR" sz="1200" kern="100" dirty="0">
                          <a:effectLst/>
                        </a:rPr>
                        <a:t>까지 숫자는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px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과</a:t>
                      </a:r>
                      <a:r>
                        <a:rPr lang="en-US" sz="1200" kern="100" dirty="0">
                          <a:effectLst/>
                        </a:rPr>
                        <a:t> %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r>
                        <a:rPr lang="en-US" sz="1200" kern="100" dirty="0">
                          <a:effectLst/>
                        </a:rPr>
                        <a:t> 0.1</a:t>
                      </a:r>
                      <a:r>
                        <a:rPr lang="ko-KR" sz="1200" kern="100" dirty="0">
                          <a:effectLst/>
                        </a:rPr>
                        <a:t>부터</a:t>
                      </a:r>
                      <a:r>
                        <a:rPr lang="en-US" sz="1200" kern="100" dirty="0">
                          <a:effectLst/>
                        </a:rPr>
                        <a:t> 100</a:t>
                      </a:r>
                      <a:r>
                        <a:rPr lang="ko-KR" sz="1200" kern="100" dirty="0">
                          <a:effectLst/>
                        </a:rPr>
                        <a:t>까지는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en-US" sz="1200" kern="100" dirty="0" err="1">
                          <a:effectLst/>
                        </a:rPr>
                        <a:t>em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r>
                        <a:rPr lang="ko-KR" sz="1200" kern="100" dirty="0">
                          <a:effectLst/>
                        </a:rPr>
                        <a:t>에 적용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</a:tr>
              <a:tr h="216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단어와 단어 사이 간격 조절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819" marR="47819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0079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선택자의 개념과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CSS</a:t>
            </a:r>
            <a:r>
              <a:rPr lang="ko-KR" altLang="en-US" dirty="0"/>
              <a:t>의 핵심인 다양한 </a:t>
            </a:r>
            <a:r>
              <a:rPr lang="ko-KR" altLang="en-US" dirty="0" err="1"/>
              <a:t>선택자에</a:t>
            </a:r>
            <a:r>
              <a:rPr lang="ko-KR" altLang="en-US" dirty="0"/>
              <a:t> 대해 알아보겠습니다</a:t>
            </a:r>
            <a:r>
              <a:rPr lang="en-US" altLang="ko-KR" dirty="0"/>
              <a:t>. </a:t>
            </a:r>
            <a:r>
              <a:rPr lang="ko-KR" altLang="en-US" dirty="0"/>
              <a:t>웹 표준에서 </a:t>
            </a:r>
            <a:r>
              <a:rPr lang="en-US" altLang="ko-KR" dirty="0"/>
              <a:t>CSS</a:t>
            </a:r>
            <a:r>
              <a:rPr lang="ko-KR" altLang="en-US" dirty="0"/>
              <a:t>의 </a:t>
            </a:r>
            <a:r>
              <a:rPr lang="ko-KR" altLang="en-US" dirty="0" smtClean="0"/>
              <a:t>역할은 </a:t>
            </a:r>
            <a:r>
              <a:rPr lang="ko-KR" altLang="en-US" dirty="0"/>
              <a:t>문서와 표현을 분리해주기 때문에 아주 중요합니다</a:t>
            </a:r>
            <a:r>
              <a:rPr lang="en-US" altLang="ko-KR" dirty="0"/>
              <a:t>. </a:t>
            </a:r>
            <a:r>
              <a:rPr lang="ko-KR" altLang="en-US" dirty="0"/>
              <a:t>그 핵심적인 요소가 </a:t>
            </a:r>
            <a:r>
              <a:rPr lang="ko-KR" altLang="en-US" dirty="0" err="1" smtClean="0"/>
              <a:t>선택자입니다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선택자의 </a:t>
            </a:r>
            <a:r>
              <a:rPr lang="ko-KR" altLang="en-US" dirty="0"/>
              <a:t>사용법을 정확하게 파악하면 사이트를 개발할 때나 관리할 </a:t>
            </a:r>
            <a:r>
              <a:rPr lang="ko-KR" altLang="en-US" dirty="0" smtClean="0"/>
              <a:t>때 정말 </a:t>
            </a:r>
            <a:r>
              <a:rPr lang="ko-KR" altLang="en-US" dirty="0"/>
              <a:t>편리하고 빠르게 웹 페이지를 만들고 수정할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 </a:t>
            </a:r>
            <a:r>
              <a:rPr lang="ko-KR" altLang="en-US" dirty="0"/>
              <a:t>때문에 </a:t>
            </a:r>
            <a:r>
              <a:rPr lang="ko-KR" altLang="en-US" dirty="0" err="1"/>
              <a:t>선택자는</a:t>
            </a:r>
            <a:r>
              <a:rPr lang="ko-KR" altLang="en-US" dirty="0"/>
              <a:t> 반드시 </a:t>
            </a:r>
            <a:r>
              <a:rPr lang="ko-KR" altLang="en-US" dirty="0" smtClean="0"/>
              <a:t>하나 하나 </a:t>
            </a:r>
            <a:r>
              <a:rPr lang="ko-KR" altLang="en-US" dirty="0"/>
              <a:t>어떻게 사용하는지 정확하게 익히셔야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선택자는</a:t>
            </a:r>
            <a:r>
              <a:rPr lang="ko-KR" altLang="en-US" dirty="0" smtClean="0"/>
              <a:t> 다음과 같은 </a:t>
            </a:r>
            <a:r>
              <a:rPr lang="ko-KR" altLang="en-US" dirty="0" err="1" smtClean="0"/>
              <a:t>선택자들이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sz="1800" b="1" dirty="0" smtClean="0"/>
              <a:t> </a:t>
            </a:r>
            <a:endParaRPr lang="en-US" altLang="ko-KR" sz="18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15816" y="4050938"/>
            <a:ext cx="21602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종속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하위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그룹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4050938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전체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자식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인접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4050938"/>
            <a:ext cx="24482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태그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클래스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아이디 </a:t>
            </a:r>
            <a:r>
              <a:rPr lang="ko-KR" altLang="en-US" b="1" dirty="0" err="1">
                <a:solidFill>
                  <a:srgbClr val="FF0000"/>
                </a:solidFill>
              </a:rPr>
              <a:t>선택자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8531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태그선택자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태그 </a:t>
            </a:r>
            <a:r>
              <a:rPr lang="ko-KR" altLang="ko-KR" dirty="0" err="1"/>
              <a:t>선택자는</a:t>
            </a:r>
            <a:r>
              <a:rPr lang="ko-KR" altLang="ko-KR" dirty="0"/>
              <a:t> 말 그대로</a:t>
            </a:r>
            <a:r>
              <a:rPr lang="en-US" altLang="ko-KR" dirty="0"/>
              <a:t> HTML </a:t>
            </a:r>
            <a:r>
              <a:rPr lang="ko-KR" altLang="ko-KR" dirty="0"/>
              <a:t>태그를 </a:t>
            </a:r>
            <a:r>
              <a:rPr lang="ko-KR" altLang="ko-KR" dirty="0" err="1"/>
              <a:t>선택자로</a:t>
            </a:r>
            <a:r>
              <a:rPr lang="ko-KR" altLang="ko-KR" dirty="0"/>
              <a:t> 사용하는 것입니다</a:t>
            </a:r>
            <a:r>
              <a:rPr lang="en-US" altLang="ko-KR" dirty="0"/>
              <a:t>. </a:t>
            </a:r>
            <a:r>
              <a:rPr lang="ko-KR" altLang="ko-KR" dirty="0"/>
              <a:t>각종</a:t>
            </a:r>
            <a:r>
              <a:rPr lang="en-US" altLang="ko-KR" dirty="0"/>
              <a:t> HTML </a:t>
            </a:r>
            <a:r>
              <a:rPr lang="ko-KR" altLang="ko-KR" dirty="0"/>
              <a:t>태그에 속성을 부여해서 전체적인 페이지의 레이아웃을 잡아줄 수 있습니다</a:t>
            </a:r>
            <a:r>
              <a:rPr lang="en-US" altLang="ko-KR" dirty="0"/>
              <a:t>. </a:t>
            </a:r>
            <a:r>
              <a:rPr lang="ko-KR" altLang="ko-KR" dirty="0"/>
              <a:t>예를 들어</a:t>
            </a:r>
            <a:r>
              <a:rPr lang="en-US" altLang="ko-KR" dirty="0"/>
              <a:t> &lt;h1&gt;...&lt;/h1&gt;</a:t>
            </a:r>
            <a:r>
              <a:rPr lang="ko-KR" altLang="ko-KR" dirty="0"/>
              <a:t>이라는 태그가 있다면</a:t>
            </a:r>
            <a:r>
              <a:rPr lang="en-US" altLang="ko-KR" dirty="0"/>
              <a:t>, </a:t>
            </a:r>
            <a:endParaRPr lang="ko-KR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h1 </a:t>
            </a:r>
            <a:r>
              <a:rPr lang="en-US" altLang="ko-KR" b="1" dirty="0"/>
              <a:t>{</a:t>
            </a:r>
            <a:endParaRPr lang="ko-KR" altLang="ko-KR" dirty="0"/>
          </a:p>
          <a:p>
            <a:r>
              <a:rPr lang="en-US" altLang="ko-KR" b="1" dirty="0" smtClean="0"/>
              <a:t>   font-size</a:t>
            </a:r>
            <a:r>
              <a:rPr lang="en-US" altLang="ko-KR" b="1" dirty="0"/>
              <a:t>: 20px;</a:t>
            </a:r>
            <a:endParaRPr lang="ko-KR" altLang="ko-KR" dirty="0"/>
          </a:p>
          <a:p>
            <a:r>
              <a:rPr lang="en-US" altLang="ko-KR" b="1" dirty="0" smtClean="0"/>
              <a:t>   color</a:t>
            </a:r>
            <a:r>
              <a:rPr lang="en-US" altLang="ko-KR" b="1" dirty="0"/>
              <a:t>: #F00;</a:t>
            </a:r>
            <a:endParaRPr lang="ko-KR" altLang="ko-KR" dirty="0"/>
          </a:p>
          <a:p>
            <a:r>
              <a:rPr lang="en-US" altLang="ko-KR" b="1" dirty="0" smtClean="0"/>
              <a:t>   margin:10px</a:t>
            </a:r>
            <a:r>
              <a:rPr lang="en-US" altLang="ko-KR" b="1" dirty="0"/>
              <a:t>;</a:t>
            </a:r>
            <a:endParaRPr lang="ko-KR" altLang="ko-KR" dirty="0"/>
          </a:p>
          <a:p>
            <a:r>
              <a:rPr lang="en-US" altLang="ko-KR" b="1" dirty="0"/>
              <a:t>}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ko-KR" altLang="ko-KR" dirty="0" smtClean="0"/>
              <a:t>이런 </a:t>
            </a:r>
            <a:r>
              <a:rPr lang="ko-KR" altLang="ko-KR" dirty="0"/>
              <a:t>속성을 부여해 주면</a:t>
            </a:r>
            <a:r>
              <a:rPr lang="en-US" altLang="ko-KR" dirty="0"/>
              <a:t> &lt;h1&gt; ... &lt;/h1&gt; </a:t>
            </a:r>
            <a:r>
              <a:rPr lang="ko-KR" altLang="ko-KR" dirty="0"/>
              <a:t>태그가 적용된 부분에는 동일한 속성이 적용됩니다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28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태그선택자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340768"/>
            <a:ext cx="4104456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&lt;!DOCTYPE HTML&gt;</a:t>
            </a:r>
            <a:endParaRPr lang="ko-KR" altLang="ko-KR" sz="1200" dirty="0"/>
          </a:p>
          <a:p>
            <a:r>
              <a:rPr lang="en-US" altLang="ko-KR" sz="1200" dirty="0"/>
              <a:t>&lt;html&gt;</a:t>
            </a:r>
            <a:endParaRPr lang="ko-KR" altLang="ko-KR" sz="1200" dirty="0"/>
          </a:p>
          <a:p>
            <a:r>
              <a:rPr lang="en-US" altLang="ko-KR" sz="1200" dirty="0"/>
              <a:t>&lt;head&gt;</a:t>
            </a:r>
            <a:endParaRPr lang="ko-KR" altLang="ko-KR" sz="1200" dirty="0"/>
          </a:p>
          <a:p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ko-KR" sz="1200" dirty="0"/>
              <a:t>태그 </a:t>
            </a:r>
            <a:r>
              <a:rPr lang="ko-KR" altLang="ko-KR" sz="1200" dirty="0" err="1"/>
              <a:t>선택자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r>
              <a:rPr lang="en-US" altLang="ko-KR" sz="1200" dirty="0"/>
              <a:t>&lt;/head&gt;</a:t>
            </a:r>
            <a:endParaRPr lang="ko-KR" altLang="ko-KR" sz="1200" dirty="0"/>
          </a:p>
          <a:p>
            <a:r>
              <a:rPr lang="en-US" altLang="ko-KR" sz="1200" dirty="0"/>
              <a:t>&lt;body&gt;</a:t>
            </a:r>
            <a:endParaRPr lang="ko-KR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&lt;h1&gt;Mac OSX </a:t>
            </a:r>
            <a:r>
              <a:rPr lang="ko-KR" altLang="ko-KR" sz="1200" dirty="0">
                <a:solidFill>
                  <a:srgbClr val="FF0000"/>
                </a:solidFill>
              </a:rPr>
              <a:t>와</a:t>
            </a:r>
            <a:r>
              <a:rPr lang="en-US" altLang="ko-KR" sz="1200" dirty="0">
                <a:solidFill>
                  <a:srgbClr val="FF0000"/>
                </a:solidFill>
              </a:rPr>
              <a:t> Windows 7 &lt;/h1&gt;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   </a:t>
            </a:r>
            <a:r>
              <a:rPr lang="en-US" altLang="ko-KR" sz="1200" b="1" dirty="0" smtClean="0">
                <a:solidFill>
                  <a:schemeClr val="accent4"/>
                </a:solidFill>
              </a:rPr>
              <a:t>&lt;</a:t>
            </a:r>
            <a:r>
              <a:rPr lang="en-US" altLang="ko-KR" sz="1200" b="1" dirty="0">
                <a:solidFill>
                  <a:schemeClr val="accent4"/>
                </a:solidFill>
              </a:rPr>
              <a:t>p&gt;</a:t>
            </a:r>
            <a:r>
              <a:rPr lang="ko-KR" altLang="ko-KR" sz="1200" b="1" dirty="0">
                <a:solidFill>
                  <a:schemeClr val="accent4"/>
                </a:solidFill>
              </a:rPr>
              <a:t>최근 </a:t>
            </a:r>
            <a:r>
              <a:rPr lang="ko-KR" altLang="ko-KR" sz="1200" b="1" dirty="0" err="1">
                <a:solidFill>
                  <a:schemeClr val="accent4"/>
                </a:solidFill>
              </a:rPr>
              <a:t>아이폰이</a:t>
            </a:r>
            <a:r>
              <a:rPr lang="ko-KR" altLang="ko-KR" sz="1200" b="1" dirty="0">
                <a:solidFill>
                  <a:schemeClr val="accent4"/>
                </a:solidFill>
              </a:rPr>
              <a:t> </a:t>
            </a:r>
            <a:r>
              <a:rPr lang="ko-KR" altLang="ko-KR" sz="1200" b="1" dirty="0" err="1">
                <a:solidFill>
                  <a:schemeClr val="accent4"/>
                </a:solidFill>
              </a:rPr>
              <a:t>스마트폰의</a:t>
            </a:r>
            <a:r>
              <a:rPr lang="ko-KR" altLang="ko-KR" sz="1200" b="1" dirty="0">
                <a:solidFill>
                  <a:schemeClr val="accent4"/>
                </a:solidFill>
              </a:rPr>
              <a:t> 절대강자로 대두되면서</a:t>
            </a:r>
            <a:r>
              <a:rPr lang="en-US" altLang="ko-KR" sz="1200" b="1" dirty="0">
                <a:solidFill>
                  <a:schemeClr val="accent4"/>
                </a:solidFill>
              </a:rPr>
              <a:t>, </a:t>
            </a:r>
            <a:r>
              <a:rPr lang="en-US" altLang="ko-KR" sz="1200" b="1" dirty="0" smtClean="0">
                <a:solidFill>
                  <a:schemeClr val="accent4"/>
                </a:solidFill>
              </a:rPr>
              <a:t> </a:t>
            </a:r>
            <a:r>
              <a:rPr lang="ko-KR" altLang="ko-KR" sz="1200" b="1" dirty="0" err="1" smtClean="0">
                <a:solidFill>
                  <a:schemeClr val="accent4"/>
                </a:solidFill>
              </a:rPr>
              <a:t>맥킨토시에</a:t>
            </a:r>
            <a:r>
              <a:rPr lang="ko-KR" altLang="ko-KR" sz="1200" b="1" dirty="0" smtClean="0">
                <a:solidFill>
                  <a:schemeClr val="accent4"/>
                </a:solidFill>
              </a:rPr>
              <a:t> </a:t>
            </a:r>
            <a:r>
              <a:rPr lang="ko-KR" altLang="ko-KR" sz="1200" b="1" dirty="0">
                <a:solidFill>
                  <a:schemeClr val="accent4"/>
                </a:solidFill>
              </a:rPr>
              <a:t>대한 관심도 더불어 상승하고</a:t>
            </a:r>
            <a:r>
              <a:rPr lang="en-US" altLang="ko-KR" sz="1200" b="1" dirty="0">
                <a:solidFill>
                  <a:schemeClr val="accent4"/>
                </a:solidFill>
              </a:rPr>
              <a:t>, </a:t>
            </a:r>
            <a:r>
              <a:rPr lang="ko-KR" altLang="ko-KR" sz="1200" b="1" dirty="0">
                <a:solidFill>
                  <a:schemeClr val="accent4"/>
                </a:solidFill>
              </a:rPr>
              <a:t>이전과 다르게 맥을 사용하는 사용자들이 많아졌습니다</a:t>
            </a:r>
            <a:r>
              <a:rPr lang="en-US" altLang="ko-KR" sz="1200" b="1" dirty="0">
                <a:solidFill>
                  <a:schemeClr val="accent4"/>
                </a:solidFill>
              </a:rPr>
              <a:t>.&lt;</a:t>
            </a:r>
            <a:r>
              <a:rPr lang="en-US" altLang="ko-KR" sz="1200" b="1" dirty="0" err="1">
                <a:solidFill>
                  <a:schemeClr val="accent4"/>
                </a:solidFill>
              </a:rPr>
              <a:t>br</a:t>
            </a:r>
            <a:r>
              <a:rPr lang="en-US" altLang="ko-KR" sz="1200" b="1" dirty="0">
                <a:solidFill>
                  <a:schemeClr val="accent4"/>
                </a:solidFill>
              </a:rPr>
              <a:t>&gt;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ko-KR" altLang="ko-KR" sz="1200" dirty="0"/>
              <a:t>하지만 </a:t>
            </a:r>
            <a:r>
              <a:rPr lang="en-US" altLang="ko-KR" sz="1200" dirty="0" smtClean="0"/>
              <a:t>…&lt;/</a:t>
            </a:r>
            <a:r>
              <a:rPr lang="en-US" altLang="ko-KR" sz="1200" dirty="0"/>
              <a:t>p&gt;</a:t>
            </a:r>
            <a:endParaRPr lang="ko-KR" altLang="ko-KR" sz="1200" dirty="0"/>
          </a:p>
          <a:p>
            <a:r>
              <a:rPr lang="en-US" altLang="ko-KR" sz="1200" dirty="0" smtClean="0"/>
              <a:t>   </a:t>
            </a:r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h2&gt;Mac OSX&lt;/h2&gt;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dirty="0" smtClean="0"/>
              <a:t>   </a:t>
            </a:r>
            <a:r>
              <a:rPr lang="en-US" altLang="ko-KR" sz="1200" b="1" dirty="0">
                <a:solidFill>
                  <a:schemeClr val="accent4"/>
                </a:solidFill>
              </a:rPr>
              <a:t>&lt;p&gt;</a:t>
            </a:r>
            <a:r>
              <a:rPr lang="ko-KR" altLang="ko-KR" sz="1200" b="1" dirty="0" err="1">
                <a:solidFill>
                  <a:schemeClr val="accent4"/>
                </a:solidFill>
              </a:rPr>
              <a:t>맥오에스텐은</a:t>
            </a:r>
            <a:r>
              <a:rPr lang="ko-KR" altLang="ko-KR" sz="1200" b="1" dirty="0">
                <a:solidFill>
                  <a:schemeClr val="accent4"/>
                </a:solidFill>
              </a:rPr>
              <a:t> 현재 </a:t>
            </a:r>
            <a:r>
              <a:rPr lang="ko-KR" altLang="ko-KR" sz="1200" b="1" dirty="0" err="1">
                <a:solidFill>
                  <a:schemeClr val="accent4"/>
                </a:solidFill>
              </a:rPr>
              <a:t>스노우레오퍼드</a:t>
            </a:r>
            <a:r>
              <a:rPr lang="en-US" altLang="ko-KR" sz="1200" b="1" dirty="0">
                <a:solidFill>
                  <a:schemeClr val="accent4"/>
                </a:solidFill>
              </a:rPr>
              <a:t> 10.6 </a:t>
            </a:r>
            <a:r>
              <a:rPr lang="ko-KR" altLang="ko-KR" sz="1200" b="1" dirty="0">
                <a:solidFill>
                  <a:schemeClr val="accent4"/>
                </a:solidFill>
              </a:rPr>
              <a:t>버전이 최</a:t>
            </a:r>
            <a:r>
              <a:rPr lang="en-US" altLang="ko-KR" sz="1200" b="1" dirty="0">
                <a:solidFill>
                  <a:schemeClr val="accent4"/>
                </a:solidFill>
              </a:rPr>
              <a:t> </a:t>
            </a:r>
            <a:r>
              <a:rPr lang="ko-KR" altLang="ko-KR" sz="1200" b="1" dirty="0" err="1">
                <a:solidFill>
                  <a:schemeClr val="accent4"/>
                </a:solidFill>
              </a:rPr>
              <a:t>신버전입니다</a:t>
            </a:r>
            <a:r>
              <a:rPr lang="en-US" altLang="ko-KR" sz="1200" b="1" dirty="0">
                <a:solidFill>
                  <a:schemeClr val="accent4"/>
                </a:solidFill>
              </a:rPr>
              <a:t>.&lt;</a:t>
            </a:r>
            <a:r>
              <a:rPr lang="en-US" altLang="ko-KR" sz="1200" b="1" dirty="0" err="1">
                <a:solidFill>
                  <a:schemeClr val="accent4"/>
                </a:solidFill>
              </a:rPr>
              <a:t>br</a:t>
            </a:r>
            <a:r>
              <a:rPr lang="en-US" altLang="ko-KR" sz="1200" b="1" dirty="0">
                <a:solidFill>
                  <a:schemeClr val="accent4"/>
                </a:solidFill>
              </a:rPr>
              <a:t>&gt;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</a:rPr>
              <a:t>   </a:t>
            </a:r>
            <a:r>
              <a:rPr lang="ko-KR" altLang="ko-KR" sz="1200" b="1" dirty="0" err="1">
                <a:solidFill>
                  <a:schemeClr val="accent4"/>
                </a:solidFill>
              </a:rPr>
              <a:t>맥오에스텐은</a:t>
            </a:r>
            <a:r>
              <a:rPr lang="en-US" altLang="ko-KR" sz="1200" b="1" dirty="0">
                <a:solidFill>
                  <a:schemeClr val="accent4"/>
                </a:solidFill>
              </a:rPr>
              <a:t> 2002</a:t>
            </a:r>
            <a:r>
              <a:rPr lang="ko-KR" altLang="ko-KR" sz="1200" b="1" dirty="0">
                <a:solidFill>
                  <a:schemeClr val="accent4"/>
                </a:solidFill>
              </a:rPr>
              <a:t>년 출시해서</a:t>
            </a:r>
            <a:r>
              <a:rPr lang="en-US" altLang="ko-KR" sz="1200" b="1" dirty="0">
                <a:solidFill>
                  <a:schemeClr val="accent4"/>
                </a:solidFill>
              </a:rPr>
              <a:t>…&lt;/p&gt;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dirty="0"/>
              <a:t>&lt;/body&gt;</a:t>
            </a:r>
            <a:endParaRPr lang="ko-KR" altLang="ko-KR" sz="1200" dirty="0"/>
          </a:p>
          <a:p>
            <a:r>
              <a:rPr lang="en-US" altLang="ko-KR" sz="1200" dirty="0"/>
              <a:t>&lt;/html&gt;</a:t>
            </a:r>
            <a:endParaRPr lang="ko-KR" altLang="ko-KR" sz="1200" dirty="0"/>
          </a:p>
          <a:p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1268760"/>
            <a:ext cx="4392488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&lt;!DOCTYPE HTML&gt;</a:t>
            </a:r>
            <a:endParaRPr lang="ko-KR" altLang="ko-KR" sz="1200" dirty="0"/>
          </a:p>
          <a:p>
            <a:r>
              <a:rPr lang="en-US" altLang="ko-KR" sz="1200" dirty="0"/>
              <a:t>&lt;html&gt;</a:t>
            </a:r>
            <a:endParaRPr lang="ko-KR" altLang="ko-KR" sz="1200" dirty="0"/>
          </a:p>
          <a:p>
            <a:r>
              <a:rPr lang="en-US" altLang="ko-KR" sz="1200" dirty="0"/>
              <a:t>&lt;head&gt;</a:t>
            </a:r>
            <a:endParaRPr lang="ko-KR" altLang="ko-KR" sz="1200" dirty="0"/>
          </a:p>
          <a:p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ko-KR" sz="1200" dirty="0"/>
              <a:t>태그 </a:t>
            </a:r>
            <a:r>
              <a:rPr lang="ko-KR" altLang="ko-KR" sz="1200" dirty="0" err="1"/>
              <a:t>선택자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r>
              <a:rPr lang="en-US" altLang="ko-KR" sz="1200" dirty="0"/>
              <a:t>&lt;style 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"&gt;</a:t>
            </a:r>
            <a:endParaRPr lang="ko-KR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h1 {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    </a:t>
            </a:r>
            <a:r>
              <a:rPr lang="en-US" altLang="ko-KR" sz="1200" dirty="0">
                <a:solidFill>
                  <a:srgbClr val="FF0000"/>
                </a:solidFill>
              </a:rPr>
              <a:t>font-size: 20px;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    </a:t>
            </a:r>
            <a:r>
              <a:rPr lang="en-US" altLang="ko-KR" sz="1200" dirty="0">
                <a:solidFill>
                  <a:srgbClr val="FF0000"/>
                </a:solidFill>
              </a:rPr>
              <a:t>color: #F00;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    </a:t>
            </a:r>
            <a:r>
              <a:rPr lang="en-US" altLang="ko-KR" sz="1200" dirty="0">
                <a:solidFill>
                  <a:srgbClr val="FF0000"/>
                </a:solidFill>
              </a:rPr>
              <a:t>margin:10px;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}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h2 {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font-size:14px;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color:#36F;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margin:5px;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ko-KR" altLang="ko-KR" sz="12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</a:rPr>
              <a:t>p {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 smtClean="0">
                <a:solidFill>
                  <a:schemeClr val="accent4"/>
                </a:solidFill>
              </a:rPr>
              <a:t>     </a:t>
            </a:r>
            <a:r>
              <a:rPr lang="en-US" altLang="ko-KR" sz="1200" b="1" dirty="0">
                <a:solidFill>
                  <a:schemeClr val="accent4"/>
                </a:solidFill>
              </a:rPr>
              <a:t>font-size: 12px;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 smtClean="0">
                <a:solidFill>
                  <a:schemeClr val="accent4"/>
                </a:solidFill>
              </a:rPr>
              <a:t>     </a:t>
            </a:r>
            <a:r>
              <a:rPr lang="en-US" altLang="ko-KR" sz="1200" b="1" dirty="0">
                <a:solidFill>
                  <a:schemeClr val="accent4"/>
                </a:solidFill>
              </a:rPr>
              <a:t>color: #333;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 smtClean="0">
                <a:solidFill>
                  <a:schemeClr val="accent4"/>
                </a:solidFill>
              </a:rPr>
              <a:t>     </a:t>
            </a:r>
            <a:r>
              <a:rPr lang="en-US" altLang="ko-KR" sz="1200" b="1" dirty="0">
                <a:solidFill>
                  <a:schemeClr val="accent4"/>
                </a:solidFill>
              </a:rPr>
              <a:t>margin:5px;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>
                <a:solidFill>
                  <a:schemeClr val="accent4"/>
                </a:solidFill>
              </a:rPr>
              <a:t>}</a:t>
            </a:r>
            <a:endParaRPr lang="ko-KR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dirty="0"/>
              <a:t>&lt;/style&gt;</a:t>
            </a:r>
            <a:endParaRPr lang="ko-KR" altLang="ko-KR" sz="1200" dirty="0"/>
          </a:p>
          <a:p>
            <a:r>
              <a:rPr lang="en-US" altLang="ko-KR" sz="1200" dirty="0"/>
              <a:t>&lt;/head&gt;</a:t>
            </a:r>
            <a:endParaRPr lang="ko-KR" altLang="ko-KR" sz="1200" dirty="0"/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body&gt;</a:t>
            </a:r>
            <a:endParaRPr lang="ko-KR" altLang="ko-KR" sz="1200" dirty="0"/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h1&gt;Mac OSX </a:t>
            </a:r>
            <a:r>
              <a:rPr lang="ko-KR" altLang="ko-KR" sz="1200" dirty="0"/>
              <a:t>와</a:t>
            </a:r>
            <a:r>
              <a:rPr lang="en-US" altLang="ko-KR" sz="1200" dirty="0"/>
              <a:t> Windows 7 &lt;/h1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… 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5229200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어떤 속성도 지정되지 않은 순수한</a:t>
            </a:r>
            <a:r>
              <a:rPr lang="en-US" altLang="ko-KR" sz="1200" b="1" dirty="0"/>
              <a:t> HTML </a:t>
            </a:r>
            <a:r>
              <a:rPr lang="ko-KR" altLang="ko-KR" sz="1200" b="1" dirty="0"/>
              <a:t>문서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6453336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태그 </a:t>
            </a:r>
            <a:r>
              <a:rPr lang="ko-KR" altLang="ko-KR" sz="1200" b="1" dirty="0" err="1"/>
              <a:t>선택자에</a:t>
            </a:r>
            <a:r>
              <a:rPr lang="ko-KR" altLang="ko-KR" sz="1200" b="1" dirty="0"/>
              <a:t> 스타일을 적용한</a:t>
            </a:r>
            <a:r>
              <a:rPr lang="en-US" altLang="ko-KR" sz="1200" b="1" dirty="0"/>
              <a:t> HTML </a:t>
            </a:r>
            <a:r>
              <a:rPr lang="ko-KR" altLang="ko-KR" sz="1200" b="1" dirty="0"/>
              <a:t>문서 </a:t>
            </a:r>
            <a:endParaRPr lang="ko-KR" altLang="en-US" sz="12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19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태그선택자</a:t>
            </a:r>
            <a:endParaRPr lang="ko-KR" altLang="en-US" dirty="0"/>
          </a:p>
        </p:txBody>
      </p:sp>
      <p:pic>
        <p:nvPicPr>
          <p:cNvPr id="4" name="그림 3" descr="EMB000009f004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68405"/>
            <a:ext cx="7355080" cy="3334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771800" y="4346396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/>
              <a:t>스타일 </a:t>
            </a:r>
            <a:r>
              <a:rPr lang="ko-KR" altLang="ko-KR" sz="1400" dirty="0" smtClean="0"/>
              <a:t>미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적용</a:t>
            </a:r>
            <a:r>
              <a:rPr lang="en-US" altLang="ko-KR" sz="1400" dirty="0"/>
              <a:t>(</a:t>
            </a:r>
            <a:r>
              <a:rPr lang="ko-KR" altLang="ko-KR" sz="1400" dirty="0"/>
              <a:t>왼쪽</a:t>
            </a:r>
            <a:r>
              <a:rPr lang="en-US" altLang="ko-KR" sz="1400" dirty="0"/>
              <a:t>) </a:t>
            </a:r>
            <a:r>
              <a:rPr lang="ko-KR" altLang="ko-KR" sz="1400" dirty="0"/>
              <a:t>태그 </a:t>
            </a:r>
            <a:r>
              <a:rPr lang="ko-KR" altLang="ko-KR" sz="1400" dirty="0" err="1"/>
              <a:t>선택자에</a:t>
            </a:r>
            <a:r>
              <a:rPr lang="ko-KR" altLang="ko-KR" sz="1400" dirty="0"/>
              <a:t> 스타일 적용</a:t>
            </a:r>
            <a:r>
              <a:rPr lang="en-US" altLang="ko-KR" sz="1400" dirty="0"/>
              <a:t>(</a:t>
            </a:r>
            <a:r>
              <a:rPr lang="ko-KR" altLang="ko-KR" sz="1400" dirty="0"/>
              <a:t>오른쪽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1296" y="4797152"/>
            <a:ext cx="806489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/>
              <a:t>결과는 단순하게 태그에 속성을 부여하는 것만으로도 전체적인 문서에 변화를 줄 수 있다는 것을 보여줍니다</a:t>
            </a:r>
            <a:r>
              <a:rPr lang="en-US" altLang="ko-KR" sz="1400" dirty="0"/>
              <a:t>. </a:t>
            </a:r>
            <a:r>
              <a:rPr lang="ko-KR" altLang="ko-KR" sz="1400" dirty="0"/>
              <a:t>태그 </a:t>
            </a:r>
            <a:r>
              <a:rPr lang="ko-KR" altLang="ko-KR" sz="1400" dirty="0" err="1"/>
              <a:t>선택자는</a:t>
            </a:r>
            <a:r>
              <a:rPr lang="en-US" altLang="ko-KR" sz="1400" dirty="0"/>
              <a:t> HTML </a:t>
            </a:r>
            <a:r>
              <a:rPr lang="ko-KR" altLang="ko-KR" sz="1400" dirty="0"/>
              <a:t>태그에 속성을 부여하는 것이기 때문에 굳이 어떠한 정의</a:t>
            </a:r>
            <a:r>
              <a:rPr lang="en-US" altLang="ko-KR" sz="1400" dirty="0"/>
              <a:t>(</a:t>
            </a:r>
            <a:r>
              <a:rPr lang="ko-KR" altLang="ko-KR" sz="1400" dirty="0"/>
              <a:t>이름 지정</a:t>
            </a:r>
            <a:r>
              <a:rPr lang="en-US" altLang="ko-KR" sz="1400" dirty="0"/>
              <a:t>)</a:t>
            </a:r>
            <a:r>
              <a:rPr lang="ko-KR" altLang="ko-KR" sz="1400" dirty="0"/>
              <a:t>를 하지 않아도 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아주 쉽고 문서 전체에 영향을 줄 수 있는 선택자가 바로 태그 </a:t>
            </a:r>
            <a:r>
              <a:rPr lang="ko-KR" altLang="ko-KR" sz="1400" dirty="0" err="1"/>
              <a:t>선택자입니다</a:t>
            </a:r>
            <a:r>
              <a:rPr lang="en-US" altLang="ko-KR" sz="1400" dirty="0" smtClean="0"/>
              <a:t>. </a:t>
            </a:r>
            <a:r>
              <a:rPr lang="ko-KR" altLang="ko-KR" sz="1400" dirty="0" smtClean="0"/>
              <a:t>정리하면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HTML </a:t>
            </a:r>
            <a:r>
              <a:rPr lang="ko-KR" altLang="ko-KR" sz="1400" dirty="0"/>
              <a:t>태그</a:t>
            </a:r>
            <a:r>
              <a:rPr lang="en-US" altLang="ko-KR" sz="1400" dirty="0"/>
              <a:t>(p, table, body,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, li </a:t>
            </a:r>
            <a:r>
              <a:rPr lang="ko-KR" altLang="ko-KR" sz="1400" dirty="0"/>
              <a:t>등</a:t>
            </a:r>
            <a:r>
              <a:rPr lang="en-US" altLang="ko-KR" sz="1400" dirty="0"/>
              <a:t>)</a:t>
            </a:r>
            <a:r>
              <a:rPr lang="ko-KR" altLang="ko-KR" sz="1400" dirty="0"/>
              <a:t>를 </a:t>
            </a:r>
            <a:r>
              <a:rPr lang="ko-KR" altLang="ko-KR" sz="1400" dirty="0" err="1"/>
              <a:t>선택자로</a:t>
            </a:r>
            <a:r>
              <a:rPr lang="ko-KR" altLang="ko-KR" sz="1400" dirty="0"/>
              <a:t> 사용하는 것입니다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ko-KR" sz="1400" dirty="0" smtClean="0"/>
              <a:t>태그 </a:t>
            </a:r>
            <a:r>
              <a:rPr lang="ko-KR" altLang="ko-KR" sz="1400" dirty="0" err="1"/>
              <a:t>선택자는</a:t>
            </a:r>
            <a:r>
              <a:rPr lang="ko-KR" altLang="ko-KR" sz="1400" dirty="0"/>
              <a:t> 간단하여 이 정도만 숙지해도 </a:t>
            </a:r>
            <a:r>
              <a:rPr lang="ko-KR" altLang="ko-KR" sz="1400" dirty="0" smtClean="0"/>
              <a:t>충분</a:t>
            </a:r>
            <a:r>
              <a:rPr lang="ko-KR" altLang="en-US" sz="1400" dirty="0" smtClean="0"/>
              <a:t>합니다</a:t>
            </a:r>
            <a:r>
              <a:rPr lang="en-US" altLang="ko-KR" sz="1400" dirty="0" smtClean="0"/>
              <a:t>. 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많이 사용하는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중 하나입니다</a:t>
            </a:r>
            <a:r>
              <a:rPr lang="en-US" altLang="ko-KR" sz="1400" dirty="0" smtClean="0"/>
              <a:t>.)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999073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source/ch06/ex6-6.html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68044" y="1043444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source/ch06/ex6-7.html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83594" y="476672"/>
            <a:ext cx="42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ex6-6.html</a:t>
            </a:r>
            <a:r>
              <a:rPr lang="ko-KR" altLang="en-US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ex6-7.html</a:t>
            </a:r>
            <a:r>
              <a:rPr lang="ko-KR" altLang="en-US" dirty="0" smtClean="0">
                <a:solidFill>
                  <a:srgbClr val="FF0000"/>
                </a:solidFill>
              </a:rPr>
              <a:t>로 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568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div</a:t>
            </a:r>
            <a:r>
              <a:rPr lang="ko-KR" altLang="en-US" dirty="0"/>
              <a:t>와 </a:t>
            </a:r>
            <a:r>
              <a:rPr lang="en-US" altLang="ko-KR" dirty="0"/>
              <a:t>span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div</a:t>
            </a:r>
            <a:r>
              <a:rPr lang="ko-KR" altLang="en-US" dirty="0"/>
              <a:t>와 </a:t>
            </a:r>
            <a:r>
              <a:rPr lang="en-US" altLang="ko-KR" dirty="0"/>
              <a:t>span</a:t>
            </a:r>
            <a:r>
              <a:rPr lang="ko-KR" altLang="en-US" dirty="0"/>
              <a:t>이 해주는 역할은 </a:t>
            </a:r>
            <a:r>
              <a:rPr lang="en-US" altLang="ko-KR" dirty="0"/>
              <a:t>html </a:t>
            </a:r>
            <a:r>
              <a:rPr lang="ko-KR" altLang="en-US" dirty="0"/>
              <a:t>태그가 어떤 특정 값을 지니는 것과 다르게</a:t>
            </a:r>
            <a:r>
              <a:rPr lang="en-US" altLang="ko-KR" dirty="0"/>
              <a:t>, </a:t>
            </a:r>
            <a:r>
              <a:rPr lang="ko-KR" altLang="en-US" dirty="0"/>
              <a:t>아무런 </a:t>
            </a:r>
            <a:r>
              <a:rPr lang="ko-KR" altLang="en-US" dirty="0" smtClean="0"/>
              <a:t>속성이 </a:t>
            </a:r>
            <a:r>
              <a:rPr lang="ko-KR" altLang="en-US" dirty="0"/>
              <a:t>없다는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단독으로 사용할 때 </a:t>
            </a:r>
            <a:r>
              <a:rPr lang="en-US" altLang="ko-KR" dirty="0" err="1"/>
              <a:t>css</a:t>
            </a:r>
            <a:r>
              <a:rPr lang="ko-KR" altLang="en-US" dirty="0"/>
              <a:t>에서 어떤 속성이 부여되기까지는 </a:t>
            </a:r>
            <a:r>
              <a:rPr lang="en-US" altLang="ko-KR" dirty="0"/>
              <a:t>html </a:t>
            </a:r>
            <a:r>
              <a:rPr lang="ko-KR" altLang="en-US" dirty="0"/>
              <a:t>문서 내부에 아무 곳에나</a:t>
            </a:r>
          </a:p>
          <a:p>
            <a:r>
              <a:rPr lang="en-US" altLang="ko-KR" dirty="0"/>
              <a:t>&lt;div &gt; &lt;/div&gt; </a:t>
            </a:r>
            <a:r>
              <a:rPr lang="ko-KR" altLang="en-US" dirty="0"/>
              <a:t>또는 </a:t>
            </a:r>
            <a:r>
              <a:rPr lang="en-US" altLang="ko-KR" dirty="0"/>
              <a:t>&lt;span&gt; &lt;/span&gt; </a:t>
            </a:r>
            <a:r>
              <a:rPr lang="ko-KR" altLang="en-US" dirty="0"/>
              <a:t>을 적용해도 변하는 것은 아무것도 없습니다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단 </a:t>
            </a:r>
            <a:r>
              <a:rPr lang="en-US" altLang="ko-KR" dirty="0"/>
              <a:t>div</a:t>
            </a:r>
            <a:r>
              <a:rPr lang="ko-KR" altLang="en-US" dirty="0"/>
              <a:t>는 </a:t>
            </a:r>
            <a:r>
              <a:rPr lang="ko-KR" altLang="en-US" dirty="0" smtClean="0"/>
              <a:t>블록 </a:t>
            </a:r>
            <a:r>
              <a:rPr lang="ko-KR" altLang="en-US" dirty="0"/>
              <a:t>태그이기 때문에 </a:t>
            </a:r>
            <a:r>
              <a:rPr lang="en-US" altLang="ko-KR" dirty="0"/>
              <a:t>&lt;div&gt;</a:t>
            </a:r>
            <a:r>
              <a:rPr lang="ko-KR" altLang="en-US" dirty="0"/>
              <a:t>와 </a:t>
            </a:r>
            <a:r>
              <a:rPr lang="en-US" altLang="ko-KR" dirty="0"/>
              <a:t>&lt;/div&gt; </a:t>
            </a:r>
            <a:r>
              <a:rPr lang="ko-KR" altLang="en-US" dirty="0"/>
              <a:t>사이의 내용은 블록으로 지정됩니다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인라인은</a:t>
            </a:r>
            <a:r>
              <a:rPr lang="ko-KR" altLang="en-US" dirty="0" smtClean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스케이트의 바퀴들이 한 줄로 되어 있듯이 한 줄로 되어 있는 부분을 </a:t>
            </a:r>
            <a:r>
              <a:rPr lang="ko-KR" altLang="en-US" dirty="0" err="1" smtClean="0"/>
              <a:t>인라인이라고</a:t>
            </a:r>
            <a:r>
              <a:rPr lang="ko-KR" altLang="en-US" dirty="0" smtClean="0"/>
              <a:t> 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블록은 하나의 박스라고 생각하면 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1600" dirty="0" smtClean="0"/>
              <a:t>블록에 </a:t>
            </a:r>
            <a:r>
              <a:rPr lang="ko-KR" altLang="en-US" sz="1600" dirty="0"/>
              <a:t>적용할 때의 방식입니다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&lt;div class=“headline”&gt;...&lt;/div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또는 </a:t>
            </a:r>
            <a:r>
              <a:rPr lang="en-US" altLang="ko-KR" sz="1600" b="1" dirty="0">
                <a:solidFill>
                  <a:srgbClr val="FF0000"/>
                </a:solidFill>
              </a:rPr>
              <a:t>&lt;div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id=“</a:t>
            </a:r>
            <a:r>
              <a:rPr lang="en-US" altLang="ko-KR" sz="1600" b="1" dirty="0">
                <a:solidFill>
                  <a:srgbClr val="FF0000"/>
                </a:solidFill>
              </a:rPr>
              <a:t>headline”&gt;...&lt;/div&gt;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인라인에</a:t>
            </a:r>
            <a:r>
              <a:rPr lang="ko-KR" altLang="en-US" sz="1600" dirty="0"/>
              <a:t> 적용할 때의 방식입니다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&lt;span class=“headline”&gt;...&lt;/span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또는 </a:t>
            </a:r>
            <a:r>
              <a:rPr lang="en-US" altLang="ko-KR" sz="1600" b="1" dirty="0">
                <a:solidFill>
                  <a:srgbClr val="FF0000"/>
                </a:solidFill>
              </a:rPr>
              <a:t>&lt;span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id=“</a:t>
            </a:r>
            <a:r>
              <a:rPr lang="en-US" altLang="ko-KR" sz="1600" b="1" dirty="0">
                <a:solidFill>
                  <a:srgbClr val="FF0000"/>
                </a:solidFill>
              </a:rPr>
              <a:t>headline”&gt;...&lt;/span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ko-KR" altLang="en-US" dirty="0" smtClean="0"/>
              <a:t>   하지만 </a:t>
            </a:r>
            <a:r>
              <a:rPr lang="en-US" altLang="ko-KR" dirty="0" smtClean="0"/>
              <a:t>span 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id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사용하는 경우는 많지 않습니다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723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태그 선택자가 </a:t>
            </a:r>
            <a:r>
              <a:rPr lang="en-US" altLang="ko-KR" dirty="0"/>
              <a:t>HTML </a:t>
            </a:r>
            <a:r>
              <a:rPr lang="ko-KR" altLang="en-US" dirty="0"/>
              <a:t>태그에 직접 속성을 부여한다면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r>
              <a:rPr lang="en-US" altLang="ko-KR" dirty="0"/>
              <a:t>(</a:t>
            </a:r>
            <a:r>
              <a:rPr lang="en-US" altLang="ko-KR" dirty="0" smtClean="0"/>
              <a:t>class selector</a:t>
            </a:r>
            <a:r>
              <a:rPr lang="en-US" altLang="ko-KR" dirty="0"/>
              <a:t>)</a:t>
            </a:r>
            <a:r>
              <a:rPr lang="ko-KR" altLang="en-US" dirty="0"/>
              <a:t>는 사용자가 직접 이름을 만들어 속성을 지정합니다</a:t>
            </a:r>
            <a:r>
              <a:rPr lang="en-US" altLang="ko-KR" dirty="0"/>
              <a:t>. </a:t>
            </a:r>
            <a:r>
              <a:rPr lang="ko-KR" altLang="en-US" dirty="0"/>
              <a:t>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smtClean="0"/>
              <a:t>다음과 </a:t>
            </a:r>
            <a:r>
              <a:rPr lang="ko-KR" altLang="en-US" dirty="0"/>
              <a:t>같이 정의합니다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r>
              <a:rPr lang="en-US" altLang="ko-KR" sz="1600" b="1" dirty="0" err="1">
                <a:solidFill>
                  <a:srgbClr val="FF0000"/>
                </a:solidFill>
              </a:rPr>
              <a:t>classname</a:t>
            </a:r>
            <a:r>
              <a:rPr lang="en-US" altLang="ko-KR" sz="1600" b="1" dirty="0">
                <a:solidFill>
                  <a:srgbClr val="FF0000"/>
                </a:solidFill>
              </a:rPr>
              <a:t> {</a:t>
            </a:r>
            <a:r>
              <a:rPr lang="ko-KR" altLang="en-US" sz="1600" b="1" dirty="0">
                <a:solidFill>
                  <a:srgbClr val="FF0000"/>
                </a:solidFill>
              </a:rPr>
              <a:t>속성값</a:t>
            </a:r>
            <a:r>
              <a:rPr lang="en-US" altLang="ko-KR" sz="1600" b="1" dirty="0">
                <a:solidFill>
                  <a:srgbClr val="FF0000"/>
                </a:solidFill>
              </a:rPr>
              <a:t>;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ko-KR" dirty="0"/>
          </a:p>
          <a:p>
            <a:r>
              <a:rPr lang="ko-KR" altLang="en-US" dirty="0"/>
              <a:t>클래스 선택자의 시작은 반드시 </a:t>
            </a:r>
            <a:r>
              <a:rPr lang="en-US" altLang="ko-KR" dirty="0"/>
              <a:t>.(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으로 시작해야 하며 첫 문자는 영문자로 </a:t>
            </a:r>
            <a:r>
              <a:rPr lang="ko-KR" altLang="en-US" dirty="0" smtClean="0"/>
              <a:t>시작해야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소문자와 대문자는 구분을 합니다</a:t>
            </a:r>
            <a:r>
              <a:rPr lang="en-US" altLang="ko-KR" dirty="0"/>
              <a:t>. </a:t>
            </a:r>
            <a:r>
              <a:rPr lang="ko-KR" altLang="en-US" dirty="0"/>
              <a:t>또한 속성과 속성 사이는 </a:t>
            </a:r>
            <a:r>
              <a:rPr lang="en-US" altLang="ko-KR" dirty="0"/>
              <a:t>;(</a:t>
            </a:r>
            <a:r>
              <a:rPr lang="ko-KR" altLang="en-US" dirty="0" smtClean="0"/>
              <a:t>세미콜론</a:t>
            </a:r>
            <a:r>
              <a:rPr lang="en-US" altLang="ko-KR" dirty="0"/>
              <a:t>)</a:t>
            </a:r>
            <a:r>
              <a:rPr lang="ko-KR" altLang="en-US" dirty="0"/>
              <a:t>으로 구분합니다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/>
              <a:t>.headline{font-size:20px;}</a:t>
            </a:r>
            <a:r>
              <a:rPr lang="ko-KR" altLang="en-US" dirty="0"/>
              <a:t>과 </a:t>
            </a:r>
            <a:r>
              <a:rPr lang="en-US" altLang="ko-KR" dirty="0"/>
              <a:t>.HEADLINE{font-size:30px;}</a:t>
            </a:r>
            <a:r>
              <a:rPr lang="ko-KR" altLang="en-US" dirty="0"/>
              <a:t>은 서로 </a:t>
            </a:r>
            <a:r>
              <a:rPr lang="ko-KR" altLang="en-US" dirty="0" smtClean="0"/>
              <a:t>다른 </a:t>
            </a:r>
            <a:r>
              <a:rPr lang="ko-KR" altLang="en-US" dirty="0" err="1"/>
              <a:t>선택자입니다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.Headline{font-size:40px;} </a:t>
            </a:r>
            <a:r>
              <a:rPr lang="ko-KR" altLang="en-US" dirty="0"/>
              <a:t>또한 다른 </a:t>
            </a:r>
            <a:r>
              <a:rPr lang="ko-KR" altLang="en-US" dirty="0" err="1"/>
              <a:t>선택자입니다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클래스 선택자의 중간에는 숫자 및 몇몇 특수문자도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b="1" dirty="0" smtClean="0">
                <a:solidFill>
                  <a:srgbClr val="FF0000"/>
                </a:solidFill>
              </a:rPr>
              <a:t>반드시 </a:t>
            </a:r>
            <a:r>
              <a:rPr lang="ko-KR" altLang="en-US" b="1" dirty="0">
                <a:solidFill>
                  <a:srgbClr val="FF0000"/>
                </a:solidFill>
              </a:rPr>
              <a:t>첫 글자는 영문자</a:t>
            </a:r>
            <a:r>
              <a:rPr lang="ko-KR" altLang="en-US" dirty="0"/>
              <a:t>여야만 작동합니다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사용자가 원하는 속성을 지정해주고 태그나 </a:t>
            </a:r>
            <a:r>
              <a:rPr lang="en-US" altLang="ko-KR" dirty="0"/>
              <a:t>div </a:t>
            </a:r>
            <a:r>
              <a:rPr lang="ko-KR" altLang="en-US" dirty="0"/>
              <a:t>또는 </a:t>
            </a:r>
            <a:r>
              <a:rPr lang="en-US" altLang="ko-KR" dirty="0"/>
              <a:t>span</a:t>
            </a:r>
            <a:r>
              <a:rPr lang="ko-KR" altLang="en-US" dirty="0"/>
              <a:t>을 </a:t>
            </a:r>
            <a:r>
              <a:rPr lang="ko-KR" altLang="en-US" dirty="0" smtClean="0"/>
              <a:t>이용해서 </a:t>
            </a:r>
            <a:r>
              <a:rPr lang="ko-KR" altLang="en-US" dirty="0"/>
              <a:t>값을 지정해 주면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759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91264" cy="504056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아래의 </a:t>
            </a:r>
            <a:r>
              <a:rPr lang="ko-KR" altLang="en-US" dirty="0"/>
              <a:t>코드를 </a:t>
            </a:r>
            <a:r>
              <a:rPr lang="en-US" altLang="ko-KR" dirty="0"/>
              <a:t>&lt;style&gt; </a:t>
            </a:r>
            <a:r>
              <a:rPr lang="ko-KR" altLang="en-US" dirty="0"/>
              <a:t>태그 안쪽 아무 곳에나 삽입하고</a:t>
            </a:r>
            <a:r>
              <a:rPr lang="en-US" altLang="ko-KR" dirty="0" smtClean="0"/>
              <a:t>,</a:t>
            </a:r>
          </a:p>
          <a:p>
            <a:r>
              <a:rPr lang="en-US" altLang="ko-KR" sz="5200" dirty="0" smtClean="0">
                <a:solidFill>
                  <a:srgbClr val="FF0000"/>
                </a:solidFill>
              </a:rPr>
              <a:t>.</a:t>
            </a:r>
            <a:r>
              <a:rPr lang="en-US" altLang="ko-KR" dirty="0">
                <a:solidFill>
                  <a:srgbClr val="FF0000"/>
                </a:solidFill>
              </a:rPr>
              <a:t>headline </a:t>
            </a:r>
            <a:r>
              <a:rPr lang="en-US" altLang="ko-KR" dirty="0"/>
              <a:t>{</a:t>
            </a:r>
          </a:p>
          <a:p>
            <a:r>
              <a:rPr lang="ko-KR" altLang="en-US" dirty="0"/>
              <a:t>　　　　</a:t>
            </a:r>
            <a:r>
              <a:rPr lang="en-US" altLang="ko-KR" dirty="0"/>
              <a:t>color: #333;</a:t>
            </a:r>
          </a:p>
          <a:p>
            <a:r>
              <a:rPr lang="ko-KR" altLang="en-US" dirty="0"/>
              <a:t>　　　　</a:t>
            </a:r>
            <a:r>
              <a:rPr lang="en-US" altLang="ko-KR" dirty="0"/>
              <a:t>border:1px solid #999;</a:t>
            </a:r>
          </a:p>
          <a:p>
            <a:r>
              <a:rPr lang="ko-KR" altLang="en-US" dirty="0"/>
              <a:t>　　　　</a:t>
            </a:r>
            <a:r>
              <a:rPr lang="en-US" altLang="ko-KR" dirty="0"/>
              <a:t>margin:25px;</a:t>
            </a:r>
          </a:p>
          <a:p>
            <a:r>
              <a:rPr lang="ko-KR" altLang="en-US" dirty="0"/>
              <a:t>　　　　</a:t>
            </a:r>
            <a:r>
              <a:rPr lang="en-US" altLang="ko-KR" dirty="0"/>
              <a:t>padding:10px;</a:t>
            </a:r>
          </a:p>
          <a:p>
            <a:r>
              <a:rPr lang="en-US" altLang="ko-KR" dirty="0" smtClean="0"/>
              <a:t> }</a:t>
            </a:r>
            <a:endParaRPr lang="en-US" altLang="ko-KR" dirty="0"/>
          </a:p>
          <a:p>
            <a:r>
              <a:rPr lang="ko-KR" altLang="en-US" dirty="0"/>
              <a:t>아래와 같이 해당 클래스를 적용하면 </a:t>
            </a:r>
            <a:r>
              <a:rPr lang="ko-KR" altLang="en-US" dirty="0" smtClean="0"/>
              <a:t>다음 페이지의 그림과 </a:t>
            </a:r>
            <a:r>
              <a:rPr lang="ko-KR" altLang="en-US" dirty="0"/>
              <a:t>같은 결과가 나타납니다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i="1" dirty="0" smtClean="0"/>
              <a:t>&lt;</a:t>
            </a:r>
            <a:r>
              <a:rPr lang="en-US" altLang="ko-KR" i="1" dirty="0"/>
              <a:t>p </a:t>
            </a:r>
            <a:r>
              <a:rPr lang="en-US" altLang="ko-KR" sz="2400" b="1" i="1" dirty="0">
                <a:solidFill>
                  <a:srgbClr val="FF0000"/>
                </a:solidFill>
              </a:rPr>
              <a:t>class=</a:t>
            </a:r>
            <a:r>
              <a:rPr lang="en-US" altLang="ko-KR" i="1" dirty="0">
                <a:solidFill>
                  <a:srgbClr val="FF0000"/>
                </a:solidFill>
              </a:rPr>
              <a:t>"headline"</a:t>
            </a:r>
            <a:r>
              <a:rPr lang="en-US" altLang="ko-KR" i="1" dirty="0"/>
              <a:t>&gt;</a:t>
            </a:r>
            <a:r>
              <a:rPr lang="ko-KR" altLang="en-US" i="1" dirty="0"/>
              <a:t>윈도우 </a:t>
            </a:r>
            <a:r>
              <a:rPr lang="en-US" altLang="ko-KR" i="1" dirty="0"/>
              <a:t>7</a:t>
            </a:r>
            <a:r>
              <a:rPr lang="ko-KR" altLang="en-US" i="1" dirty="0"/>
              <a:t>은 전작인 윈도우 </a:t>
            </a:r>
            <a:r>
              <a:rPr lang="ko-KR" altLang="en-US" i="1" dirty="0" err="1"/>
              <a:t>비스타의</a:t>
            </a:r>
            <a:r>
              <a:rPr lang="ko-KR" altLang="en-US" i="1" dirty="0"/>
              <a:t> 불편함을 개선하고</a:t>
            </a:r>
            <a:r>
              <a:rPr lang="en-US" altLang="ko-KR" i="1" dirty="0"/>
              <a:t>, </a:t>
            </a:r>
            <a:r>
              <a:rPr lang="ko-KR" altLang="en-US" i="1" dirty="0"/>
              <a:t>또한 사용자 편의를 </a:t>
            </a:r>
            <a:r>
              <a:rPr lang="ko-KR" altLang="en-US" i="1" dirty="0" smtClean="0"/>
              <a:t>위해서 이전 </a:t>
            </a:r>
            <a:r>
              <a:rPr lang="ko-KR" altLang="en-US" i="1" dirty="0"/>
              <a:t>버전에 비해 많은 부분이 보강되었습니다</a:t>
            </a:r>
            <a:r>
              <a:rPr lang="en-US" altLang="ko-KR" i="1" dirty="0"/>
              <a:t>.&lt;/p&gt;</a:t>
            </a:r>
            <a:endParaRPr lang="ko-KR" alt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1844824"/>
            <a:ext cx="42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ex6-6.html</a:t>
            </a:r>
            <a:r>
              <a:rPr lang="ko-KR" altLang="en-US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pic6-7.html</a:t>
            </a:r>
            <a:r>
              <a:rPr lang="ko-KR" altLang="en-US" dirty="0" smtClean="0">
                <a:solidFill>
                  <a:srgbClr val="FF0000"/>
                </a:solidFill>
              </a:rPr>
              <a:t>로 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6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340768"/>
            <a:ext cx="8229600" cy="4785395"/>
          </a:xfrm>
        </p:spPr>
        <p:txBody>
          <a:bodyPr/>
          <a:lstStyle/>
          <a:p>
            <a:r>
              <a:rPr lang="ko-KR" altLang="en-US" dirty="0" smtClean="0"/>
              <a:t>그림에서 </a:t>
            </a:r>
            <a:r>
              <a:rPr lang="en-US" altLang="ko-KR" dirty="0"/>
              <a:t>1</a:t>
            </a:r>
            <a:r>
              <a:rPr lang="ko-KR" altLang="en-US" dirty="0"/>
              <a:t>번 형태의 구조가 가장 일반적이며 많이 사용됩니다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하지만 요즘 많은 </a:t>
            </a:r>
            <a:r>
              <a:rPr lang="ko-KR" altLang="en-US" dirty="0"/>
              <a:t>사람이 이용하는 개인 </a:t>
            </a:r>
            <a:r>
              <a:rPr lang="ko-KR" altLang="en-US" dirty="0" err="1" smtClean="0"/>
              <a:t>블로그인</a:t>
            </a:r>
            <a:r>
              <a:rPr lang="ko-KR" altLang="en-US" dirty="0" smtClean="0"/>
              <a:t> 경우에는 </a:t>
            </a:r>
            <a:r>
              <a:rPr lang="en-US" altLang="ko-KR" dirty="0" smtClean="0"/>
              <a:t>3</a:t>
            </a:r>
            <a:r>
              <a:rPr lang="ko-KR" altLang="en-US" dirty="0"/>
              <a:t>번의 형태를 지니고 있는 경우도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일반 기업 사이트의 </a:t>
            </a:r>
            <a:r>
              <a:rPr lang="ko-KR" altLang="en-US" dirty="0" err="1" smtClean="0"/>
              <a:t>프론트</a:t>
            </a:r>
            <a:r>
              <a:rPr lang="en-US" altLang="ko-KR" dirty="0" smtClean="0"/>
              <a:t>(front)</a:t>
            </a:r>
            <a:r>
              <a:rPr lang="ko-KR" altLang="en-US" dirty="0" smtClean="0"/>
              <a:t> </a:t>
            </a:r>
            <a:r>
              <a:rPr lang="ko-KR" altLang="en-US" dirty="0"/>
              <a:t>페이지는 </a:t>
            </a:r>
            <a:r>
              <a:rPr lang="en-US" altLang="ko-KR" dirty="0"/>
              <a:t>2</a:t>
            </a:r>
            <a:r>
              <a:rPr lang="ko-KR" altLang="en-US" dirty="0"/>
              <a:t>번의 형태로 설계되고 서브 </a:t>
            </a:r>
            <a:r>
              <a:rPr lang="ko-KR" altLang="en-US" dirty="0" smtClean="0"/>
              <a:t>페이지는 대부분 </a:t>
            </a:r>
            <a:r>
              <a:rPr lang="en-US" altLang="ko-KR" dirty="0"/>
              <a:t>1</a:t>
            </a:r>
            <a:r>
              <a:rPr lang="ko-KR" altLang="en-US" dirty="0"/>
              <a:t>번 형태로 구성되어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 형태의 레이아웃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그림에서는 오른쪽 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 왼쪽 메뉴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오른쪽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형태로도 많이 사용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보통 웹 사이트를 이용해서 사용자 설명서를 제작하거나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이북</a:t>
            </a:r>
            <a:r>
              <a:rPr lang="en-US" altLang="ko-KR" dirty="0" smtClean="0"/>
              <a:t>(eBook) </a:t>
            </a:r>
            <a:r>
              <a:rPr lang="ko-KR" altLang="en-US" dirty="0" smtClean="0"/>
              <a:t>형태로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제공하는 경우 사용되기도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1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4" name="그림 3" descr="EMB000009f004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4176464" cy="3456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화살표 연결선 5"/>
          <p:cNvCxnSpPr/>
          <p:nvPr/>
        </p:nvCxnSpPr>
        <p:spPr>
          <a:xfrm flipH="1">
            <a:off x="4355976" y="2636912"/>
            <a:ext cx="936104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98152" y="242074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적용 부분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4380" y="5412432"/>
            <a:ext cx="763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클래스 태그는 단독으로도 사용할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종속 </a:t>
            </a:r>
            <a:r>
              <a:rPr lang="ko-KR" altLang="en-US" sz="1400" dirty="0" err="1"/>
              <a:t>선택자로도</a:t>
            </a:r>
            <a:r>
              <a:rPr lang="ko-KR" altLang="en-US" sz="1400" dirty="0"/>
              <a:t> 사용할 수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종속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대한 설명은 </a:t>
            </a:r>
            <a:r>
              <a:rPr lang="ko-KR" altLang="en-US" sz="1400" dirty="0" smtClean="0"/>
              <a:t>‘종속 </a:t>
            </a:r>
            <a:r>
              <a:rPr lang="ko-KR" altLang="en-US" sz="1400" dirty="0" err="1"/>
              <a:t>선택자</a:t>
            </a:r>
            <a:r>
              <a:rPr lang="ko-KR" altLang="en-US" sz="1400" dirty="0"/>
              <a:t>’에서 배우겠습니다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4621778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source/ch06/pic6-7.html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8134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r>
              <a:rPr lang="en-US" altLang="ko-KR" dirty="0"/>
              <a:t>(ID selector)</a:t>
            </a:r>
            <a:r>
              <a:rPr lang="ko-KR" altLang="en-US" dirty="0"/>
              <a:t>는 클래스 </a:t>
            </a:r>
            <a:r>
              <a:rPr lang="ko-KR" altLang="en-US" dirty="0" err="1"/>
              <a:t>선택자와</a:t>
            </a:r>
            <a:r>
              <a:rPr lang="ko-KR" altLang="en-US" dirty="0"/>
              <a:t> 동일한 역할을 합니다</a:t>
            </a:r>
            <a:r>
              <a:rPr lang="en-US" altLang="ko-KR" dirty="0"/>
              <a:t>. </a:t>
            </a:r>
            <a:r>
              <a:rPr lang="ko-KR" altLang="en-US" sz="1700" b="1" dirty="0">
                <a:solidFill>
                  <a:srgbClr val="00B050"/>
                </a:solidFill>
              </a:rPr>
              <a:t>동일한 역할을 하는데 굳이 아이디 </a:t>
            </a:r>
            <a:r>
              <a:rPr lang="ko-KR" altLang="en-US" sz="1700" b="1" dirty="0" err="1">
                <a:solidFill>
                  <a:srgbClr val="00B050"/>
                </a:solidFill>
              </a:rPr>
              <a:t>선택자와</a:t>
            </a:r>
            <a:r>
              <a:rPr lang="ko-KR" altLang="en-US" sz="1700" b="1" dirty="0">
                <a:solidFill>
                  <a:srgbClr val="00B050"/>
                </a:solidFill>
              </a:rPr>
              <a:t> 클래스 </a:t>
            </a:r>
            <a:r>
              <a:rPr lang="ko-KR" altLang="en-US" sz="1700" b="1" dirty="0" err="1">
                <a:solidFill>
                  <a:srgbClr val="00B050"/>
                </a:solidFill>
              </a:rPr>
              <a:t>선택자를</a:t>
            </a:r>
            <a:r>
              <a:rPr lang="ko-KR" altLang="en-US" sz="1700" b="1" dirty="0">
                <a:solidFill>
                  <a:srgbClr val="00B050"/>
                </a:solidFill>
              </a:rPr>
              <a:t> 구분해서 사용하는 이유가 뭘까요</a:t>
            </a:r>
            <a:r>
              <a:rPr lang="en-US" altLang="ko-KR" sz="1700" b="1" dirty="0">
                <a:solidFill>
                  <a:srgbClr val="00B050"/>
                </a:solidFill>
              </a:rPr>
              <a:t>?</a:t>
            </a:r>
          </a:p>
          <a:p>
            <a:r>
              <a:rPr lang="ko-KR" altLang="en-US" dirty="0"/>
              <a:t>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화면상에서 큰 레이아웃을 잡을 때 사용하고 </a:t>
            </a:r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smtClean="0"/>
              <a:t>세부 </a:t>
            </a:r>
            <a:r>
              <a:rPr lang="ko-KR" altLang="en-US" dirty="0"/>
              <a:t>내용에 디자인 속성을 부여할 때 사용합니다</a:t>
            </a:r>
            <a:r>
              <a:rPr lang="en-US" altLang="ko-KR" dirty="0"/>
              <a:t>. </a:t>
            </a:r>
            <a:r>
              <a:rPr lang="ko-KR" altLang="en-US" dirty="0"/>
              <a:t>같은 역할을 하는데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ko-KR" altLang="en-US" dirty="0" smtClean="0"/>
              <a:t>구분한 </a:t>
            </a:r>
            <a:r>
              <a:rPr lang="ko-KR" altLang="en-US" dirty="0"/>
              <a:t>이유는 디자이너나 개발자들이 한눈에 문서의 구조를 파악할 때</a:t>
            </a:r>
            <a:r>
              <a:rPr lang="en-US" altLang="ko-KR" dirty="0"/>
              <a:t>, </a:t>
            </a:r>
            <a:r>
              <a:rPr lang="ko-KR" altLang="en-US" sz="1700" b="1" dirty="0">
                <a:solidFill>
                  <a:srgbClr val="00B050"/>
                </a:solidFill>
              </a:rPr>
              <a:t>아이디 </a:t>
            </a:r>
            <a:r>
              <a:rPr lang="ko-KR" altLang="en-US" sz="1700" b="1" dirty="0" err="1">
                <a:solidFill>
                  <a:srgbClr val="00B050"/>
                </a:solidFill>
              </a:rPr>
              <a:t>선택자를</a:t>
            </a:r>
            <a:r>
              <a:rPr lang="ko-KR" altLang="en-US" sz="1700" b="1" dirty="0">
                <a:solidFill>
                  <a:srgbClr val="00B050"/>
                </a:solidFill>
              </a:rPr>
              <a:t> 문서 구조 잡는 곳에 사용하게 되면 “여기는 문서의 구조를 이루는 곳이구나</a:t>
            </a:r>
            <a:r>
              <a:rPr lang="en-US" altLang="ko-KR" sz="1700" b="1" dirty="0">
                <a:solidFill>
                  <a:srgbClr val="00B050"/>
                </a:solidFill>
              </a:rPr>
              <a:t>.”</a:t>
            </a:r>
            <a:r>
              <a:rPr lang="ko-KR" altLang="en-US" sz="1700" b="1" dirty="0">
                <a:solidFill>
                  <a:srgbClr val="00B050"/>
                </a:solidFill>
              </a:rPr>
              <a:t>라고 바로 파악할 수 있기 때문입니다</a:t>
            </a:r>
            <a:r>
              <a:rPr lang="en-US" altLang="ko-KR" sz="1700" b="1" dirty="0">
                <a:solidFill>
                  <a:srgbClr val="00B050"/>
                </a:solidFill>
              </a:rPr>
              <a:t>.</a:t>
            </a:r>
          </a:p>
          <a:p>
            <a:r>
              <a:rPr lang="ko-KR" altLang="en-US" dirty="0"/>
              <a:t>아이디 선택자의 지정 방식은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FF0000"/>
                </a:solidFill>
              </a:rPr>
              <a:t>#</a:t>
            </a:r>
            <a:r>
              <a:rPr lang="en-US" altLang="ko-KR" sz="1800" b="1" dirty="0" err="1">
                <a:solidFill>
                  <a:srgbClr val="FF0000"/>
                </a:solidFill>
              </a:rPr>
              <a:t>idname</a:t>
            </a:r>
            <a:r>
              <a:rPr lang="en-US" altLang="ko-KR" sz="1800" b="1" dirty="0">
                <a:solidFill>
                  <a:srgbClr val="FF0000"/>
                </a:solidFill>
              </a:rPr>
              <a:t>{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dirty="0" smtClean="0"/>
          </a:p>
          <a:p>
            <a:r>
              <a:rPr lang="ko-KR" altLang="en-US" dirty="0"/>
              <a:t>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dirty="0"/>
              <a:t>&lt;div </a:t>
            </a:r>
            <a:r>
              <a:rPr lang="en-US" altLang="ko-KR" sz="2600" b="1" i="1" dirty="0">
                <a:solidFill>
                  <a:srgbClr val="FF0000"/>
                </a:solidFill>
              </a:rPr>
              <a:t>id=</a:t>
            </a:r>
            <a:r>
              <a:rPr lang="en-US" altLang="ko-KR" dirty="0"/>
              <a:t>“</a:t>
            </a:r>
            <a:r>
              <a:rPr lang="en-US" altLang="ko-KR" dirty="0" err="1"/>
              <a:t>idname</a:t>
            </a:r>
            <a:r>
              <a:rPr lang="en-US" altLang="ko-KR" dirty="0"/>
              <a:t>”&gt;...&lt;/div&gt; </a:t>
            </a:r>
            <a:r>
              <a:rPr lang="ko-KR" altLang="en-US" dirty="0"/>
              <a:t>또는 </a:t>
            </a:r>
            <a:r>
              <a:rPr lang="en-US" altLang="ko-KR" dirty="0"/>
              <a:t>&lt;span id=“</a:t>
            </a:r>
            <a:r>
              <a:rPr lang="en-US" altLang="ko-KR" dirty="0" err="1"/>
              <a:t>idname</a:t>
            </a:r>
            <a:r>
              <a:rPr lang="en-US" altLang="ko-KR" dirty="0"/>
              <a:t>”&gt;...&lt;/span</a:t>
            </a:r>
            <a:r>
              <a:rPr lang="en-US" altLang="ko-KR" dirty="0" smtClean="0"/>
              <a:t>&gt; </a:t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/>
              <a:t>p id=“</a:t>
            </a:r>
            <a:r>
              <a:rPr lang="en-US" altLang="ko-KR" dirty="0" err="1"/>
              <a:t>idname</a:t>
            </a:r>
            <a:r>
              <a:rPr lang="ko-KR" altLang="en-US" dirty="0"/>
              <a:t>”</a:t>
            </a:r>
            <a:r>
              <a:rPr lang="en-US" altLang="ko-KR" dirty="0"/>
              <a:t>&gt;...&lt;/p&gt;</a:t>
            </a:r>
            <a:r>
              <a:rPr lang="ko-KR" altLang="en-US" dirty="0"/>
              <a:t>와 같이 클래스 </a:t>
            </a:r>
            <a:r>
              <a:rPr lang="ko-KR" altLang="en-US" dirty="0" err="1"/>
              <a:t>선택자와</a:t>
            </a:r>
            <a:r>
              <a:rPr lang="ko-KR" altLang="en-US" dirty="0"/>
              <a:t> 동일하게 사용하지만 아이디 </a:t>
            </a:r>
            <a:r>
              <a:rPr lang="ko-KR" altLang="en-US" dirty="0" err="1" smtClean="0"/>
              <a:t>선택자는</a:t>
            </a:r>
            <a:r>
              <a:rPr lang="ko-KR" altLang="en-US" dirty="0" smtClean="0"/>
              <a:t> </a:t>
            </a:r>
            <a:r>
              <a:rPr lang="ko-KR" altLang="en-US" dirty="0"/>
              <a:t>주로 블록 </a:t>
            </a:r>
            <a:r>
              <a:rPr lang="ko-KR" altLang="en-US" dirty="0" err="1"/>
              <a:t>선택자에</a:t>
            </a:r>
            <a:r>
              <a:rPr lang="ko-KR" altLang="en-US" dirty="0"/>
              <a:t> 많이 사용하게 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&lt;div id=“</a:t>
            </a:r>
            <a:r>
              <a:rPr lang="en-US" altLang="ko-KR" dirty="0" err="1"/>
              <a:t>idname</a:t>
            </a:r>
            <a:r>
              <a:rPr lang="ko-KR" altLang="en-US" dirty="0"/>
              <a:t>”</a:t>
            </a:r>
            <a:r>
              <a:rPr lang="en-US" altLang="ko-KR" dirty="0" smtClean="0"/>
              <a:t>&gt;...&lt;/div</a:t>
            </a:r>
            <a:r>
              <a:rPr lang="en-US" altLang="ko-KR" dirty="0"/>
              <a:t>&gt;</a:t>
            </a:r>
            <a:r>
              <a:rPr lang="ko-KR" altLang="en-US" dirty="0"/>
              <a:t>에 많이 사용하게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95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648072"/>
          </a:xfrm>
        </p:spPr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363272" cy="5328592"/>
          </a:xfrm>
        </p:spPr>
        <p:txBody>
          <a:bodyPr/>
          <a:lstStyle/>
          <a:p>
            <a:r>
              <a:rPr lang="ko-KR" altLang="en-US" dirty="0"/>
              <a:t>앞서도 언급했다시피 보통 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문서의 구조를 만들어 주는 곳에 </a:t>
            </a:r>
            <a:r>
              <a:rPr lang="ko-KR" altLang="en-US" dirty="0" smtClean="0"/>
              <a:t>사용하게 </a:t>
            </a:r>
            <a:r>
              <a:rPr lang="ko-KR" altLang="en-US" dirty="0"/>
              <a:t>되며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문서의 모양을 만들어 주는 곳에 사용합니다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그림을 </a:t>
            </a:r>
            <a:r>
              <a:rPr lang="ko-KR" altLang="en-US" dirty="0"/>
              <a:t>보면 문서의 전체적인 큰 틀은 </a:t>
            </a:r>
            <a:r>
              <a:rPr lang="en-US" altLang="ko-KR" dirty="0"/>
              <a:t>#header, #submenu, #footer, #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등으로 </a:t>
            </a:r>
            <a:r>
              <a:rPr lang="ko-KR" altLang="en-US" dirty="0"/>
              <a:t>잡고 </a:t>
            </a:r>
            <a:r>
              <a:rPr lang="en-US" altLang="ko-KR" dirty="0"/>
              <a:t>#main </a:t>
            </a:r>
            <a:r>
              <a:rPr lang="ko-KR" altLang="en-US" dirty="0"/>
              <a:t>내부의 글꼴이나 텍스트에 대한 개별 속성과 그림들은 </a:t>
            </a:r>
            <a:r>
              <a:rPr lang="en-US" altLang="ko-KR" dirty="0"/>
              <a:t>.txt1</a:t>
            </a:r>
            <a:r>
              <a:rPr lang="en-US" altLang="ko-KR" dirty="0" smtClean="0"/>
              <a:t>, .</a:t>
            </a:r>
            <a:r>
              <a:rPr lang="en-US" altLang="ko-KR" dirty="0"/>
              <a:t>picture </a:t>
            </a:r>
            <a:r>
              <a:rPr lang="ko-KR" altLang="en-US" dirty="0"/>
              <a:t>등과 같이 클래스 </a:t>
            </a:r>
            <a:r>
              <a:rPr lang="ko-KR" altLang="en-US" dirty="0" err="1"/>
              <a:t>선택자로</a:t>
            </a:r>
            <a:r>
              <a:rPr lang="ko-KR" altLang="en-US" dirty="0"/>
              <a:t> 사용하고 있습니다</a:t>
            </a:r>
            <a:r>
              <a:rPr lang="en-US" altLang="ko-KR" dirty="0"/>
              <a:t>. </a:t>
            </a:r>
            <a:r>
              <a:rPr lang="ko-KR" altLang="en-US" dirty="0"/>
              <a:t>이렇게 되면 </a:t>
            </a:r>
            <a:r>
              <a:rPr lang="ko-KR" altLang="en-US" b="1" dirty="0">
                <a:solidFill>
                  <a:srgbClr val="FF0000"/>
                </a:solidFill>
              </a:rPr>
              <a:t>전체 </a:t>
            </a:r>
            <a:r>
              <a:rPr lang="ko-KR" altLang="en-US" b="1" dirty="0" smtClean="0">
                <a:solidFill>
                  <a:srgbClr val="FF0000"/>
                </a:solidFill>
              </a:rPr>
              <a:t>구조를 쉽게 </a:t>
            </a:r>
            <a:r>
              <a:rPr lang="ko-KR" altLang="en-US" b="1" dirty="0">
                <a:solidFill>
                  <a:srgbClr val="FF0000"/>
                </a:solidFill>
              </a:rPr>
              <a:t>파악할 수 있습니다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/>
              <a:t>즉 문서 내부에서 </a:t>
            </a:r>
            <a:r>
              <a:rPr lang="en-US" altLang="ko-KR" dirty="0"/>
              <a:t>#header</a:t>
            </a:r>
            <a:r>
              <a:rPr lang="ko-KR" altLang="en-US" dirty="0" smtClean="0"/>
              <a:t>라는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아이디 </a:t>
            </a:r>
            <a:r>
              <a:rPr lang="ko-KR" altLang="en-US" b="1" dirty="0" err="1">
                <a:solidFill>
                  <a:srgbClr val="FF0000"/>
                </a:solidFill>
              </a:rPr>
              <a:t>선택자는</a:t>
            </a:r>
            <a:r>
              <a:rPr lang="ko-KR" altLang="en-US" b="1" dirty="0">
                <a:solidFill>
                  <a:srgbClr val="FF0000"/>
                </a:solidFill>
              </a:rPr>
              <a:t> 반복적으로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사용되지 </a:t>
            </a:r>
            <a:r>
              <a:rPr lang="ko-KR" altLang="en-US" b="1" dirty="0">
                <a:solidFill>
                  <a:srgbClr val="FF0000"/>
                </a:solidFill>
              </a:rPr>
              <a:t>않고 </a:t>
            </a:r>
            <a:r>
              <a:rPr lang="ko-KR" altLang="en-US" b="1" dirty="0" smtClean="0">
                <a:solidFill>
                  <a:srgbClr val="FF0000"/>
                </a:solidFill>
              </a:rPr>
              <a:t>한번만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사용됩니다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  <a:r>
              <a:rPr lang="ko-KR" altLang="en-US" dirty="0"/>
              <a:t>하지만 </a:t>
            </a:r>
            <a:r>
              <a:rPr lang="en-US" altLang="ko-KR" dirty="0"/>
              <a:t>.picture</a:t>
            </a:r>
            <a:r>
              <a:rPr lang="ko-KR" altLang="en-US" dirty="0"/>
              <a:t>는 </a:t>
            </a:r>
            <a:endParaRPr lang="en-US" altLang="ko-KR" dirty="0" smtClean="0"/>
          </a:p>
          <a:p>
            <a:r>
              <a:rPr lang="ko-KR" altLang="en-US" dirty="0" smtClean="0"/>
              <a:t>그림이 </a:t>
            </a:r>
            <a:r>
              <a:rPr lang="ko-KR" altLang="en-US" dirty="0"/>
              <a:t>여러 개 있을 수 있고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/>
              <a:t>txt1</a:t>
            </a:r>
            <a:r>
              <a:rPr lang="ko-KR" altLang="en-US" dirty="0"/>
              <a:t>이라는 글꼴 </a:t>
            </a:r>
            <a:r>
              <a:rPr lang="ko-KR" altLang="en-US" dirty="0" smtClean="0"/>
              <a:t>속성 또한 </a:t>
            </a:r>
            <a:endParaRPr lang="en-US" altLang="ko-KR" dirty="0" smtClean="0"/>
          </a:p>
          <a:p>
            <a:r>
              <a:rPr lang="ko-KR" altLang="en-US" dirty="0" smtClean="0"/>
              <a:t>단락마다 </a:t>
            </a:r>
            <a:r>
              <a:rPr lang="ko-KR" altLang="en-US" dirty="0"/>
              <a:t>또는 문단마다 </a:t>
            </a:r>
            <a:r>
              <a:rPr lang="ko-KR" altLang="en-US" b="1" dirty="0" smtClean="0">
                <a:solidFill>
                  <a:schemeClr val="tx2"/>
                </a:solidFill>
              </a:rPr>
              <a:t>반복적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r>
              <a:rPr lang="ko-KR" altLang="en-US" b="1" dirty="0" err="1" smtClean="0">
                <a:solidFill>
                  <a:schemeClr val="tx2"/>
                </a:solidFill>
              </a:rPr>
              <a:t>으로</a:t>
            </a:r>
            <a:r>
              <a:rPr lang="ko-KR" altLang="en-US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사용할 수도 </a:t>
            </a:r>
            <a:r>
              <a:rPr lang="ko-KR" altLang="en-US" b="1" dirty="0" smtClean="0">
                <a:solidFill>
                  <a:schemeClr val="tx2"/>
                </a:solidFill>
              </a:rPr>
              <a:t>있습니다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r>
              <a:rPr lang="en-US" altLang="ko-KR" b="1" dirty="0" smtClean="0">
                <a:solidFill>
                  <a:schemeClr val="tx2"/>
                </a:solidFill>
              </a:rPr>
              <a:t>(</a:t>
            </a:r>
            <a:r>
              <a:rPr lang="ko-KR" altLang="en-US" b="1" dirty="0" smtClean="0">
                <a:solidFill>
                  <a:schemeClr val="tx2"/>
                </a:solidFill>
              </a:rPr>
              <a:t>세부적인 디자인 속성</a:t>
            </a:r>
            <a:r>
              <a:rPr lang="en-US" altLang="ko-KR" b="1" dirty="0" smtClean="0">
                <a:solidFill>
                  <a:schemeClr val="tx2"/>
                </a:solidFill>
              </a:rPr>
              <a:t>).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12976"/>
            <a:ext cx="5731510" cy="338391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070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문서에서는 전체 문서의 구조를 잡아주는 </a:t>
            </a:r>
            <a:r>
              <a:rPr lang="en-US" altLang="ko-KR" dirty="0"/>
              <a:t>&lt;header&gt;, &lt;nav&gt;, &lt;footer&gt;</a:t>
            </a:r>
            <a:r>
              <a:rPr lang="ko-KR" altLang="en-US" dirty="0" smtClean="0"/>
              <a:t>와 같은 </a:t>
            </a:r>
            <a:r>
              <a:rPr lang="ko-KR" altLang="en-US" dirty="0"/>
              <a:t>태그가 추가되었습니다</a:t>
            </a:r>
            <a:r>
              <a:rPr lang="en-US" altLang="ko-KR" dirty="0"/>
              <a:t>. </a:t>
            </a:r>
            <a:r>
              <a:rPr lang="ko-KR" altLang="en-US" dirty="0"/>
              <a:t>하지만 고객이 </a:t>
            </a:r>
            <a:r>
              <a:rPr lang="en-US" altLang="ko-KR" dirty="0"/>
              <a:t>XHTML1.0 </a:t>
            </a:r>
            <a:r>
              <a:rPr lang="ko-KR" altLang="en-US" dirty="0"/>
              <a:t>형식으로 사이트를 </a:t>
            </a:r>
            <a:r>
              <a:rPr lang="ko-KR" altLang="en-US" dirty="0" smtClean="0"/>
              <a:t>만들어 </a:t>
            </a:r>
            <a:r>
              <a:rPr lang="ko-KR" altLang="en-US" dirty="0"/>
              <a:t>달라는 요구를 하게 되면</a:t>
            </a:r>
            <a:r>
              <a:rPr lang="en-US" altLang="ko-KR" dirty="0"/>
              <a:t>, HTML5</a:t>
            </a:r>
            <a:r>
              <a:rPr lang="ko-KR" altLang="en-US" dirty="0"/>
              <a:t>에서 사용하는 </a:t>
            </a:r>
            <a:r>
              <a:rPr lang="en-US" altLang="ko-KR" dirty="0"/>
              <a:t>&lt;header&gt;, &lt;nav&gt;, &lt;footer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태그는 </a:t>
            </a:r>
            <a:r>
              <a:rPr lang="ko-KR" altLang="en-US" dirty="0"/>
              <a:t>사용할 수 없습니다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그렇지만 </a:t>
            </a:r>
            <a:r>
              <a:rPr lang="en-US" altLang="ko-KR" dirty="0"/>
              <a:t>&lt;div id=“header</a:t>
            </a:r>
            <a:r>
              <a:rPr lang="ko-KR" altLang="en-US" dirty="0"/>
              <a:t>”</a:t>
            </a:r>
            <a:r>
              <a:rPr lang="en-US" altLang="ko-KR" dirty="0"/>
              <a:t>&gt;, &lt;div id=“nav</a:t>
            </a:r>
            <a:r>
              <a:rPr lang="ko-KR" altLang="en-US" dirty="0"/>
              <a:t>”</a:t>
            </a:r>
            <a:r>
              <a:rPr lang="en-US" altLang="ko-KR" dirty="0"/>
              <a:t>&gt;, &lt;</a:t>
            </a:r>
            <a:r>
              <a:rPr lang="en-US" altLang="ko-KR" dirty="0" smtClean="0"/>
              <a:t>div id</a:t>
            </a:r>
            <a:r>
              <a:rPr lang="en-US" altLang="ko-KR" dirty="0"/>
              <a:t>=“footer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와 같이 </a:t>
            </a:r>
            <a:r>
              <a:rPr lang="en-US" altLang="ko-KR" dirty="0"/>
              <a:t>HTML5</a:t>
            </a:r>
            <a:r>
              <a:rPr lang="ko-KR" altLang="en-US" dirty="0"/>
              <a:t>에서 사용하는 태그를 아이디 </a:t>
            </a:r>
            <a:r>
              <a:rPr lang="ko-KR" altLang="en-US" dirty="0" err="1"/>
              <a:t>선택자로</a:t>
            </a:r>
            <a:r>
              <a:rPr lang="ko-KR" altLang="en-US" dirty="0"/>
              <a:t> 정의해 주면 </a:t>
            </a:r>
            <a:r>
              <a:rPr lang="ko-KR" altLang="en-US" dirty="0" smtClean="0"/>
              <a:t>나중에 </a:t>
            </a:r>
            <a:r>
              <a:rPr lang="ko-KR" altLang="en-US" dirty="0"/>
              <a:t>사이트 유지 보수를 할 때</a:t>
            </a:r>
            <a:r>
              <a:rPr lang="en-US" altLang="ko-KR" dirty="0"/>
              <a:t>, </a:t>
            </a:r>
            <a:r>
              <a:rPr lang="ko-KR" altLang="en-US" dirty="0"/>
              <a:t>다른 개발자가 보더라도 문서의 구조를 </a:t>
            </a:r>
            <a:r>
              <a:rPr lang="ko-KR" altLang="en-US" dirty="0" smtClean="0"/>
              <a:t>파악하기 쉽다는 </a:t>
            </a:r>
            <a:r>
              <a:rPr lang="ko-KR" altLang="en-US" dirty="0"/>
              <a:t>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이용해서 전체 문서 구조를 잡아주고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통해 </a:t>
            </a:r>
            <a:r>
              <a:rPr lang="ko-KR" altLang="en-US" dirty="0" smtClean="0"/>
              <a:t>세부적인 </a:t>
            </a:r>
            <a:r>
              <a:rPr lang="ko-KR" altLang="en-US" dirty="0"/>
              <a:t>디자인을 하게 되면 개발할 때도 편리하지만</a:t>
            </a:r>
            <a:r>
              <a:rPr lang="en-US" altLang="ko-KR" dirty="0"/>
              <a:t>, </a:t>
            </a:r>
            <a:r>
              <a:rPr lang="ko-KR" altLang="en-US" dirty="0"/>
              <a:t>추후 웹 개발 인력이 </a:t>
            </a:r>
            <a:r>
              <a:rPr lang="ko-KR" altLang="en-US" dirty="0" smtClean="0"/>
              <a:t>바뀌더라도</a:t>
            </a:r>
            <a:r>
              <a:rPr lang="en-US" altLang="ko-KR" dirty="0"/>
              <a:t>, </a:t>
            </a:r>
            <a:r>
              <a:rPr lang="ko-KR" altLang="en-US" dirty="0"/>
              <a:t>누가 살펴보든 구조를 파악하기 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4304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5554960" cy="478539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예를 한번 보겠습니다</a:t>
            </a:r>
            <a:r>
              <a:rPr lang="en-US" altLang="ko-KR" dirty="0"/>
              <a:t>. [</a:t>
            </a:r>
            <a:r>
              <a:rPr lang="ko-KR" altLang="en-US" dirty="0"/>
              <a:t>예제 </a:t>
            </a:r>
            <a:r>
              <a:rPr lang="en-US" altLang="ko-KR" dirty="0"/>
              <a:t>6-7] </a:t>
            </a:r>
            <a:r>
              <a:rPr lang="ko-KR" altLang="en-US" dirty="0"/>
              <a:t>문</a:t>
            </a:r>
          </a:p>
          <a:p>
            <a:r>
              <a:rPr lang="ko-KR" altLang="en-US" dirty="0"/>
              <a:t>서 내부에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en-US" altLang="ko-KR" dirty="0"/>
              <a:t>&lt;style&gt; </a:t>
            </a:r>
            <a:r>
              <a:rPr lang="ko-KR" altLang="en-US" dirty="0"/>
              <a:t>태그 안에 아래와 같이 만들고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#head 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height:50px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    background</a:t>
            </a:r>
            <a:r>
              <a:rPr lang="en-US" altLang="ko-KR" dirty="0"/>
              <a:t>:#3CF;</a:t>
            </a:r>
          </a:p>
          <a:p>
            <a:r>
              <a:rPr lang="en-US" altLang="ko-KR" dirty="0" smtClean="0"/>
              <a:t>    padding:10px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    border:1px </a:t>
            </a:r>
            <a:r>
              <a:rPr lang="en-US" altLang="ko-KR" dirty="0"/>
              <a:t>solid #09F;</a:t>
            </a:r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:#FFF;</a:t>
            </a:r>
          </a:p>
          <a:p>
            <a:r>
              <a:rPr lang="en-US" altLang="ko-KR" dirty="0"/>
              <a:t>}</a:t>
            </a:r>
          </a:p>
          <a:p>
            <a:r>
              <a:rPr lang="ko-KR" altLang="en-US" dirty="0"/>
              <a:t>아래와 같이 </a:t>
            </a:r>
            <a:r>
              <a:rPr lang="en-US" altLang="ko-KR" dirty="0"/>
              <a:t>&lt;h1&gt; </a:t>
            </a:r>
            <a:r>
              <a:rPr lang="ko-KR" altLang="en-US" dirty="0"/>
              <a:t>태그에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지정하면 </a:t>
            </a:r>
            <a:endParaRPr lang="en-US" altLang="ko-KR" dirty="0" smtClean="0"/>
          </a:p>
          <a:p>
            <a:r>
              <a:rPr lang="ko-KR" altLang="en-US" dirty="0" smtClean="0"/>
              <a:t>우측 그림과 </a:t>
            </a:r>
            <a:r>
              <a:rPr lang="ko-KR" altLang="en-US" dirty="0"/>
              <a:t>같은 결과가 </a:t>
            </a:r>
            <a:r>
              <a:rPr lang="ko-KR" altLang="en-US" dirty="0" smtClean="0"/>
              <a:t>나옵니다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&lt;h1 id="head"&gt; Mac OSX</a:t>
            </a:r>
            <a:r>
              <a:rPr lang="ko-KR" altLang="en-US" dirty="0"/>
              <a:t>와 </a:t>
            </a:r>
            <a:r>
              <a:rPr lang="en-US" altLang="ko-KR" dirty="0"/>
              <a:t>Windows 7 &lt;/h1&gt;</a:t>
            </a:r>
            <a:endParaRPr lang="ko-KR" altLang="en-US" dirty="0"/>
          </a:p>
        </p:txBody>
      </p:sp>
      <p:pic>
        <p:nvPicPr>
          <p:cNvPr id="4" name="그림 3" descr="EMB000009f004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703933" cy="3359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6228184" y="5949280"/>
            <a:ext cx="271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source/ch06/pic6-9.html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427984" y="3212976"/>
            <a:ext cx="1008112" cy="25671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8079" y="1979548"/>
            <a:ext cx="42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pic6-7.html </a:t>
            </a:r>
            <a:r>
              <a:rPr lang="ko-KR" altLang="en-US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pic6-9.html</a:t>
            </a:r>
            <a:r>
              <a:rPr lang="ko-KR" altLang="en-US" dirty="0" smtClean="0">
                <a:solidFill>
                  <a:srgbClr val="FF0000"/>
                </a:solidFill>
              </a:rPr>
              <a:t>로 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995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r>
              <a:rPr lang="en-US" altLang="ko-KR" dirty="0"/>
              <a:t>(Defendant Selector)</a:t>
            </a:r>
            <a:r>
              <a:rPr lang="ko-KR" altLang="en-US" dirty="0"/>
              <a:t>는 </a:t>
            </a:r>
            <a:r>
              <a:rPr lang="ko-KR" altLang="en-US" sz="1600" b="1" dirty="0">
                <a:solidFill>
                  <a:srgbClr val="0070C0"/>
                </a:solidFill>
              </a:rPr>
              <a:t>클래스 </a:t>
            </a:r>
            <a:r>
              <a:rPr lang="ko-KR" altLang="en-US" sz="1600" b="1" dirty="0" err="1">
                <a:solidFill>
                  <a:srgbClr val="0070C0"/>
                </a:solidFill>
              </a:rPr>
              <a:t>선택자</a:t>
            </a:r>
            <a:r>
              <a:rPr lang="ko-KR" altLang="en-US" sz="1600" b="1" dirty="0">
                <a:solidFill>
                  <a:srgbClr val="0070C0"/>
                </a:solidFill>
              </a:rPr>
              <a:t> 또는 아이디 선택자가 태그와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결합된 </a:t>
            </a:r>
            <a:r>
              <a:rPr lang="ko-KR" altLang="en-US" sz="1600" b="1" dirty="0">
                <a:solidFill>
                  <a:srgbClr val="0070C0"/>
                </a:solidFill>
              </a:rPr>
              <a:t>형태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종속 선택자의 표현법은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sz="1800" b="1" dirty="0" err="1">
                <a:solidFill>
                  <a:srgbClr val="FF0000"/>
                </a:solidFill>
              </a:rPr>
              <a:t>태그선택자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r>
              <a:rPr lang="en-US" altLang="ko-KR" sz="1800" b="1" dirty="0" err="1">
                <a:solidFill>
                  <a:srgbClr val="FF0000"/>
                </a:solidFill>
              </a:rPr>
              <a:t>classname</a:t>
            </a:r>
            <a:r>
              <a:rPr lang="en-US" altLang="ko-KR" sz="1800" b="1" dirty="0">
                <a:solidFill>
                  <a:srgbClr val="FF0000"/>
                </a:solidFill>
              </a:rPr>
              <a:t> {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>
                <a:solidFill>
                  <a:srgbClr val="FF0000"/>
                </a:solidFill>
              </a:rPr>
              <a:t>;}</a:t>
            </a:r>
          </a:p>
          <a:p>
            <a:r>
              <a:rPr lang="ko-KR" altLang="en-US" sz="1800" b="1" dirty="0" err="1">
                <a:solidFill>
                  <a:srgbClr val="FF0000"/>
                </a:solidFill>
              </a:rPr>
              <a:t>태그선택자</a:t>
            </a:r>
            <a:r>
              <a:rPr lang="en-US" altLang="ko-KR" sz="1800" b="1" dirty="0">
                <a:solidFill>
                  <a:srgbClr val="FF0000"/>
                </a:solidFill>
              </a:rPr>
              <a:t>#</a:t>
            </a:r>
            <a:r>
              <a:rPr lang="en-US" altLang="ko-KR" sz="1800" b="1" dirty="0" err="1">
                <a:solidFill>
                  <a:srgbClr val="FF0000"/>
                </a:solidFill>
              </a:rPr>
              <a:t>idname</a:t>
            </a:r>
            <a:r>
              <a:rPr lang="en-US" altLang="ko-KR" sz="1800" b="1" dirty="0">
                <a:solidFill>
                  <a:srgbClr val="FF0000"/>
                </a:solidFill>
              </a:rPr>
              <a:t>{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태그가 먼저 나오고 </a:t>
            </a:r>
            <a:r>
              <a:rPr lang="en-US" altLang="ko-KR" dirty="0"/>
              <a:t>.(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#(</a:t>
            </a:r>
            <a:r>
              <a:rPr lang="ko-KR" altLang="en-US" dirty="0" err="1"/>
              <a:t>샵</a:t>
            </a:r>
            <a:r>
              <a:rPr lang="en-US" altLang="ko-KR" dirty="0"/>
              <a:t>)</a:t>
            </a:r>
            <a:r>
              <a:rPr lang="ko-KR" altLang="en-US" dirty="0"/>
              <a:t>을 붙여 종속 </a:t>
            </a:r>
            <a:r>
              <a:rPr lang="ko-KR" altLang="en-US" dirty="0" err="1"/>
              <a:t>선택자를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사용하면 태그 </a:t>
            </a:r>
            <a:r>
              <a:rPr lang="ko-KR" altLang="en-US" dirty="0" err="1"/>
              <a:t>선택자</a:t>
            </a:r>
            <a:r>
              <a:rPr lang="ko-KR" altLang="en-US" dirty="0"/>
              <a:t> 내부에 있는 클래스 </a:t>
            </a:r>
            <a:r>
              <a:rPr lang="ko-KR" altLang="en-US" dirty="0" err="1"/>
              <a:t>선택자</a:t>
            </a:r>
            <a:r>
              <a:rPr lang="ko-KR" altLang="en-US" dirty="0"/>
              <a:t> 또는 아이디 </a:t>
            </a:r>
            <a:r>
              <a:rPr lang="ko-KR" altLang="en-US" dirty="0" err="1" smtClean="0"/>
              <a:t>선택자에만</a:t>
            </a:r>
            <a:r>
              <a:rPr lang="ko-KR" altLang="en-US" dirty="0" smtClean="0"/>
              <a:t> 속성이 </a:t>
            </a:r>
            <a:r>
              <a:rPr lang="ko-KR" altLang="en-US" dirty="0"/>
              <a:t>부여됩니다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또는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800" b="1" dirty="0" err="1" smtClean="0">
                <a:solidFill>
                  <a:srgbClr val="FF0000"/>
                </a:solidFill>
              </a:rPr>
              <a:t>idname.classname</a:t>
            </a:r>
            <a:r>
              <a:rPr lang="en-US" altLang="ko-KR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{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;} </a:t>
            </a:r>
            <a:r>
              <a:rPr lang="ko-KR" altLang="en-US" dirty="0" smtClean="0"/>
              <a:t>처럼 사용도 됩니다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165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48072"/>
          </a:xfrm>
        </p:spPr>
        <p:txBody>
          <a:bodyPr/>
          <a:lstStyle/>
          <a:p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363272" cy="5395083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200" dirty="0"/>
              <a:t>&lt;html&gt;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&lt;head&gt;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&lt;title&gt;</a:t>
            </a:r>
            <a:r>
              <a:rPr lang="ko-KR" altLang="ko-KR" sz="1200" dirty="0"/>
              <a:t>태그 </a:t>
            </a:r>
            <a:r>
              <a:rPr lang="ko-KR" altLang="ko-KR" sz="1200" dirty="0" err="1"/>
              <a:t>선택자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&lt;style 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...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p </a:t>
            </a:r>
            <a:r>
              <a:rPr lang="en-US" altLang="ko-KR" sz="1200" dirty="0" smtClean="0"/>
              <a:t>{ font-size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12px;color</a:t>
            </a:r>
            <a:r>
              <a:rPr lang="en-US" altLang="ko-KR" sz="1200" dirty="0"/>
              <a:t>: #</a:t>
            </a:r>
            <a:r>
              <a:rPr lang="en-US" altLang="ko-KR" sz="1200" dirty="0" smtClean="0"/>
              <a:t>333;margin:5px;}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/*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여기는 태그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*/</a:t>
            </a:r>
            <a:endParaRPr lang="ko-KR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/>
              <a:t>.headline </a:t>
            </a:r>
            <a:r>
              <a:rPr lang="en-US" altLang="ko-KR" sz="1200" dirty="0" smtClean="0"/>
              <a:t>{ color</a:t>
            </a:r>
            <a:r>
              <a:rPr lang="en-US" altLang="ko-KR" sz="1200" dirty="0"/>
              <a:t>: #</a:t>
            </a:r>
            <a:r>
              <a:rPr lang="en-US" altLang="ko-KR" sz="1200" dirty="0" smtClean="0"/>
              <a:t>333; border:1px </a:t>
            </a:r>
            <a:r>
              <a:rPr lang="en-US" altLang="ko-KR" sz="1200" dirty="0"/>
              <a:t>solid #999</a:t>
            </a:r>
            <a:r>
              <a:rPr lang="en-US" altLang="ko-KR" sz="1200" dirty="0" smtClean="0"/>
              <a:t>; margin:25px; padding:10px;} </a:t>
            </a:r>
            <a:r>
              <a:rPr lang="en-US" altLang="ko-KR" sz="1200" b="1" dirty="0">
                <a:solidFill>
                  <a:srgbClr val="FF0000"/>
                </a:solidFill>
              </a:rPr>
              <a:t>/* </a:t>
            </a:r>
            <a:r>
              <a:rPr lang="ko-KR" altLang="en-US" sz="1200" b="1" dirty="0">
                <a:solidFill>
                  <a:srgbClr val="FF0000"/>
                </a:solidFill>
              </a:rPr>
              <a:t>여기는 클래스 </a:t>
            </a:r>
            <a:r>
              <a:rPr lang="ko-KR" altLang="en-US" sz="1200" b="1" dirty="0" err="1">
                <a:solidFill>
                  <a:srgbClr val="FF0000"/>
                </a:solidFill>
              </a:rPr>
              <a:t>선택자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*/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4F81BD"/>
                </a:solidFill>
              </a:rPr>
              <a:t>p.txt1 </a:t>
            </a:r>
            <a:r>
              <a:rPr lang="en-US" altLang="ko-KR" b="1" dirty="0" smtClean="0">
                <a:solidFill>
                  <a:srgbClr val="4F81BD"/>
                </a:solidFill>
              </a:rPr>
              <a:t>{ color</a:t>
            </a:r>
            <a:r>
              <a:rPr lang="en-US" altLang="ko-KR" b="1" dirty="0">
                <a:solidFill>
                  <a:srgbClr val="4F81BD"/>
                </a:solidFill>
              </a:rPr>
              <a:t>:#</a:t>
            </a:r>
            <a:r>
              <a:rPr lang="en-US" altLang="ko-KR" b="1" dirty="0" smtClean="0">
                <a:solidFill>
                  <a:srgbClr val="4F81BD"/>
                </a:solidFill>
              </a:rPr>
              <a:t>36F; font-weight</a:t>
            </a:r>
            <a:r>
              <a:rPr lang="en-US" altLang="ko-KR" b="1" dirty="0">
                <a:solidFill>
                  <a:srgbClr val="4F81BD"/>
                </a:solidFill>
              </a:rPr>
              <a:t>: bold</a:t>
            </a:r>
            <a:r>
              <a:rPr lang="en-US" altLang="ko-KR" b="1" dirty="0" smtClean="0">
                <a:solidFill>
                  <a:srgbClr val="4F81BD"/>
                </a:solidFill>
              </a:rPr>
              <a:t>;}  </a:t>
            </a:r>
            <a:r>
              <a:rPr lang="en-US" altLang="ko-KR" b="1" dirty="0" smtClean="0">
                <a:solidFill>
                  <a:srgbClr val="FF0000"/>
                </a:solidFill>
              </a:rPr>
              <a:t>/* </a:t>
            </a:r>
            <a:r>
              <a:rPr lang="ko-KR" altLang="en-US" b="1" dirty="0" smtClean="0">
                <a:solidFill>
                  <a:srgbClr val="FF0000"/>
                </a:solidFill>
              </a:rPr>
              <a:t>여기는 종속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*/</a:t>
            </a:r>
            <a:endParaRPr lang="ko-KR" altLang="ko-KR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rgbClr val="00B050"/>
                </a:solidFill>
              </a:rPr>
              <a:t>.txt1 </a:t>
            </a:r>
            <a:r>
              <a:rPr lang="en-US" altLang="ko-KR" b="1" dirty="0" smtClean="0">
                <a:solidFill>
                  <a:srgbClr val="00B050"/>
                </a:solidFill>
              </a:rPr>
              <a:t>{ font-weight</a:t>
            </a:r>
            <a:r>
              <a:rPr lang="en-US" altLang="ko-KR" b="1" dirty="0">
                <a:solidFill>
                  <a:srgbClr val="00B050"/>
                </a:solidFill>
              </a:rPr>
              <a:t>: normal</a:t>
            </a:r>
            <a:r>
              <a:rPr lang="en-US" altLang="ko-KR" b="1" dirty="0" smtClean="0">
                <a:solidFill>
                  <a:srgbClr val="00B050"/>
                </a:solidFill>
              </a:rPr>
              <a:t>; color</a:t>
            </a:r>
            <a:r>
              <a:rPr lang="en-US" altLang="ko-KR" b="1" dirty="0">
                <a:solidFill>
                  <a:srgbClr val="00B050"/>
                </a:solidFill>
              </a:rPr>
              <a:t>: #F60</a:t>
            </a:r>
            <a:r>
              <a:rPr lang="en-US" altLang="ko-KR" b="1" dirty="0" smtClean="0">
                <a:solidFill>
                  <a:srgbClr val="00B050"/>
                </a:solidFill>
              </a:rPr>
              <a:t>;}</a:t>
            </a:r>
            <a:r>
              <a:rPr lang="en-US" altLang="ko-KR" b="1" dirty="0" smtClean="0">
                <a:solidFill>
                  <a:srgbClr val="FF0000"/>
                </a:solidFill>
              </a:rPr>
              <a:t> /* </a:t>
            </a:r>
            <a:r>
              <a:rPr lang="ko-KR" altLang="en-US" b="1" dirty="0" smtClean="0">
                <a:solidFill>
                  <a:srgbClr val="FF0000"/>
                </a:solidFill>
              </a:rPr>
              <a:t>여기는 클래스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*/</a:t>
            </a:r>
            <a:endParaRPr lang="ko-KR" altLang="ko-KR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/>
              <a:t>&lt;/style&gt;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&lt;/head&gt;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&lt;body&gt;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&lt;</a:t>
            </a:r>
            <a:r>
              <a:rPr lang="en-US" altLang="ko-KR" sz="1200" dirty="0"/>
              <a:t>h1&gt;Mac OSX </a:t>
            </a:r>
            <a:r>
              <a:rPr lang="ko-KR" altLang="ko-KR" sz="1200" dirty="0"/>
              <a:t>와</a:t>
            </a:r>
            <a:r>
              <a:rPr lang="en-US" altLang="ko-KR" sz="1200" dirty="0"/>
              <a:t> Windows 7 &lt;/h1&gt;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 </a:t>
            </a:r>
            <a:r>
              <a:rPr lang="en-US" altLang="ko-KR" sz="1200" dirty="0" smtClean="0"/>
              <a:t>  </a:t>
            </a:r>
            <a:r>
              <a:rPr lang="en-US" altLang="ko-KR" sz="1600" b="1" dirty="0" smtClean="0">
                <a:solidFill>
                  <a:srgbClr val="4F81BD"/>
                </a:solidFill>
              </a:rPr>
              <a:t>&lt;</a:t>
            </a:r>
            <a:r>
              <a:rPr lang="en-US" altLang="ko-KR" sz="1600" b="1" dirty="0">
                <a:solidFill>
                  <a:srgbClr val="4F81BD"/>
                </a:solidFill>
              </a:rPr>
              <a:t>p class="txt1"&gt;</a:t>
            </a:r>
            <a:r>
              <a:rPr lang="ko-KR" altLang="ko-KR" sz="1200" dirty="0"/>
              <a:t>최근 </a:t>
            </a:r>
            <a:r>
              <a:rPr lang="ko-KR" altLang="ko-KR" sz="1200" dirty="0" err="1"/>
              <a:t>아이폰이</a:t>
            </a:r>
            <a:r>
              <a:rPr lang="ko-KR" altLang="ko-KR" sz="1200" dirty="0"/>
              <a:t> </a:t>
            </a:r>
            <a:r>
              <a:rPr lang="ko-KR" altLang="ko-KR" sz="1200" dirty="0" err="1"/>
              <a:t>스마트폰의</a:t>
            </a:r>
            <a:r>
              <a:rPr lang="ko-KR" altLang="ko-KR" sz="1200" dirty="0"/>
              <a:t> 절대강자로 대두되면서</a:t>
            </a:r>
            <a:r>
              <a:rPr lang="en-US" altLang="ko-KR" sz="1200" dirty="0"/>
              <a:t>, </a:t>
            </a:r>
            <a:r>
              <a:rPr lang="ko-KR" altLang="ko-KR" sz="1200" dirty="0" err="1"/>
              <a:t>맥킨토시에</a:t>
            </a:r>
            <a:r>
              <a:rPr lang="ko-KR" altLang="ko-KR" sz="1200" dirty="0"/>
              <a:t> 대한 관심도 더불어 상승하고</a:t>
            </a:r>
            <a:r>
              <a:rPr lang="en-US" altLang="ko-KR" sz="1200" dirty="0"/>
              <a:t>, … </a:t>
            </a:r>
            <a:r>
              <a:rPr lang="ko-KR" altLang="ko-KR" sz="1200" dirty="0"/>
              <a:t>윈도우</a:t>
            </a:r>
            <a:r>
              <a:rPr lang="en-US" altLang="ko-KR" sz="1200" dirty="0"/>
              <a:t> 7</a:t>
            </a:r>
            <a:r>
              <a:rPr lang="ko-KR" altLang="ko-KR" sz="1200" dirty="0"/>
              <a:t>입니다</a:t>
            </a:r>
            <a:r>
              <a:rPr lang="en-US" altLang="ko-KR" sz="1200" dirty="0" smtClean="0"/>
              <a:t>. 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p&gt;</a:t>
            </a:r>
            <a:endParaRPr lang="ko-KR" altLang="ko-KR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/>
              <a:t> </a:t>
            </a:r>
            <a:r>
              <a:rPr lang="en-US" altLang="ko-KR" sz="1200" dirty="0" smtClean="0"/>
              <a:t>   &lt;</a:t>
            </a:r>
            <a:r>
              <a:rPr lang="en-US" altLang="ko-KR" sz="1200" dirty="0"/>
              <a:t>p class="headline"&gt;</a:t>
            </a:r>
            <a:r>
              <a:rPr lang="ko-KR" altLang="ko-KR" sz="1200" dirty="0"/>
              <a:t>윈도우</a:t>
            </a:r>
            <a:r>
              <a:rPr lang="en-US" altLang="ko-KR" sz="1200" dirty="0"/>
              <a:t> 7</a:t>
            </a:r>
            <a:r>
              <a:rPr lang="ko-KR" altLang="ko-KR" sz="1200" dirty="0"/>
              <a:t>은 전작인 윈도우 </a:t>
            </a:r>
            <a:r>
              <a:rPr lang="ko-KR" altLang="ko-KR" sz="1200" dirty="0" err="1"/>
              <a:t>비스타의</a:t>
            </a:r>
            <a:r>
              <a:rPr lang="ko-KR" altLang="ko-KR" sz="1200" dirty="0"/>
              <a:t> 불편함을 개선하고</a:t>
            </a:r>
            <a:r>
              <a:rPr lang="en-US" altLang="ko-KR" sz="1200" dirty="0"/>
              <a:t>, </a:t>
            </a:r>
            <a:r>
              <a:rPr lang="en-US" altLang="ko-KR" b="1" dirty="0">
                <a:solidFill>
                  <a:srgbClr val="00B050"/>
                </a:solidFill>
              </a:rPr>
              <a:t>&lt;span class="txt1"&gt;</a:t>
            </a:r>
            <a:r>
              <a:rPr lang="ko-KR" altLang="ko-KR" sz="1200" dirty="0" smtClean="0"/>
              <a:t>또한 </a:t>
            </a:r>
            <a:r>
              <a:rPr lang="ko-KR" altLang="ko-KR" sz="1200" dirty="0"/>
              <a:t>사용자 편의를 위해서 이전 </a:t>
            </a:r>
            <a:r>
              <a:rPr lang="ko-KR" altLang="ko-KR" sz="1200" dirty="0" smtClean="0"/>
              <a:t>버전에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비해</a:t>
            </a:r>
            <a:r>
              <a:rPr lang="en-US" altLang="ko-KR" sz="2000" b="1" dirty="0">
                <a:solidFill>
                  <a:srgbClr val="00B050"/>
                </a:solidFill>
              </a:rPr>
              <a:t>&lt;/span&gt;</a:t>
            </a:r>
            <a:r>
              <a:rPr lang="ko-KR" altLang="ko-KR" sz="2000" b="1" dirty="0" smtClean="0"/>
              <a:t> </a:t>
            </a:r>
            <a:r>
              <a:rPr lang="en-US" altLang="ko-KR" sz="1200" dirty="0" smtClean="0"/>
              <a:t>…&lt;/</a:t>
            </a:r>
            <a:r>
              <a:rPr lang="en-US" altLang="ko-KR" sz="1200" dirty="0"/>
              <a:t>p&gt;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 </a:t>
            </a:r>
            <a:r>
              <a:rPr lang="en-US" altLang="ko-KR" sz="1200" dirty="0" smtClean="0"/>
              <a:t>  &lt;h2&gt;Mac </a:t>
            </a:r>
            <a:r>
              <a:rPr lang="en-US" altLang="ko-KR" sz="1200" dirty="0"/>
              <a:t>OSX&lt;/h2&gt;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 </a:t>
            </a:r>
            <a:r>
              <a:rPr lang="en-US" altLang="ko-KR" sz="1200" dirty="0" smtClean="0"/>
              <a:t>     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&lt;</a:t>
            </a:r>
            <a:r>
              <a:rPr lang="en-US" altLang="ko-KR" sz="1200" b="1" dirty="0">
                <a:solidFill>
                  <a:srgbClr val="00B050"/>
                </a:solidFill>
              </a:rPr>
              <a:t>div class="txt1"&gt;</a:t>
            </a:r>
            <a:r>
              <a:rPr lang="ko-KR" altLang="ko-KR" sz="1200" dirty="0" err="1"/>
              <a:t>맥오에스텐은</a:t>
            </a:r>
            <a:r>
              <a:rPr lang="ko-KR" altLang="ko-KR" sz="1200" dirty="0"/>
              <a:t> 현재</a:t>
            </a:r>
            <a:r>
              <a:rPr lang="en-US" altLang="ko-KR" sz="1200" dirty="0"/>
              <a:t> … </a:t>
            </a:r>
            <a:r>
              <a:rPr lang="ko-KR" altLang="ko-KR" sz="1200" dirty="0"/>
              <a:t>이전 버전에 비해</a:t>
            </a:r>
            <a:r>
              <a:rPr lang="en-US" altLang="ko-KR" sz="1200" dirty="0"/>
              <a:t> 30% </a:t>
            </a:r>
            <a:r>
              <a:rPr lang="ko-KR" altLang="ko-KR" sz="1200" dirty="0"/>
              <a:t>정도 설치 후 용량이 감소되었습니다</a:t>
            </a:r>
            <a:r>
              <a:rPr lang="en-US" altLang="ko-KR" sz="1200" dirty="0" smtClean="0"/>
              <a:t>. 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&lt;/</a:t>
            </a:r>
            <a:r>
              <a:rPr lang="en-US" altLang="ko-KR" sz="1200" b="1" dirty="0">
                <a:solidFill>
                  <a:srgbClr val="00B050"/>
                </a:solidFill>
              </a:rPr>
              <a:t>div&gt; </a:t>
            </a:r>
            <a:endParaRPr lang="ko-KR" altLang="ko-KR" sz="1200" b="1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/>
              <a:t>&lt;/body&gt;</a:t>
            </a:r>
            <a:endParaRPr lang="ko-KR" altLang="ko-KR" sz="1200" dirty="0"/>
          </a:p>
          <a:p>
            <a:pPr>
              <a:lnSpc>
                <a:spcPct val="100000"/>
              </a:lnSpc>
            </a:pPr>
            <a:r>
              <a:rPr lang="en-US" altLang="ko-KR" sz="1200" dirty="0"/>
              <a:t>&lt;/html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6375811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태그 </a:t>
            </a:r>
            <a:r>
              <a:rPr lang="ko-KR" altLang="en-US" sz="1200" b="1" dirty="0" err="1"/>
              <a:t>선택자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클래스 </a:t>
            </a:r>
            <a:r>
              <a:rPr lang="ko-KR" altLang="en-US" sz="1200" b="1" dirty="0" err="1"/>
              <a:t>선택자</a:t>
            </a:r>
            <a:r>
              <a:rPr lang="ko-KR" altLang="en-US" sz="1200" b="1" dirty="0"/>
              <a:t> 그리고 종속 선택자의 차이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05273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source/ch06/ex6-8.html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19598" y="476672"/>
            <a:ext cx="42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pic6-7.html</a:t>
            </a:r>
            <a:r>
              <a:rPr lang="ko-KR" altLang="en-US" dirty="0" smtClean="0">
                <a:solidFill>
                  <a:srgbClr val="FF0000"/>
                </a:solidFill>
              </a:rPr>
              <a:t>를  </a:t>
            </a:r>
            <a:r>
              <a:rPr lang="en-US" altLang="ko-KR" dirty="0" smtClean="0">
                <a:solidFill>
                  <a:srgbClr val="FF0000"/>
                </a:solidFill>
              </a:rPr>
              <a:t>ex6-8.html</a:t>
            </a:r>
            <a:r>
              <a:rPr lang="ko-KR" altLang="en-US" dirty="0" smtClean="0">
                <a:solidFill>
                  <a:srgbClr val="FF0000"/>
                </a:solidFill>
              </a:rPr>
              <a:t>로 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69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8" y="1340768"/>
            <a:ext cx="7416824" cy="5043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308" y="6525344"/>
            <a:ext cx="421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1" dirty="0" err="1"/>
              <a:t>종속선택자와</a:t>
            </a:r>
            <a:r>
              <a:rPr lang="ko-KR" altLang="ko-KR" sz="1400" b="1" dirty="0"/>
              <a:t> 클래스 선택자의 의한 결과</a:t>
            </a:r>
            <a:endParaRPr lang="ko-KR" altLang="en-US" sz="1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2004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앞 페이지의 그림과 </a:t>
            </a:r>
            <a:r>
              <a:rPr lang="ko-KR" altLang="en-US" dirty="0"/>
              <a:t>같이 종속 </a:t>
            </a:r>
            <a:r>
              <a:rPr lang="ko-KR" altLang="en-US" dirty="0" err="1"/>
              <a:t>선택자</a:t>
            </a:r>
            <a:r>
              <a:rPr lang="en-US" altLang="ko-KR" dirty="0"/>
              <a:t>(p.txt1)</a:t>
            </a:r>
            <a:r>
              <a:rPr lang="ko-KR" altLang="en-US" dirty="0"/>
              <a:t>는 </a:t>
            </a:r>
            <a:r>
              <a:rPr lang="en-US" altLang="ko-KR" dirty="0"/>
              <a:t>&lt;p class=“txt1</a:t>
            </a:r>
            <a:r>
              <a:rPr lang="ko-KR" altLang="en-US" dirty="0"/>
              <a:t>”</a:t>
            </a:r>
            <a:r>
              <a:rPr lang="en-US" altLang="ko-KR" dirty="0"/>
              <a:t>&gt; </a:t>
            </a:r>
            <a:r>
              <a:rPr lang="ko-KR" altLang="en-US" dirty="0"/>
              <a:t>태그에만 영향을 </a:t>
            </a:r>
            <a:r>
              <a:rPr lang="ko-KR" altLang="en-US" dirty="0" smtClean="0"/>
              <a:t>줍니다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ko-KR" altLang="en-US" dirty="0"/>
              <a:t>일반 </a:t>
            </a:r>
            <a:r>
              <a:rPr lang="ko-KR" altLang="en-US" dirty="0" err="1"/>
              <a:t>선택자</a:t>
            </a:r>
            <a:r>
              <a:rPr lang="en-US" altLang="ko-KR" dirty="0"/>
              <a:t>(.txt1)</a:t>
            </a:r>
            <a:r>
              <a:rPr lang="ko-KR" altLang="en-US" dirty="0"/>
              <a:t>는 </a:t>
            </a:r>
            <a:r>
              <a:rPr lang="en-US" altLang="ko-KR" dirty="0"/>
              <a:t>&lt;div&gt; </a:t>
            </a:r>
            <a:r>
              <a:rPr lang="ko-KR" altLang="en-US" dirty="0"/>
              <a:t>또는 </a:t>
            </a:r>
            <a:r>
              <a:rPr lang="en-US" altLang="ko-KR" dirty="0"/>
              <a:t>&lt;span&gt;</a:t>
            </a:r>
            <a:r>
              <a:rPr lang="ko-KR" altLang="en-US" dirty="0"/>
              <a:t>에 영향을 주었다는 것을 알 </a:t>
            </a:r>
            <a:r>
              <a:rPr lang="ko-KR" altLang="en-US" dirty="0" smtClean="0"/>
              <a:t>수 있습니다</a:t>
            </a:r>
            <a:r>
              <a:rPr lang="en-US" altLang="ko-KR" dirty="0"/>
              <a:t>.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종속 </a:t>
            </a:r>
            <a:r>
              <a:rPr lang="ko-KR" altLang="en-US" b="1" dirty="0" err="1">
                <a:solidFill>
                  <a:srgbClr val="FF0000"/>
                </a:solidFill>
              </a:rPr>
              <a:t>선택자는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태그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아이디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클래스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선택자에</a:t>
            </a:r>
            <a:r>
              <a:rPr lang="ko-KR" altLang="en-US" b="1" dirty="0">
                <a:solidFill>
                  <a:srgbClr val="FF0000"/>
                </a:solidFill>
              </a:rPr>
              <a:t> 클래스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아이디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r>
              <a:rPr lang="ko-KR" altLang="en-US" b="1" dirty="0" err="1">
                <a:solidFill>
                  <a:srgbClr val="FF0000"/>
                </a:solidFill>
              </a:rPr>
              <a:t>선택자를</a:t>
            </a:r>
            <a:r>
              <a:rPr lang="ko-KR" altLang="en-US" b="1" dirty="0">
                <a:solidFill>
                  <a:srgbClr val="FF0000"/>
                </a:solidFill>
              </a:rPr>
              <a:t> 지정해 주는 것을 </a:t>
            </a:r>
            <a:r>
              <a:rPr lang="ko-KR" altLang="en-US" b="1" dirty="0" smtClean="0">
                <a:solidFill>
                  <a:srgbClr val="FF0000"/>
                </a:solidFill>
              </a:rPr>
              <a:t>말합니다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/>
              <a:t>p.txt1{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은 종속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dirty="0"/>
              <a:t>&lt;p&gt;</a:t>
            </a:r>
            <a:r>
              <a:rPr lang="ko-KR" altLang="en-US" dirty="0"/>
              <a:t>라는 태그 </a:t>
            </a:r>
            <a:r>
              <a:rPr lang="ko-KR" altLang="en-US" dirty="0" err="1"/>
              <a:t>선택자</a:t>
            </a:r>
            <a:r>
              <a:rPr lang="ko-KR" altLang="en-US" dirty="0"/>
              <a:t> 내부에 </a:t>
            </a:r>
            <a:r>
              <a:rPr lang="en-US" altLang="ko-KR" dirty="0"/>
              <a:t>&lt;</a:t>
            </a:r>
            <a:r>
              <a:rPr lang="en-US" altLang="ko-KR" dirty="0" smtClean="0"/>
              <a:t>p class</a:t>
            </a:r>
            <a:r>
              <a:rPr lang="en-US" altLang="ko-KR" dirty="0"/>
              <a:t>=“txt1</a:t>
            </a:r>
            <a:r>
              <a:rPr lang="ko-KR" altLang="en-US" dirty="0"/>
              <a:t>”</a:t>
            </a:r>
            <a:r>
              <a:rPr lang="en-US" altLang="ko-KR" dirty="0"/>
              <a:t>&gt;...&lt;/p&gt;</a:t>
            </a:r>
            <a:r>
              <a:rPr lang="ko-KR" altLang="en-US" dirty="0"/>
              <a:t>에만 속성이 적용되는 것이고</a:t>
            </a:r>
            <a:r>
              <a:rPr lang="en-US" altLang="ko-KR" dirty="0"/>
              <a:t>, &lt;div class=“txt1</a:t>
            </a:r>
            <a:r>
              <a:rPr lang="ko-KR" altLang="en-US" dirty="0"/>
              <a:t>”</a:t>
            </a:r>
            <a:r>
              <a:rPr lang="en-US" altLang="ko-KR" dirty="0"/>
              <a:t>&gt;...&lt;/div&gt; </a:t>
            </a:r>
            <a:r>
              <a:rPr lang="ko-KR" altLang="en-US" dirty="0" smtClean="0"/>
              <a:t>부분에는 </a:t>
            </a:r>
            <a:r>
              <a:rPr lang="ko-KR" altLang="en-US" dirty="0"/>
              <a:t>속성이 적용되지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하지만 </a:t>
            </a:r>
            <a:r>
              <a:rPr lang="en-US" altLang="ko-KR" dirty="0"/>
              <a:t>.txt1</a:t>
            </a:r>
            <a:r>
              <a:rPr lang="ko-KR" altLang="en-US" dirty="0"/>
              <a:t>이라는 클래스 </a:t>
            </a:r>
            <a:r>
              <a:rPr lang="ko-KR" altLang="en-US" dirty="0" err="1"/>
              <a:t>선택자</a:t>
            </a:r>
            <a:r>
              <a:rPr lang="ko-KR" altLang="en-US" dirty="0"/>
              <a:t> 단독으로 사용할 때는 </a:t>
            </a:r>
            <a:r>
              <a:rPr lang="en-US" altLang="ko-KR" dirty="0"/>
              <a:t>&lt;p class=“txt1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에도 </a:t>
            </a:r>
            <a:r>
              <a:rPr lang="ko-KR" altLang="en-US" dirty="0" smtClean="0"/>
              <a:t>적용되고 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div class=”txt1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에도 적용되는 광범위한 값을 지정할 때 사용하는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0300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하위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종속 선택자가 태그 </a:t>
            </a:r>
            <a:r>
              <a:rPr lang="ko-KR" altLang="en-US" dirty="0" err="1"/>
              <a:t>선택자와</a:t>
            </a:r>
            <a:r>
              <a:rPr lang="ko-KR" altLang="en-US" dirty="0"/>
              <a:t> 같이 사용하는 클래스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/>
              <a:t>) </a:t>
            </a:r>
            <a:r>
              <a:rPr lang="ko-KR" altLang="en-US" dirty="0"/>
              <a:t>선택자라고 한다면 </a:t>
            </a:r>
            <a:r>
              <a:rPr lang="ko-KR" altLang="en-US" dirty="0" smtClean="0"/>
              <a:t>하위 </a:t>
            </a:r>
            <a:r>
              <a:rPr lang="ko-KR" altLang="en-US" dirty="0" err="1"/>
              <a:t>선택자</a:t>
            </a:r>
            <a:r>
              <a:rPr lang="en-US" altLang="ko-KR" dirty="0"/>
              <a:t>(Descent Selector)</a:t>
            </a:r>
            <a:r>
              <a:rPr lang="ko-KR" altLang="en-US" dirty="0"/>
              <a:t>는 </a:t>
            </a:r>
            <a:r>
              <a:rPr lang="en-US" altLang="ko-KR" dirty="0"/>
              <a:t>&lt;p&gt;...&lt;/p&gt; </a:t>
            </a:r>
            <a:r>
              <a:rPr lang="ko-KR" altLang="en-US" dirty="0"/>
              <a:t>또는 </a:t>
            </a:r>
            <a:r>
              <a:rPr lang="en-US" altLang="ko-KR" dirty="0"/>
              <a:t>&lt;div id=“</a:t>
            </a:r>
            <a:r>
              <a:rPr lang="en-US" altLang="ko-KR" dirty="0" err="1"/>
              <a:t>idname</a:t>
            </a:r>
            <a:r>
              <a:rPr lang="en-US" altLang="ko-KR" dirty="0"/>
              <a:t>”&gt;...&lt;/div&gt;, &lt;</a:t>
            </a:r>
            <a:r>
              <a:rPr lang="en-US" altLang="ko-KR" dirty="0" smtClean="0"/>
              <a:t>div class</a:t>
            </a:r>
            <a:r>
              <a:rPr lang="en-US" altLang="ko-KR" dirty="0"/>
              <a:t>=“</a:t>
            </a:r>
            <a:r>
              <a:rPr lang="en-US" altLang="ko-KR" dirty="0" err="1"/>
              <a:t>classname</a:t>
            </a:r>
            <a:r>
              <a:rPr lang="ko-KR" altLang="en-US" dirty="0"/>
              <a:t>”</a:t>
            </a:r>
            <a:r>
              <a:rPr lang="en-US" altLang="ko-KR" dirty="0"/>
              <a:t>&gt;...&lt;/div&gt; </a:t>
            </a:r>
            <a:r>
              <a:rPr lang="ko-KR" altLang="en-US" dirty="0"/>
              <a:t>내부에 존재하는 </a:t>
            </a:r>
            <a:r>
              <a:rPr lang="ko-KR" altLang="en-US" dirty="0" err="1"/>
              <a:t>선택자를</a:t>
            </a:r>
            <a:r>
              <a:rPr lang="ko-KR" altLang="en-US" dirty="0"/>
              <a:t> 하위 선택자라고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종속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dirty="0"/>
              <a:t>&lt;p class=“</a:t>
            </a:r>
            <a:r>
              <a:rPr lang="en-US" altLang="ko-KR" dirty="0" err="1"/>
              <a:t>classname</a:t>
            </a:r>
            <a:r>
              <a:rPr lang="ko-KR" altLang="en-US" dirty="0"/>
              <a:t>”</a:t>
            </a:r>
            <a:r>
              <a:rPr lang="en-US" altLang="ko-KR" dirty="0"/>
              <a:t>&gt;...&lt;/p&gt;</a:t>
            </a:r>
            <a:r>
              <a:rPr lang="ko-KR" altLang="en-US" dirty="0"/>
              <a:t>처럼 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  <a:r>
              <a:rPr lang="ko-KR" altLang="en-US" dirty="0"/>
              <a:t>와 클래스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ko-KR" altLang="en-US" dirty="0"/>
              <a:t>“</a:t>
            </a:r>
            <a:r>
              <a:rPr lang="en-US" altLang="ko-KR" dirty="0" err="1"/>
              <a:t>classname</a:t>
            </a:r>
            <a:r>
              <a:rPr lang="ko-KR" altLang="en-US" dirty="0"/>
              <a:t>”을 붙여서 </a:t>
            </a:r>
            <a:r>
              <a:rPr lang="en-US" altLang="ko-KR" dirty="0" err="1"/>
              <a:t>p.classname</a:t>
            </a:r>
            <a:r>
              <a:rPr lang="ko-KR" altLang="en-US" dirty="0"/>
              <a:t>이라고 속성을 정의한다는 것이 하위 </a:t>
            </a:r>
            <a:r>
              <a:rPr lang="ko-KR" altLang="en-US" dirty="0" err="1" smtClean="0"/>
              <a:t>선택자와의</a:t>
            </a:r>
            <a:r>
              <a:rPr lang="ko-KR" altLang="en-US" dirty="0" smtClean="0"/>
              <a:t> </a:t>
            </a:r>
            <a:r>
              <a:rPr lang="ko-KR" altLang="en-US" dirty="0"/>
              <a:t>차이점입니다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&lt;p&gt; </a:t>
            </a:r>
            <a:r>
              <a:rPr lang="ko-KR" altLang="en-US" sz="1600" b="1" dirty="0">
                <a:solidFill>
                  <a:srgbClr val="FF0000"/>
                </a:solidFill>
              </a:rPr>
              <a:t>문장 내용 </a:t>
            </a:r>
            <a:r>
              <a:rPr lang="en-US" altLang="ko-KR" sz="1600" b="1" dirty="0">
                <a:solidFill>
                  <a:srgbClr val="FF0000"/>
                </a:solidFill>
              </a:rPr>
              <a:t>&lt;a </a:t>
            </a:r>
            <a:r>
              <a:rPr lang="en-US" altLang="ko-KR" sz="1600" b="1" dirty="0" err="1">
                <a:solidFill>
                  <a:srgbClr val="FF0000"/>
                </a:solidFill>
              </a:rPr>
              <a:t>href</a:t>
            </a:r>
            <a:r>
              <a:rPr lang="en-US" altLang="ko-KR" sz="1600" b="1" dirty="0">
                <a:solidFill>
                  <a:srgbClr val="FF0000"/>
                </a:solidFill>
              </a:rPr>
              <a:t>="#"&gt; … &lt;/a&gt; … &lt;/p&gt;</a:t>
            </a:r>
          </a:p>
          <a:p>
            <a:r>
              <a:rPr lang="ko-KR" altLang="en-US" dirty="0" smtClean="0"/>
              <a:t>이와 </a:t>
            </a:r>
            <a:r>
              <a:rPr lang="ko-KR" altLang="en-US" dirty="0"/>
              <a:t>같은 구문이 있을 때</a:t>
            </a:r>
            <a:r>
              <a:rPr lang="en-US" altLang="ko-KR" dirty="0"/>
              <a:t>, p </a:t>
            </a:r>
            <a:r>
              <a:rPr lang="ko-KR" altLang="en-US" dirty="0"/>
              <a:t>태그 선택자의 하위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가 됩니다</a:t>
            </a:r>
            <a:r>
              <a:rPr lang="en-US" altLang="ko-KR" dirty="0"/>
              <a:t>. p </a:t>
            </a:r>
            <a:r>
              <a:rPr lang="ko-KR" altLang="en-US" dirty="0"/>
              <a:t>태그 </a:t>
            </a:r>
            <a:r>
              <a:rPr lang="ko-KR" altLang="en-US" dirty="0" smtClean="0"/>
              <a:t>하위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/>
              <a:t>a</a:t>
            </a:r>
            <a:r>
              <a:rPr lang="ko-KR" altLang="en-US" dirty="0"/>
              <a:t>에 속성을 적용하기 위해서는 </a:t>
            </a:r>
            <a:r>
              <a:rPr lang="en-US" altLang="ko-KR" dirty="0"/>
              <a:t>CSS </a:t>
            </a:r>
            <a:r>
              <a:rPr lang="ko-KR" altLang="en-US" dirty="0"/>
              <a:t>구문 안에 다음과 같이 사용합니다</a:t>
            </a:r>
            <a:r>
              <a:rPr lang="en-US" altLang="ko-KR" dirty="0" smtClean="0"/>
              <a:t>.</a:t>
            </a: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p </a:t>
            </a:r>
            <a:r>
              <a:rPr lang="en-US" altLang="ko-KR" sz="1800" b="1" dirty="0">
                <a:solidFill>
                  <a:srgbClr val="FF0000"/>
                </a:solidFill>
              </a:rPr>
              <a:t>a {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;}</a:t>
            </a:r>
          </a:p>
          <a:p>
            <a:r>
              <a:rPr lang="en-US" altLang="ko-KR" dirty="0"/>
              <a:t>p </a:t>
            </a:r>
            <a:r>
              <a:rPr lang="ko-KR" altLang="en-US" dirty="0"/>
              <a:t>태그를 쓴 후 바로 </a:t>
            </a:r>
            <a:r>
              <a:rPr lang="ko-KR" altLang="en-US" u="sng" dirty="0">
                <a:solidFill>
                  <a:srgbClr val="FF0000"/>
                </a:solidFill>
              </a:rPr>
              <a:t>한 칸 띄어서</a:t>
            </a:r>
            <a:r>
              <a:rPr lang="ko-KR" altLang="en-US" dirty="0"/>
              <a:t> </a:t>
            </a:r>
            <a:r>
              <a:rPr lang="en-US" altLang="ko-KR" dirty="0"/>
              <a:t>a 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을 지정합니다</a:t>
            </a:r>
            <a:r>
              <a:rPr lang="en-US" altLang="ko-KR" sz="1800" dirty="0"/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72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008112"/>
          </a:xfrm>
        </p:spPr>
        <p:txBody>
          <a:bodyPr/>
          <a:lstStyle/>
          <a:p>
            <a:r>
              <a:rPr lang="ko-KR" altLang="en-US" dirty="0" smtClean="0"/>
              <a:t>이제 실제 삼성그룹 </a:t>
            </a:r>
            <a:r>
              <a:rPr lang="ko-KR" altLang="en-US" dirty="0"/>
              <a:t>사이트를 예로 들어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그림을 보시면 </a:t>
            </a:r>
            <a:r>
              <a:rPr lang="ko-KR" altLang="en-US" dirty="0"/>
              <a:t>삼성그룹 웹사이트의 </a:t>
            </a:r>
            <a:r>
              <a:rPr lang="ko-KR" altLang="en-US" dirty="0" err="1"/>
              <a:t>프론트</a:t>
            </a:r>
            <a:r>
              <a:rPr lang="ko-KR" altLang="en-US" dirty="0"/>
              <a:t> 페이지는 </a:t>
            </a:r>
            <a:r>
              <a:rPr lang="en-US" altLang="ko-KR" dirty="0"/>
              <a:t>2</a:t>
            </a:r>
            <a:r>
              <a:rPr lang="ko-KR" altLang="en-US" dirty="0"/>
              <a:t>번 형태인 것을 알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 descr="EMB000013b406b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04" y="2708920"/>
            <a:ext cx="3672408" cy="3024336"/>
          </a:xfrm>
          <a:prstGeom prst="rect">
            <a:avLst/>
          </a:prstGeom>
          <a:noFill/>
        </p:spPr>
      </p:pic>
      <p:pic>
        <p:nvPicPr>
          <p:cNvPr id="5" name="그림 4" descr="EMB000013b406b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08920"/>
            <a:ext cx="3816424" cy="30243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3568" y="5949280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삼성그룹 웹사이트의 </a:t>
            </a:r>
            <a:r>
              <a:rPr lang="ko-KR" altLang="ko-KR" sz="1200" b="1" dirty="0" err="1"/>
              <a:t>프론트</a:t>
            </a:r>
            <a:r>
              <a:rPr lang="ko-KR" altLang="ko-KR" sz="1200" b="1" dirty="0"/>
              <a:t> 페이지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877272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삼성그룹 웹사이트 </a:t>
            </a:r>
            <a:r>
              <a:rPr lang="ko-KR" altLang="ko-KR" sz="1200" b="1" dirty="0" err="1"/>
              <a:t>프론트</a:t>
            </a:r>
            <a:r>
              <a:rPr lang="ko-KR" altLang="ko-KR" sz="1200" b="1" dirty="0"/>
              <a:t> 페이지의 구성 요소</a:t>
            </a:r>
            <a:endParaRPr lang="ko-KR" altLang="en-US" sz="1200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9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아래의 예를 보겠습니다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600" b="1" dirty="0">
                <a:solidFill>
                  <a:srgbClr val="FF0000"/>
                </a:solidFill>
              </a:rPr>
              <a:t>&lt;p&gt; </a:t>
            </a:r>
            <a:r>
              <a:rPr lang="ko-KR" altLang="en-US" sz="1600" b="1" dirty="0">
                <a:solidFill>
                  <a:srgbClr val="FF0000"/>
                </a:solidFill>
              </a:rPr>
              <a:t>문장 내용 </a:t>
            </a:r>
            <a:r>
              <a:rPr lang="en-US" altLang="ko-KR" sz="1600" b="1" dirty="0">
                <a:solidFill>
                  <a:srgbClr val="FF0000"/>
                </a:solidFill>
              </a:rPr>
              <a:t>&lt;a </a:t>
            </a:r>
            <a:r>
              <a:rPr lang="en-US" altLang="ko-KR" sz="1600" b="1" dirty="0" err="1">
                <a:solidFill>
                  <a:srgbClr val="FF0000"/>
                </a:solidFill>
              </a:rPr>
              <a:t>href</a:t>
            </a:r>
            <a:r>
              <a:rPr lang="en-US" altLang="ko-KR" sz="1600" b="1" dirty="0">
                <a:solidFill>
                  <a:srgbClr val="FF0000"/>
                </a:solidFill>
              </a:rPr>
              <a:t>="#"&gt; </a:t>
            </a:r>
            <a:r>
              <a:rPr lang="ko-KR" altLang="en-US" sz="1600" b="1" dirty="0">
                <a:solidFill>
                  <a:srgbClr val="FF0000"/>
                </a:solidFill>
              </a:rPr>
              <a:t>링크 </a:t>
            </a:r>
            <a:r>
              <a:rPr lang="en-US" altLang="ko-KR" sz="1600" b="1" dirty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em</a:t>
            </a:r>
            <a:r>
              <a:rPr lang="en-US" altLang="ko-KR" sz="1600" b="1" dirty="0">
                <a:solidFill>
                  <a:srgbClr val="FF0000"/>
                </a:solidFill>
              </a:rPr>
              <a:t>&gt; </a:t>
            </a:r>
            <a:r>
              <a:rPr lang="ko-KR" altLang="en-US" sz="1600" b="1" dirty="0">
                <a:solidFill>
                  <a:srgbClr val="FF0000"/>
                </a:solidFill>
              </a:rPr>
              <a:t>내용 </a:t>
            </a:r>
            <a:r>
              <a:rPr lang="en-US" altLang="ko-KR" sz="1600" b="1" dirty="0">
                <a:solidFill>
                  <a:srgbClr val="FF0000"/>
                </a:solidFill>
              </a:rPr>
              <a:t>&lt;/</a:t>
            </a:r>
            <a:r>
              <a:rPr lang="en-US" altLang="ko-KR" sz="1600" b="1" dirty="0" err="1">
                <a:solidFill>
                  <a:srgbClr val="FF0000"/>
                </a:solidFill>
              </a:rPr>
              <a:t>em</a:t>
            </a:r>
            <a:r>
              <a:rPr lang="en-US" altLang="ko-KR" sz="1600" b="1" dirty="0">
                <a:solidFill>
                  <a:srgbClr val="FF0000"/>
                </a:solidFill>
              </a:rPr>
              <a:t>&gt; &lt;/a&gt; … &lt;/p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위의 경우는 </a:t>
            </a:r>
            <a:r>
              <a:rPr lang="en-US" altLang="ko-KR" dirty="0"/>
              <a:t>p a </a:t>
            </a:r>
            <a:r>
              <a:rPr lang="en-US" altLang="ko-KR" dirty="0" err="1"/>
              <a:t>em</a:t>
            </a:r>
            <a:r>
              <a:rPr lang="en-US" altLang="ko-KR" dirty="0"/>
              <a:t> 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은 어떻게 적용될까요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p </a:t>
            </a:r>
            <a:r>
              <a:rPr lang="en-US" altLang="ko-KR" dirty="0" err="1"/>
              <a:t>em</a:t>
            </a:r>
            <a:r>
              <a:rPr lang="en-US" altLang="ko-KR" dirty="0"/>
              <a:t> 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과 동일합니다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p </a:t>
            </a: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하부에 자식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/>
              <a:t>와 </a:t>
            </a:r>
            <a:r>
              <a:rPr lang="en-US" altLang="ko-KR" dirty="0" err="1"/>
              <a:t>em</a:t>
            </a:r>
            <a:r>
              <a:rPr lang="ko-KR" altLang="en-US" dirty="0"/>
              <a:t>이 동시에 있기 때문에 정확하게 하려면 </a:t>
            </a:r>
            <a:r>
              <a:rPr lang="en-US" altLang="ko-KR" dirty="0"/>
              <a:t>p a </a:t>
            </a:r>
            <a:r>
              <a:rPr lang="en-US" altLang="ko-KR" dirty="0" err="1"/>
              <a:t>em</a:t>
            </a:r>
            <a:r>
              <a:rPr lang="en-US" altLang="ko-KR" dirty="0"/>
              <a:t> 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으로 지정하지만</a:t>
            </a:r>
            <a:r>
              <a:rPr lang="en-US" altLang="ko-KR" dirty="0" smtClean="0"/>
              <a:t>, p </a:t>
            </a:r>
            <a:r>
              <a:rPr lang="en-US" altLang="ko-KR" dirty="0" err="1"/>
              <a:t>em</a:t>
            </a:r>
            <a:r>
              <a:rPr lang="en-US" altLang="ko-KR" dirty="0"/>
              <a:t>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만 지정해도 해당 속성이 적용되기 때문입니다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2135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pic>
        <p:nvPicPr>
          <p:cNvPr id="1026" name="Picture 2" descr="C:\Users\michael\Documents\용석 책\영문 을 한글로 바꾼 예제\그림 6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112568" cy="448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9972" y="1027376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 a </a:t>
            </a:r>
            <a:r>
              <a:rPr lang="en-US" altLang="ko-KR" sz="1200" dirty="0" err="1"/>
              <a:t>em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    color</a:t>
            </a:r>
            <a:r>
              <a:rPr lang="en-US" altLang="ko-KR" sz="1200" dirty="0"/>
              <a:t>: #06F;</a:t>
            </a:r>
          </a:p>
          <a:p>
            <a:r>
              <a:rPr lang="en-US" altLang="ko-KR" sz="1200" dirty="0" smtClean="0"/>
              <a:t>    font-style</a:t>
            </a:r>
            <a:r>
              <a:rPr lang="en-US" altLang="ko-KR" sz="1200" dirty="0"/>
              <a:t>: normal;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03648" y="1988840"/>
            <a:ext cx="1512168" cy="17281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96" y="1268760"/>
            <a:ext cx="2916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 a {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 err="1" smtClean="0"/>
              <a:t>text-decoration:underline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  font-weight</a:t>
            </a:r>
            <a:r>
              <a:rPr lang="en-US" altLang="ko-KR" sz="1200" dirty="0"/>
              <a:t>: bold;</a:t>
            </a:r>
          </a:p>
          <a:p>
            <a:r>
              <a:rPr lang="en-US" altLang="ko-KR" sz="1200" dirty="0" smtClean="0"/>
              <a:t>       color</a:t>
            </a:r>
            <a:r>
              <a:rPr lang="en-US" altLang="ko-KR" sz="1200" dirty="0"/>
              <a:t>: #F60;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563888" y="1628800"/>
            <a:ext cx="1512168" cy="20162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3508" y="5589240"/>
            <a:ext cx="2124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ul.list2 li a {</a:t>
            </a:r>
          </a:p>
          <a:p>
            <a:r>
              <a:rPr lang="en-US" altLang="ko-KR" sz="1200" dirty="0" smtClean="0"/>
              <a:t>     font-weight</a:t>
            </a:r>
            <a:r>
              <a:rPr lang="en-US" altLang="ko-KR" sz="1200" dirty="0"/>
              <a:t>: bold;</a:t>
            </a:r>
          </a:p>
          <a:p>
            <a:r>
              <a:rPr lang="en-US" altLang="ko-KR" sz="1200" dirty="0" smtClean="0"/>
              <a:t>     color</a:t>
            </a:r>
            <a:r>
              <a:rPr lang="en-US" altLang="ko-KR" sz="1200" dirty="0"/>
              <a:t>: #39F;</a:t>
            </a:r>
          </a:p>
          <a:p>
            <a:r>
              <a:rPr lang="en-US" altLang="ko-KR" sz="1200" dirty="0" smtClean="0"/>
              <a:t>     text-decoration</a:t>
            </a:r>
            <a:r>
              <a:rPr lang="en-US" altLang="ko-KR" sz="1200" dirty="0"/>
              <a:t>: none;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475656" y="4437112"/>
            <a:ext cx="1152128" cy="11521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64288" y="4005064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ul.list1 li a {</a:t>
            </a:r>
          </a:p>
          <a:p>
            <a:r>
              <a:rPr lang="en-US" altLang="ko-KR" sz="1200" dirty="0" smtClean="0"/>
              <a:t>    font-weight</a:t>
            </a:r>
            <a:r>
              <a:rPr lang="en-US" altLang="ko-KR" sz="1200" dirty="0"/>
              <a:t>: bold;</a:t>
            </a:r>
          </a:p>
          <a:p>
            <a:r>
              <a:rPr lang="en-US" altLang="ko-KR" sz="1200" dirty="0" smtClean="0"/>
              <a:t>    color</a:t>
            </a:r>
            <a:r>
              <a:rPr lang="en-US" altLang="ko-KR" sz="1200" dirty="0"/>
              <a:t>: #F00;</a:t>
            </a:r>
          </a:p>
          <a:p>
            <a:r>
              <a:rPr lang="en-US" altLang="ko-KR" sz="1200" dirty="0" smtClean="0"/>
              <a:t>    text-decoration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    underline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 flipV="1">
            <a:off x="3491880" y="4149080"/>
            <a:ext cx="3672408" cy="4561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8164" y="167370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source/ch06/ex6-9.html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4930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 페이지의 그림을 </a:t>
            </a:r>
            <a:r>
              <a:rPr lang="ko-KR" altLang="en-US" dirty="0"/>
              <a:t>보면 하위 선택자가 어떻게 적용되는지 알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p </a:t>
            </a:r>
            <a:r>
              <a:rPr lang="en-US" altLang="ko-KR" dirty="0"/>
              <a:t>a{</a:t>
            </a:r>
            <a:r>
              <a:rPr lang="ko-KR" altLang="en-US" dirty="0"/>
              <a:t>속성값</a:t>
            </a:r>
            <a:r>
              <a:rPr lang="en-US" altLang="ko-KR" dirty="0"/>
              <a:t>;} </a:t>
            </a:r>
            <a:r>
              <a:rPr lang="ko-KR" altLang="en-US" dirty="0"/>
              <a:t>과 </a:t>
            </a:r>
            <a:r>
              <a:rPr lang="en-US" altLang="ko-KR" dirty="0"/>
              <a:t>ul.list1 a{</a:t>
            </a:r>
            <a:r>
              <a:rPr lang="ko-KR" altLang="en-US" dirty="0"/>
              <a:t>속성값</a:t>
            </a:r>
            <a:r>
              <a:rPr lang="en-US" altLang="ko-KR" dirty="0"/>
              <a:t>;}, ul.list2 a{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이 전부 다르다는 것을 </a:t>
            </a:r>
            <a:r>
              <a:rPr lang="ko-KR" altLang="en-US" dirty="0" smtClean="0"/>
              <a:t>알 수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즉 </a:t>
            </a:r>
            <a:r>
              <a:rPr lang="ko-KR" altLang="en-US" dirty="0"/>
              <a:t>하위 </a:t>
            </a:r>
            <a:r>
              <a:rPr lang="ko-KR" altLang="en-US" dirty="0" err="1"/>
              <a:t>선택자에</a:t>
            </a:r>
            <a:r>
              <a:rPr lang="ko-KR" altLang="en-US" dirty="0"/>
              <a:t> 따라 </a:t>
            </a:r>
            <a:r>
              <a:rPr lang="en-US" altLang="ko-KR" dirty="0"/>
              <a:t>a(</a:t>
            </a:r>
            <a:r>
              <a:rPr lang="ko-KR" altLang="en-US" dirty="0"/>
              <a:t>링크 태그</a:t>
            </a:r>
            <a:r>
              <a:rPr lang="en-US" altLang="ko-KR" dirty="0"/>
              <a:t>)</a:t>
            </a:r>
            <a:r>
              <a:rPr lang="ko-KR" altLang="en-US" dirty="0"/>
              <a:t>의 값을 전부 다르게 지정할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하위 </a:t>
            </a:r>
            <a:r>
              <a:rPr lang="ko-KR" altLang="en-US" dirty="0" err="1"/>
              <a:t>선택자는</a:t>
            </a:r>
            <a:r>
              <a:rPr lang="ko-KR" altLang="en-US" dirty="0"/>
              <a:t> 많이 사용되는 </a:t>
            </a:r>
            <a:r>
              <a:rPr lang="ko-KR" altLang="en-US" dirty="0" err="1"/>
              <a:t>선택자</a:t>
            </a:r>
            <a:r>
              <a:rPr lang="ko-KR" altLang="en-US" dirty="0"/>
              <a:t> 중 하나입니다</a:t>
            </a:r>
            <a:r>
              <a:rPr lang="en-US" altLang="ko-KR" dirty="0"/>
              <a:t>. </a:t>
            </a:r>
            <a:r>
              <a:rPr lang="ko-KR" altLang="en-US" dirty="0"/>
              <a:t>주로 </a:t>
            </a:r>
            <a:r>
              <a:rPr lang="ko-KR" altLang="en-US" dirty="0" err="1"/>
              <a:t>선택자</a:t>
            </a:r>
            <a:r>
              <a:rPr lang="ko-KR" altLang="en-US" dirty="0"/>
              <a:t> 내부에 있는 </a:t>
            </a:r>
            <a:r>
              <a:rPr lang="ko-KR" altLang="en-US" dirty="0" err="1" smtClean="0"/>
              <a:t>선택자에</a:t>
            </a:r>
            <a:r>
              <a:rPr lang="ko-KR" altLang="en-US" dirty="0" smtClean="0"/>
              <a:t> </a:t>
            </a:r>
            <a:r>
              <a:rPr lang="ko-KR" altLang="en-US" dirty="0"/>
              <a:t>효과를 주기 위해서 사용되는 </a:t>
            </a:r>
            <a:r>
              <a:rPr lang="ko-KR" altLang="en-US" dirty="0" err="1"/>
              <a:t>선택자입니다</a:t>
            </a:r>
            <a:r>
              <a:rPr lang="en-US" altLang="ko-KR" dirty="0"/>
              <a:t>. </a:t>
            </a:r>
            <a:r>
              <a:rPr lang="ko-KR" altLang="en-US" u="sng" dirty="0"/>
              <a:t>만약 하위 선택자가 없다면 </a:t>
            </a:r>
            <a:r>
              <a:rPr lang="ko-KR" altLang="en-US" u="sng" dirty="0" smtClean="0"/>
              <a:t>각각의 </a:t>
            </a:r>
            <a:r>
              <a:rPr lang="ko-KR" altLang="en-US" u="sng" dirty="0" err="1"/>
              <a:t>선택자에</a:t>
            </a:r>
            <a:r>
              <a:rPr lang="ko-KR" altLang="en-US" u="sng" dirty="0"/>
              <a:t> 클래스 </a:t>
            </a:r>
            <a:r>
              <a:rPr lang="ko-KR" altLang="en-US" u="sng" dirty="0" err="1"/>
              <a:t>선택자를</a:t>
            </a:r>
            <a:r>
              <a:rPr lang="ko-KR" altLang="en-US" u="sng" dirty="0"/>
              <a:t> 지정해 주거나</a:t>
            </a:r>
            <a:r>
              <a:rPr lang="en-US" altLang="ko-KR" u="sng" dirty="0"/>
              <a:t>, </a:t>
            </a:r>
            <a:r>
              <a:rPr lang="ko-KR" altLang="en-US" u="sng" dirty="0"/>
              <a:t>아이디 </a:t>
            </a:r>
            <a:r>
              <a:rPr lang="ko-KR" altLang="en-US" u="sng" dirty="0" err="1"/>
              <a:t>선택자를</a:t>
            </a:r>
            <a:r>
              <a:rPr lang="ko-KR" altLang="en-US" u="sng" dirty="0"/>
              <a:t> 일일이 </a:t>
            </a:r>
            <a:r>
              <a:rPr lang="en-US" altLang="ko-KR" u="sng" dirty="0"/>
              <a:t>HTML </a:t>
            </a:r>
            <a:r>
              <a:rPr lang="ko-KR" altLang="en-US" u="sng" dirty="0" smtClean="0"/>
              <a:t>문서내부에 </a:t>
            </a:r>
            <a:r>
              <a:rPr lang="ko-KR" altLang="en-US" u="sng" dirty="0"/>
              <a:t>지정해야 하는데</a:t>
            </a:r>
            <a:r>
              <a:rPr lang="en-US" altLang="ko-KR" dirty="0"/>
              <a:t>, </a:t>
            </a:r>
            <a:r>
              <a:rPr lang="ko-KR" altLang="en-US" dirty="0"/>
              <a:t>하위 </a:t>
            </a:r>
            <a:r>
              <a:rPr lang="ko-KR" altLang="en-US" dirty="0" err="1"/>
              <a:t>선택자를</a:t>
            </a:r>
            <a:r>
              <a:rPr lang="ko-KR" altLang="en-US" dirty="0"/>
              <a:t> 사용하게 되면</a:t>
            </a:r>
            <a:r>
              <a:rPr lang="en-US" altLang="ko-KR" dirty="0"/>
              <a:t>, </a:t>
            </a:r>
            <a:r>
              <a:rPr lang="ko-KR" altLang="en-US" dirty="0"/>
              <a:t>이런 수고를 덜 수 </a:t>
            </a:r>
            <a:r>
              <a:rPr lang="ko-KR" altLang="en-US" dirty="0" smtClean="0"/>
              <a:t>있다는 장점이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그렇기 </a:t>
            </a:r>
            <a:r>
              <a:rPr lang="ko-KR" altLang="en-US" dirty="0"/>
              <a:t>때문에 익숙해질 때까지 꾸준한 연습이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5507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그룹선택자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</a:t>
            </a:r>
            <a:r>
              <a:rPr lang="ko-KR" altLang="en-US" dirty="0" err="1"/>
              <a:t>선택자</a:t>
            </a:r>
            <a:r>
              <a:rPr lang="en-US" altLang="ko-KR" dirty="0"/>
              <a:t>(Group Selector)</a:t>
            </a:r>
            <a:r>
              <a:rPr lang="ko-KR" altLang="en-US" dirty="0"/>
              <a:t>는 각각의 </a:t>
            </a:r>
            <a:r>
              <a:rPr lang="ko-KR" altLang="en-US" dirty="0" err="1"/>
              <a:t>선택자를</a:t>
            </a:r>
            <a:r>
              <a:rPr lang="ko-KR" altLang="en-US" dirty="0"/>
              <a:t> 그룹을 지어 속성을 부여하는 </a:t>
            </a:r>
            <a:r>
              <a:rPr lang="ko-KR" altLang="en-US" dirty="0" smtClean="0"/>
              <a:t>것을 말합니다</a:t>
            </a:r>
            <a:r>
              <a:rPr lang="en-US" altLang="ko-KR" dirty="0"/>
              <a:t>. </a:t>
            </a:r>
            <a:r>
              <a:rPr lang="ko-KR" altLang="en-US" dirty="0"/>
              <a:t>각각의 </a:t>
            </a:r>
            <a:r>
              <a:rPr lang="ko-KR" altLang="en-US" dirty="0" err="1"/>
              <a:t>선택자에서</a:t>
            </a:r>
            <a:r>
              <a:rPr lang="ko-KR" altLang="en-US" dirty="0"/>
              <a:t> 동일한 속성이 있을 경우 이런 부분을 묶어 버리고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</a:t>
            </a:r>
            <a:r>
              <a:rPr lang="ko-KR" altLang="en-US" dirty="0"/>
              <a:t>부분만 따로 속성을 지정한다면</a:t>
            </a:r>
            <a:r>
              <a:rPr lang="en-US" altLang="ko-KR" dirty="0"/>
              <a:t>, </a:t>
            </a:r>
            <a:r>
              <a:rPr lang="ko-KR" altLang="en-US" dirty="0"/>
              <a:t>스타일의 속성을 변경할 때</a:t>
            </a:r>
            <a:r>
              <a:rPr lang="en-US" altLang="ko-KR" dirty="0"/>
              <a:t>, </a:t>
            </a:r>
            <a:r>
              <a:rPr lang="ko-KR" altLang="en-US" dirty="0"/>
              <a:t>그룹 </a:t>
            </a:r>
            <a:r>
              <a:rPr lang="ko-KR" altLang="en-US" dirty="0" smtClean="0"/>
              <a:t>선택자만 변경하더라도 </a:t>
            </a:r>
            <a:r>
              <a:rPr lang="ko-KR" altLang="en-US" dirty="0"/>
              <a:t>묶여 있는 동일한 속성이 일괄적으로 변경됩니다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각각의 </a:t>
            </a:r>
            <a:r>
              <a:rPr lang="ko-KR" altLang="en-US" dirty="0" err="1"/>
              <a:t>선택자를</a:t>
            </a:r>
            <a:r>
              <a:rPr lang="ko-KR" altLang="en-US" dirty="0"/>
              <a:t> 그룹으로 묶는다고 해서 그룹 선택자라고 합니다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ko-KR" altLang="en-US" dirty="0" smtClean="0"/>
              <a:t>각각의 </a:t>
            </a:r>
            <a:r>
              <a:rPr lang="ko-KR" altLang="en-US" dirty="0" err="1" smtClean="0"/>
              <a:t>선택자</a:t>
            </a:r>
            <a:r>
              <a:rPr lang="en-US" altLang="ko-KR" dirty="0"/>
              <a:t>(p</a:t>
            </a:r>
            <a:r>
              <a:rPr lang="ko-KR" altLang="en-US" dirty="0"/>
              <a:t>와</a:t>
            </a:r>
            <a:r>
              <a:rPr lang="en-US" altLang="ko-KR" dirty="0"/>
              <a:t>  a</a:t>
            </a:r>
            <a:r>
              <a:rPr lang="ko-KR" altLang="en-US" dirty="0" smtClean="0"/>
              <a:t>태그</a:t>
            </a:r>
            <a:r>
              <a:rPr lang="ko-KR" altLang="en-US" dirty="0"/>
              <a:t> 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동일한 값을 적용할 필요가 있을 때가 있습니다</a:t>
            </a:r>
            <a:r>
              <a:rPr lang="en-US" altLang="ko-KR" dirty="0"/>
              <a:t>. </a:t>
            </a:r>
            <a:r>
              <a:rPr lang="ko-KR" altLang="en-US" dirty="0"/>
              <a:t>아래 그룹 </a:t>
            </a:r>
            <a:r>
              <a:rPr lang="ko-KR" altLang="en-US" dirty="0" smtClean="0"/>
              <a:t>선택자의 사용법을 </a:t>
            </a:r>
            <a:r>
              <a:rPr lang="ko-KR" altLang="en-US" dirty="0"/>
              <a:t>보면 하위 </a:t>
            </a:r>
            <a:r>
              <a:rPr lang="ko-KR" altLang="en-US" dirty="0" err="1"/>
              <a:t>선택자와</a:t>
            </a:r>
            <a:r>
              <a:rPr lang="ko-KR" altLang="en-US" dirty="0"/>
              <a:t> 그룹 </a:t>
            </a:r>
            <a:r>
              <a:rPr lang="ko-KR" altLang="en-US" dirty="0" err="1"/>
              <a:t>선택자는</a:t>
            </a:r>
            <a:r>
              <a:rPr lang="ko-KR" altLang="en-US" dirty="0"/>
              <a:t> 언뜻 보기에 비슷하게 보이는데</a:t>
            </a:r>
            <a:r>
              <a:rPr lang="en-US" altLang="ko-KR" dirty="0"/>
              <a:t>(</a:t>
            </a:r>
            <a:r>
              <a:rPr lang="ko-KR" altLang="en-US" dirty="0" smtClean="0"/>
              <a:t>단순하게 </a:t>
            </a:r>
            <a:r>
              <a:rPr lang="ko-KR" altLang="en-US" dirty="0" err="1"/>
              <a:t>선택자와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사이의 빈 공간으로 구분하는 것과 콤마</a:t>
            </a:r>
            <a:r>
              <a:rPr lang="en-US" altLang="ko-KR" dirty="0"/>
              <a:t>(,)</a:t>
            </a:r>
            <a:r>
              <a:rPr lang="ko-KR" altLang="en-US" dirty="0"/>
              <a:t>로 구분하는 것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결과는 </a:t>
            </a:r>
            <a:r>
              <a:rPr lang="ko-KR" altLang="en-US" dirty="0"/>
              <a:t>완전히 다릅니다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하위 </a:t>
            </a:r>
            <a:r>
              <a:rPr lang="ko-KR" altLang="en-US" dirty="0" err="1"/>
              <a:t>선택자는</a:t>
            </a:r>
            <a:r>
              <a:rPr lang="ko-KR" altLang="en-US" dirty="0"/>
              <a:t> 하나의 선택자의 하부 </a:t>
            </a:r>
            <a:r>
              <a:rPr lang="ko-KR" altLang="en-US" dirty="0" err="1"/>
              <a:t>선택자를</a:t>
            </a:r>
            <a:r>
              <a:rPr lang="ko-KR" altLang="en-US" dirty="0"/>
              <a:t> 지정하는 것이고</a:t>
            </a:r>
            <a:r>
              <a:rPr lang="en-US" altLang="ko-KR" dirty="0"/>
              <a:t>, </a:t>
            </a:r>
            <a:r>
              <a:rPr lang="ko-KR" altLang="en-US" dirty="0"/>
              <a:t>그룹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smtClean="0"/>
              <a:t>속성을 </a:t>
            </a:r>
            <a:r>
              <a:rPr lang="ko-KR" altLang="en-US" dirty="0"/>
              <a:t>동일하게 부여할 </a:t>
            </a:r>
            <a:r>
              <a:rPr lang="ko-KR" altLang="en-US" dirty="0" err="1"/>
              <a:t>선택자를</a:t>
            </a:r>
            <a:r>
              <a:rPr lang="ko-KR" altLang="en-US" dirty="0"/>
              <a:t> 한꺼번에 묶어서 지정하는 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표현을 보면 하위 </a:t>
            </a:r>
            <a:r>
              <a:rPr lang="ko-KR" altLang="en-US" dirty="0" err="1"/>
              <a:t>선택자에는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 a</a:t>
            </a:r>
            <a:r>
              <a:rPr lang="en-US" altLang="ko-KR" dirty="0"/>
              <a:t> 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을 적용하며 </a:t>
            </a:r>
            <a:r>
              <a:rPr lang="ko-KR" altLang="en-US" b="1" dirty="0">
                <a:solidFill>
                  <a:srgbClr val="FF0000"/>
                </a:solidFill>
              </a:rPr>
              <a:t>중간에 빈 공간만 있습니다</a:t>
            </a:r>
            <a:r>
              <a:rPr lang="en-US" altLang="ko-KR" dirty="0"/>
              <a:t>. </a:t>
            </a:r>
            <a:r>
              <a:rPr lang="ko-KR" altLang="en-US" dirty="0"/>
              <a:t>그에 </a:t>
            </a:r>
            <a:r>
              <a:rPr lang="ko-KR" altLang="en-US" dirty="0" smtClean="0"/>
              <a:t>반해 그룹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p, </a:t>
            </a:r>
            <a:r>
              <a:rPr lang="en-US" altLang="ko-KR" b="1" dirty="0" smtClean="0">
                <a:solidFill>
                  <a:srgbClr val="FF0000"/>
                </a:solidFill>
              </a:rPr>
              <a:t>a </a:t>
            </a:r>
            <a:r>
              <a:rPr lang="en-US" altLang="ko-KR" dirty="0" smtClean="0"/>
              <a:t>{</a:t>
            </a:r>
            <a:r>
              <a:rPr lang="ko-KR" altLang="en-US" dirty="0"/>
              <a:t>속성값</a:t>
            </a:r>
            <a:r>
              <a:rPr lang="en-US" altLang="ko-KR" dirty="0"/>
              <a:t>;}</a:t>
            </a:r>
            <a:r>
              <a:rPr lang="ko-KR" altLang="en-US" dirty="0"/>
              <a:t>을 지정합니다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중간에 쉼표</a:t>
            </a:r>
            <a:r>
              <a:rPr lang="en-US" altLang="ko-KR" b="1" dirty="0">
                <a:solidFill>
                  <a:srgbClr val="FF0000"/>
                </a:solidFill>
              </a:rPr>
              <a:t>(,)</a:t>
            </a:r>
            <a:r>
              <a:rPr lang="ko-KR" altLang="en-US" b="1" dirty="0">
                <a:solidFill>
                  <a:srgbClr val="FF0000"/>
                </a:solidFill>
              </a:rPr>
              <a:t>가 있습니다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7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그룹선택자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그룹 </a:t>
            </a:r>
            <a:r>
              <a:rPr lang="ko-KR" altLang="en-US" dirty="0" err="1"/>
              <a:t>선택자</a:t>
            </a:r>
            <a:r>
              <a:rPr lang="ko-KR" altLang="en-US" dirty="0"/>
              <a:t> 사용법은 다음과 같습니다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800" b="1" dirty="0" err="1">
                <a:solidFill>
                  <a:srgbClr val="FF0000"/>
                </a:solidFill>
              </a:rPr>
              <a:t>classname</a:t>
            </a:r>
            <a:r>
              <a:rPr lang="en-US" altLang="ko-KR" sz="1800" b="1" dirty="0">
                <a:solidFill>
                  <a:srgbClr val="FF0000"/>
                </a:solidFill>
              </a:rPr>
              <a:t>, #</a:t>
            </a:r>
            <a:r>
              <a:rPr lang="en-US" altLang="ko-KR" sz="1800" b="1" dirty="0" err="1">
                <a:solidFill>
                  <a:srgbClr val="FF0000"/>
                </a:solidFill>
              </a:rPr>
              <a:t>idname</a:t>
            </a:r>
            <a:r>
              <a:rPr lang="en-US" altLang="ko-KR" sz="1800" b="1" dirty="0">
                <a:solidFill>
                  <a:srgbClr val="FF0000"/>
                </a:solidFill>
              </a:rPr>
              <a:t>, h1, p {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dirty="0"/>
          </a:p>
          <a:p>
            <a:r>
              <a:rPr lang="ko-KR" altLang="en-US" dirty="0"/>
              <a:t>위와 같이 동일한 값을 적용할 태그 </a:t>
            </a:r>
            <a:r>
              <a:rPr lang="ko-KR" altLang="en-US" dirty="0" err="1"/>
              <a:t>선택자</a:t>
            </a:r>
            <a:r>
              <a:rPr lang="ko-KR" altLang="en-US" dirty="0"/>
              <a:t> 또는 클래스</a:t>
            </a:r>
            <a:r>
              <a:rPr lang="en-US" altLang="ko-KR" dirty="0"/>
              <a:t>(</a:t>
            </a:r>
            <a:r>
              <a:rPr lang="ko-KR" altLang="en-US" dirty="0"/>
              <a:t>아이디</a:t>
            </a:r>
            <a:r>
              <a:rPr lang="en-US" altLang="ko-KR" dirty="0"/>
              <a:t>)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en-US" altLang="ko-KR" dirty="0"/>
              <a:t>,(</a:t>
            </a:r>
            <a:r>
              <a:rPr lang="ko-KR" altLang="en-US" dirty="0"/>
              <a:t>쉼표</a:t>
            </a:r>
            <a:r>
              <a:rPr lang="en-US" altLang="ko-KR" dirty="0"/>
              <a:t>)</a:t>
            </a:r>
            <a:r>
              <a:rPr lang="ko-KR" altLang="en-US" dirty="0" smtClean="0"/>
              <a:t>로 묶어서 </a:t>
            </a:r>
            <a:r>
              <a:rPr lang="ko-KR" altLang="en-US" dirty="0"/>
              <a:t>속성값을 부여하는 방식을 그룹 선택자라고 합니다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ko-KR" altLang="en-US" dirty="0" err="1"/>
              <a:t>선택자에</a:t>
            </a:r>
            <a:r>
              <a:rPr lang="ko-KR" altLang="en-US" dirty="0"/>
              <a:t> </a:t>
            </a:r>
            <a:r>
              <a:rPr lang="ko-KR" altLang="en-US" dirty="0" smtClean="0"/>
              <a:t>일일이 속성값을 </a:t>
            </a:r>
            <a:r>
              <a:rPr lang="ko-KR" altLang="en-US" dirty="0"/>
              <a:t>부여하는 것이 아니라</a:t>
            </a:r>
            <a:r>
              <a:rPr lang="en-US" altLang="ko-KR" dirty="0"/>
              <a:t>, </a:t>
            </a:r>
            <a:r>
              <a:rPr lang="ko-KR" altLang="en-US" dirty="0"/>
              <a:t>한꺼번에 적용되기 때문에 편리하게 사용할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그룹선택자</a:t>
            </a:r>
            <a:endParaRPr lang="ko-KR" altLang="en-US" dirty="0"/>
          </a:p>
        </p:txBody>
      </p:sp>
      <p:pic>
        <p:nvPicPr>
          <p:cNvPr id="4" name="그림 3" descr="EMB000009f004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38300"/>
            <a:ext cx="37528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667240" y="1772816"/>
            <a:ext cx="410445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h1, h2, .</a:t>
            </a:r>
            <a:r>
              <a:rPr lang="en-US" altLang="ko-KR" b="1" dirty="0" err="1"/>
              <a:t>txt_box</a:t>
            </a:r>
            <a:r>
              <a:rPr lang="en-US" altLang="ko-KR" b="1" dirty="0"/>
              <a:t> {</a:t>
            </a:r>
            <a:endParaRPr lang="ko-KR" altLang="ko-KR" dirty="0"/>
          </a:p>
          <a:p>
            <a:r>
              <a:rPr lang="en-US" altLang="ko-KR" b="1" dirty="0" smtClean="0"/>
              <a:t>     text-decoration</a:t>
            </a:r>
            <a:r>
              <a:rPr lang="en-US" altLang="ko-KR" b="1" dirty="0"/>
              <a:t>: underline;</a:t>
            </a:r>
            <a:endParaRPr lang="ko-KR" altLang="ko-KR" dirty="0"/>
          </a:p>
          <a:p>
            <a:r>
              <a:rPr lang="en-US" altLang="ko-KR" b="1" dirty="0"/>
              <a:t>}</a:t>
            </a:r>
            <a:endParaRPr lang="ko-KR" altLang="ko-KR" dirty="0"/>
          </a:p>
          <a:p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267744" y="2132856"/>
            <a:ext cx="2399496" cy="720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131840" y="2492896"/>
            <a:ext cx="1535400" cy="4320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331640" y="2780928"/>
            <a:ext cx="3335600" cy="7920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67240" y="3212976"/>
            <a:ext cx="4225240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해당 태그 </a:t>
            </a:r>
            <a:r>
              <a:rPr lang="ko-KR" altLang="en-US" sz="1400" dirty="0" err="1"/>
              <a:t>선택자와</a:t>
            </a:r>
            <a:r>
              <a:rPr lang="ko-KR" altLang="en-US" sz="1400" dirty="0"/>
              <a:t> 클래스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밑줄 효과를 준 것인데요</a:t>
            </a:r>
            <a:r>
              <a:rPr lang="en-US" altLang="ko-KR" sz="1400" dirty="0"/>
              <a:t>. </a:t>
            </a:r>
            <a:r>
              <a:rPr lang="ko-KR" altLang="en-US" sz="1400" dirty="0"/>
              <a:t>각각의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일일이 </a:t>
            </a:r>
            <a:r>
              <a:rPr lang="ko-KR" altLang="en-US" sz="1400" dirty="0"/>
              <a:t>밑줄을 주는 것보다 일괄적으로 밑줄을 주거나 다른 속성을 부여할 때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이렇게 그룹 </a:t>
            </a:r>
            <a:r>
              <a:rPr lang="ko-KR" altLang="en-US" sz="1400" dirty="0" err="1"/>
              <a:t>선택자를</a:t>
            </a:r>
            <a:r>
              <a:rPr lang="ko-KR" altLang="en-US" sz="1400" dirty="0"/>
              <a:t> 잘 활용하게 되면 사이트 디자인을 훨씬 더 빠르게 수정할 수 </a:t>
            </a:r>
            <a:r>
              <a:rPr lang="ko-KR" altLang="en-US" sz="1400" dirty="0" err="1"/>
              <a:t>있습니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 때문에 웹사이트 개발 초기에 전체 문서의 구조 설계를 잘 해야 하며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디자이너가 </a:t>
            </a:r>
            <a:r>
              <a:rPr lang="ko-KR" altLang="en-US" sz="1400" dirty="0"/>
              <a:t>디자인한 시안을 기반으로 어떤 </a:t>
            </a:r>
            <a:r>
              <a:rPr lang="ko-KR" altLang="en-US" sz="1400" dirty="0" err="1"/>
              <a:t>선택자를</a:t>
            </a:r>
            <a:r>
              <a:rPr lang="ko-KR" altLang="en-US" sz="1400" dirty="0"/>
              <a:t> 사용할 것인지에 대한 </a:t>
            </a:r>
            <a:r>
              <a:rPr lang="ko-KR" altLang="en-US" sz="1400" dirty="0" smtClean="0"/>
              <a:t>고민을 통해 </a:t>
            </a:r>
            <a:r>
              <a:rPr lang="ko-KR" altLang="en-US" sz="1400" dirty="0"/>
              <a:t>설계가 완성되면</a:t>
            </a:r>
            <a:r>
              <a:rPr lang="en-US" altLang="ko-KR" sz="1400" dirty="0"/>
              <a:t>, </a:t>
            </a:r>
            <a:r>
              <a:rPr lang="ko-KR" altLang="en-US" sz="1400" dirty="0"/>
              <a:t>최소의 코드로 최대의 효과를 볼 수 있는 것입니다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9598" y="476672"/>
            <a:ext cx="42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ex6-8.html</a:t>
            </a:r>
            <a:r>
              <a:rPr lang="ko-KR" altLang="en-US" dirty="0" smtClean="0">
                <a:solidFill>
                  <a:srgbClr val="FF0000"/>
                </a:solidFill>
              </a:rPr>
              <a:t>를  </a:t>
            </a:r>
            <a:r>
              <a:rPr lang="en-US" altLang="ko-KR" dirty="0" smtClean="0">
                <a:solidFill>
                  <a:srgbClr val="FF0000"/>
                </a:solidFill>
              </a:rPr>
              <a:t>ex6-11.html</a:t>
            </a:r>
            <a:r>
              <a:rPr lang="ko-KR" altLang="en-US" dirty="0" smtClean="0">
                <a:solidFill>
                  <a:srgbClr val="FF0000"/>
                </a:solidFill>
              </a:rPr>
              <a:t>로 복사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229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전체선택자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(Universal Selector)</a:t>
            </a:r>
            <a:r>
              <a:rPr lang="ko-KR" altLang="en-US" dirty="0"/>
              <a:t>는 말 그대로 문서 전체에 영향을 주는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ko-KR" altLang="en-US" dirty="0" smtClean="0"/>
              <a:t>말합니다</a:t>
            </a:r>
            <a:r>
              <a:rPr lang="en-US" altLang="ko-KR" dirty="0"/>
              <a:t>. </a:t>
            </a:r>
            <a:r>
              <a:rPr lang="ko-KR" altLang="en-US" dirty="0"/>
              <a:t>그룹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err="1"/>
              <a:t>선택자를</a:t>
            </a:r>
            <a:r>
              <a:rPr lang="ko-KR" altLang="en-US" dirty="0"/>
              <a:t> 그룹으로 묶어서 하나의 스타일을 적용하는데</a:t>
            </a:r>
            <a:r>
              <a:rPr lang="en-US" altLang="ko-KR" dirty="0"/>
              <a:t>, </a:t>
            </a:r>
            <a:r>
              <a:rPr lang="ko-KR" altLang="en-US" dirty="0" smtClean="0"/>
              <a:t>전체 </a:t>
            </a:r>
            <a:r>
              <a:rPr lang="ko-KR" altLang="en-US" dirty="0" err="1"/>
              <a:t>선택자는</a:t>
            </a:r>
            <a:r>
              <a:rPr lang="ko-KR" altLang="en-US" dirty="0"/>
              <a:t> 태그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아이디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종속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복합 </a:t>
            </a:r>
            <a:r>
              <a:rPr lang="ko-KR" altLang="en-US" dirty="0" err="1" smtClean="0"/>
              <a:t>선택</a:t>
            </a:r>
            <a:r>
              <a:rPr lang="ko-KR" altLang="en-US" dirty="0" err="1"/>
              <a:t>자</a:t>
            </a:r>
            <a:r>
              <a:rPr lang="en-US" altLang="ko-KR" dirty="0"/>
              <a:t>, </a:t>
            </a:r>
            <a:r>
              <a:rPr lang="ko-KR" altLang="en-US" dirty="0"/>
              <a:t>수도 </a:t>
            </a:r>
            <a:r>
              <a:rPr lang="ko-KR" altLang="en-US" dirty="0" err="1"/>
              <a:t>선택자</a:t>
            </a:r>
            <a:r>
              <a:rPr lang="ko-KR" altLang="en-US" dirty="0"/>
              <a:t> 등 모든 </a:t>
            </a:r>
            <a:r>
              <a:rPr lang="ko-KR" altLang="en-US" dirty="0" err="1"/>
              <a:t>선택자에</a:t>
            </a:r>
            <a:r>
              <a:rPr lang="ko-KR" altLang="en-US" dirty="0"/>
              <a:t> 일괄적으로 동일한 스타일을 한꺼번에 </a:t>
            </a:r>
            <a:r>
              <a:rPr lang="ko-KR" altLang="en-US" dirty="0" smtClean="0"/>
              <a:t>적용하고자 </a:t>
            </a:r>
            <a:r>
              <a:rPr lang="ko-KR" altLang="en-US" dirty="0"/>
              <a:t>할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선택자가 가장 많이 사용되는 예가 전체 마진과 </a:t>
            </a:r>
            <a:r>
              <a:rPr lang="ko-KR" altLang="en-US" dirty="0" err="1"/>
              <a:t>패딩</a:t>
            </a:r>
            <a:r>
              <a:rPr lang="ko-KR" altLang="en-US" dirty="0"/>
              <a:t> 값을 “</a:t>
            </a:r>
            <a:r>
              <a:rPr lang="en-US" altLang="ko-KR" dirty="0"/>
              <a:t>0</a:t>
            </a:r>
            <a:r>
              <a:rPr lang="ko-KR" altLang="en-US" dirty="0"/>
              <a:t>”으로 조정할 </a:t>
            </a:r>
            <a:r>
              <a:rPr lang="ko-KR" altLang="en-US" dirty="0" smtClean="0"/>
              <a:t>때입니다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사용법은 </a:t>
            </a:r>
            <a:r>
              <a:rPr lang="ko-KR" altLang="en-US" dirty="0"/>
              <a:t>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sz="1800" b="1" dirty="0">
                <a:solidFill>
                  <a:srgbClr val="FF0000"/>
                </a:solidFill>
              </a:rPr>
              <a:t>* </a:t>
            </a:r>
            <a:r>
              <a:rPr lang="en-US" altLang="ko-KR" sz="1800" b="1" dirty="0">
                <a:solidFill>
                  <a:srgbClr val="FF0000"/>
                </a:solidFill>
              </a:rPr>
              <a:t>{</a:t>
            </a: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    margin:0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     padding:0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800" b="1" dirty="0">
                <a:solidFill>
                  <a:srgbClr val="FF0000"/>
                </a:solidFill>
              </a:rPr>
              <a:t>}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8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전체선택자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이와 같이 설정하면 문서 내부에 마진과 </a:t>
            </a:r>
            <a:r>
              <a:rPr lang="ko-KR" altLang="en-US" dirty="0" err="1"/>
              <a:t>패딩</a:t>
            </a:r>
            <a:r>
              <a:rPr lang="ko-KR" altLang="en-US" dirty="0"/>
              <a:t> 값이 모두 </a:t>
            </a:r>
            <a:r>
              <a:rPr lang="en-US" altLang="ko-KR" dirty="0"/>
              <a:t>0</a:t>
            </a:r>
            <a:r>
              <a:rPr lang="ko-KR" altLang="en-US" dirty="0"/>
              <a:t>부터 시작합니다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smtClean="0"/>
              <a:t>* </a:t>
            </a:r>
            <a:r>
              <a:rPr lang="en-US" altLang="ko-KR" dirty="0" smtClean="0"/>
              <a:t>{</a:t>
            </a:r>
            <a:r>
              <a:rPr lang="en-US" altLang="ko-KR" dirty="0"/>
              <a:t>margin:10px;} </a:t>
            </a:r>
            <a:r>
              <a:rPr lang="ko-KR" altLang="en-US" dirty="0"/>
              <a:t>이렇게 지정해 주면 모든 태그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  <a:r>
              <a:rPr lang="ko-KR" altLang="en-US" dirty="0" err="1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아이디 </a:t>
            </a:r>
            <a:r>
              <a:rPr lang="ko-KR" altLang="en-US" dirty="0" err="1" smtClean="0"/>
              <a:t>선택자</a:t>
            </a:r>
            <a:r>
              <a:rPr lang="en-US" altLang="ko-KR" dirty="0"/>
              <a:t>, </a:t>
            </a:r>
            <a:r>
              <a:rPr lang="ko-KR" altLang="en-US" dirty="0"/>
              <a:t>복합 </a:t>
            </a:r>
            <a:r>
              <a:rPr lang="ko-KR" altLang="en-US" dirty="0" err="1"/>
              <a:t>선택자</a:t>
            </a:r>
            <a:r>
              <a:rPr lang="ko-KR" altLang="en-US" dirty="0"/>
              <a:t> 가릴 것 없이 마진 값이 </a:t>
            </a:r>
            <a:r>
              <a:rPr lang="en-US" altLang="ko-KR" dirty="0"/>
              <a:t>10</a:t>
            </a:r>
            <a:r>
              <a:rPr lang="ko-KR" altLang="en-US" dirty="0"/>
              <a:t>픽셀이 적용됩니다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</a:t>
            </a:r>
            <a:r>
              <a:rPr lang="ko-KR" altLang="en-US" dirty="0" err="1"/>
              <a:t>선택자는</a:t>
            </a:r>
            <a:r>
              <a:rPr lang="ko-KR" altLang="en-US" dirty="0"/>
              <a:t> 다른 선택자의 일부분으로도 사용 가능합니다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 #</a:t>
            </a:r>
            <a:r>
              <a:rPr lang="en-US" altLang="ko-KR" sz="1600" b="1" dirty="0" err="1">
                <a:solidFill>
                  <a:srgbClr val="FF0000"/>
                </a:solidFill>
              </a:rPr>
              <a:t>idname</a:t>
            </a:r>
            <a:r>
              <a:rPr lang="en-US" altLang="ko-KR" sz="1600" b="1" dirty="0">
                <a:solidFill>
                  <a:srgbClr val="FF0000"/>
                </a:solidFill>
              </a:rPr>
              <a:t> * {</a:t>
            </a:r>
            <a:r>
              <a:rPr lang="ko-KR" altLang="en-US" sz="1600" b="1" dirty="0">
                <a:solidFill>
                  <a:srgbClr val="FF0000"/>
                </a:solidFill>
              </a:rPr>
              <a:t>속성값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dirty="0"/>
          </a:p>
          <a:p>
            <a:r>
              <a:rPr lang="ko-KR" altLang="en-US" dirty="0"/>
              <a:t>위와 같이 적용하면</a:t>
            </a:r>
            <a:r>
              <a:rPr lang="en-US" altLang="ko-KR" dirty="0"/>
              <a:t>, </a:t>
            </a:r>
            <a:r>
              <a:rPr lang="en-US" altLang="ko-KR" dirty="0" err="1"/>
              <a:t>idname</a:t>
            </a:r>
            <a:r>
              <a:rPr lang="ko-KR" altLang="en-US" dirty="0"/>
              <a:t>이라는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적용한 페이지의 모든 </a:t>
            </a:r>
            <a:r>
              <a:rPr lang="ko-KR" altLang="en-US" dirty="0" smtClean="0"/>
              <a:t>요소에 포함된 </a:t>
            </a:r>
            <a:r>
              <a:rPr lang="ko-KR" altLang="en-US" dirty="0"/>
              <a:t>모든 태그에 값이 적용됩니다</a:t>
            </a:r>
            <a:r>
              <a:rPr lang="en-US" altLang="ko-KR" dirty="0"/>
              <a:t>. </a:t>
            </a:r>
            <a:r>
              <a:rPr lang="ko-KR" altLang="en-US" dirty="0"/>
              <a:t>마찬가지로</a:t>
            </a:r>
            <a:r>
              <a:rPr lang="en-US" altLang="ko-KR" dirty="0" smtClean="0"/>
              <a:t>, </a:t>
            </a:r>
            <a:r>
              <a:rPr lang="ko-KR" altLang="en-US" dirty="0"/>
              <a:t>다음과 같이 적용하면 </a:t>
            </a:r>
            <a:r>
              <a:rPr lang="en-US" altLang="ko-KR" dirty="0"/>
              <a:t>.</a:t>
            </a:r>
            <a:r>
              <a:rPr lang="en-US" altLang="ko-KR" dirty="0" err="1"/>
              <a:t>classname</a:t>
            </a:r>
            <a:r>
              <a:rPr lang="ko-KR" altLang="en-US" dirty="0"/>
              <a:t>이라는 </a:t>
            </a:r>
            <a:r>
              <a:rPr lang="ko-KR" altLang="en-US" dirty="0" err="1"/>
              <a:t>선택자를</a:t>
            </a:r>
            <a:r>
              <a:rPr lang="ko-KR" altLang="en-US" dirty="0"/>
              <a:t> 적용한 페이지의 모든 요소에 포함된 모든 태그에 값이 적용됩니다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 .</a:t>
            </a:r>
            <a:r>
              <a:rPr lang="en-US" altLang="ko-KR" sz="1600" b="1" dirty="0" err="1">
                <a:solidFill>
                  <a:srgbClr val="FF0000"/>
                </a:solidFill>
              </a:rPr>
              <a:t>classname</a:t>
            </a:r>
            <a:r>
              <a:rPr lang="en-US" altLang="ko-KR" sz="1600" b="1" dirty="0">
                <a:solidFill>
                  <a:srgbClr val="FF0000"/>
                </a:solidFill>
              </a:rPr>
              <a:t> * {</a:t>
            </a:r>
            <a:r>
              <a:rPr lang="ko-KR" altLang="en-US" sz="1600" b="1" dirty="0">
                <a:solidFill>
                  <a:srgbClr val="FF0000"/>
                </a:solidFill>
              </a:rPr>
              <a:t>속성값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sz="1600" dirty="0" smtClean="0"/>
          </a:p>
          <a:p>
            <a:r>
              <a:rPr lang="ko-KR" altLang="en-US" sz="1500" dirty="0" smtClean="0"/>
              <a:t>전체 </a:t>
            </a:r>
            <a:r>
              <a:rPr lang="ko-KR" altLang="en-US" sz="1500" dirty="0" err="1"/>
              <a:t>선택자는</a:t>
            </a:r>
            <a:r>
              <a:rPr lang="ko-KR" altLang="en-US" sz="1500" dirty="0"/>
              <a:t> 자주 사용하는 </a:t>
            </a:r>
            <a:r>
              <a:rPr lang="ko-KR" altLang="en-US" sz="1500" dirty="0" err="1"/>
              <a:t>선택자는</a:t>
            </a:r>
            <a:r>
              <a:rPr lang="ko-KR" altLang="en-US" sz="1500" dirty="0"/>
              <a:t> 아니지만</a:t>
            </a:r>
            <a:r>
              <a:rPr lang="en-US" altLang="ko-KR" sz="1500" dirty="0"/>
              <a:t>, </a:t>
            </a:r>
            <a:r>
              <a:rPr lang="ko-KR" altLang="en-US" sz="1500" dirty="0"/>
              <a:t>가끔 유용하게 사용할 경우가 있습니다</a:t>
            </a:r>
            <a:r>
              <a:rPr lang="en-US" altLang="ko-KR" sz="1500" dirty="0"/>
              <a:t>.</a:t>
            </a:r>
            <a:endParaRPr lang="en-US" altLang="ko-KR" sz="15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470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자식 </a:t>
            </a:r>
            <a:r>
              <a:rPr lang="ko-KR" altLang="en-US" dirty="0" err="1"/>
              <a:t>선택자를</a:t>
            </a:r>
            <a:r>
              <a:rPr lang="ko-KR" altLang="en-US" dirty="0"/>
              <a:t> 가장 많이 사용하는 곳은 리스트 태그입니다</a:t>
            </a:r>
            <a:r>
              <a:rPr lang="en-US" altLang="ko-KR" dirty="0"/>
              <a:t>. </a:t>
            </a:r>
            <a:r>
              <a:rPr lang="ko-KR" altLang="en-US" dirty="0"/>
              <a:t>자식 </a:t>
            </a:r>
            <a:r>
              <a:rPr lang="ko-KR" altLang="en-US" dirty="0" smtClean="0"/>
              <a:t>선택자라 </a:t>
            </a:r>
            <a:r>
              <a:rPr lang="ko-KR" altLang="en-US" dirty="0"/>
              <a:t>함은 선택자의 바로 아래 </a:t>
            </a:r>
            <a:r>
              <a:rPr lang="ko-KR" altLang="en-US" dirty="0" err="1"/>
              <a:t>선택자를</a:t>
            </a:r>
            <a:r>
              <a:rPr lang="ko-KR" altLang="en-US" dirty="0"/>
              <a:t> 직접 지정한 </a:t>
            </a:r>
            <a:r>
              <a:rPr lang="ko-KR" altLang="en-US" dirty="0" err="1"/>
              <a:t>선택자를</a:t>
            </a:r>
            <a:r>
              <a:rPr lang="ko-KR" altLang="en-US" dirty="0"/>
              <a:t> 말합니다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ko-KR" altLang="en-US" dirty="0" smtClean="0"/>
              <a:t>내부의 </a:t>
            </a:r>
            <a:r>
              <a:rPr lang="ko-KR" altLang="en-US" dirty="0" err="1"/>
              <a:t>선택자</a:t>
            </a:r>
            <a:r>
              <a:rPr lang="ko-KR" altLang="en-US" dirty="0"/>
              <a:t> 중 이 </a:t>
            </a:r>
            <a:r>
              <a:rPr lang="ko-KR" altLang="en-US" dirty="0" err="1"/>
              <a:t>선택자는</a:t>
            </a:r>
            <a:r>
              <a:rPr lang="ko-KR" altLang="en-US" dirty="0"/>
              <a:t> “내 자식이요</a:t>
            </a:r>
            <a:r>
              <a:rPr lang="en-US" altLang="ko-KR" dirty="0"/>
              <a:t>.”</a:t>
            </a:r>
            <a:r>
              <a:rPr lang="ko-KR" altLang="en-US" dirty="0"/>
              <a:t>라고 지정하는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하위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내부의 </a:t>
            </a:r>
            <a:r>
              <a:rPr lang="ko-KR" altLang="en-US" dirty="0" err="1"/>
              <a:t>선택자를</a:t>
            </a:r>
            <a:r>
              <a:rPr lang="ko-KR" altLang="en-US" dirty="0"/>
              <a:t> 전부 지칭하기 때문에</a:t>
            </a:r>
            <a:r>
              <a:rPr lang="en-US" altLang="ko-KR" dirty="0"/>
              <a:t>, </a:t>
            </a:r>
            <a:r>
              <a:rPr lang="ko-KR" altLang="en-US" dirty="0"/>
              <a:t>자식도 되고 사촌 </a:t>
            </a:r>
            <a:r>
              <a:rPr lang="ko-KR" altLang="en-US" dirty="0" smtClean="0"/>
              <a:t>형제들도 </a:t>
            </a:r>
            <a:r>
              <a:rPr lang="ko-KR" altLang="en-US" dirty="0"/>
              <a:t>하위 선택자가 되는 반면</a:t>
            </a:r>
            <a:r>
              <a:rPr lang="en-US" altLang="ko-KR" dirty="0"/>
              <a:t>, </a:t>
            </a:r>
            <a:r>
              <a:rPr lang="ko-KR" altLang="en-US" dirty="0"/>
              <a:t>자식 </a:t>
            </a:r>
            <a:r>
              <a:rPr lang="ko-KR" altLang="en-US" dirty="0" err="1"/>
              <a:t>선택자는</a:t>
            </a:r>
            <a:r>
              <a:rPr lang="ko-KR" altLang="en-US" dirty="0"/>
              <a:t> “얘는 내 자식이요</a:t>
            </a:r>
            <a:r>
              <a:rPr lang="en-US" altLang="ko-KR" dirty="0"/>
              <a:t>.”</a:t>
            </a:r>
            <a:r>
              <a:rPr lang="ko-KR" altLang="en-US" dirty="0"/>
              <a:t>라고 </a:t>
            </a:r>
            <a:r>
              <a:rPr lang="ko-KR" altLang="en-US" dirty="0" smtClean="0"/>
              <a:t>손가락으로 </a:t>
            </a:r>
            <a:r>
              <a:rPr lang="ko-KR" altLang="en-US" dirty="0"/>
              <a:t>지정하는 것과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사용법은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sz="1600" b="1" dirty="0" err="1">
                <a:solidFill>
                  <a:srgbClr val="FF0000"/>
                </a:solidFill>
              </a:rPr>
              <a:t>선택자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&gt; </a:t>
            </a:r>
            <a:r>
              <a:rPr lang="ko-KR" altLang="en-US" sz="1600" b="1" dirty="0" err="1">
                <a:solidFill>
                  <a:srgbClr val="FF0000"/>
                </a:solidFill>
              </a:rPr>
              <a:t>선택자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  <a:r>
              <a:rPr lang="ko-KR" altLang="en-US" sz="1600" b="1" dirty="0">
                <a:solidFill>
                  <a:srgbClr val="FF0000"/>
                </a:solidFill>
              </a:rPr>
              <a:t>속성값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;}</a:t>
            </a:r>
          </a:p>
          <a:p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자식 </a:t>
            </a:r>
            <a:r>
              <a:rPr lang="ko-KR" altLang="en-US" dirty="0" err="1"/>
              <a:t>선택자는</a:t>
            </a:r>
            <a:r>
              <a:rPr lang="ko-KR" altLang="en-US" dirty="0"/>
              <a:t> 주로 </a:t>
            </a:r>
            <a:r>
              <a:rPr lang="en-US" altLang="ko-KR" dirty="0" err="1"/>
              <a:t>ul</a:t>
            </a:r>
            <a:r>
              <a:rPr lang="ko-KR" altLang="en-US" dirty="0"/>
              <a:t>과 </a:t>
            </a:r>
            <a:r>
              <a:rPr lang="en-US" altLang="ko-KR" dirty="0"/>
              <a:t>li</a:t>
            </a:r>
            <a:r>
              <a:rPr lang="ko-KR" altLang="en-US" dirty="0"/>
              <a:t>로 이루어진 리스트에서 많이 사용합니다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dirty="0" smtClean="0"/>
              <a:t>복잡한 구조의 </a:t>
            </a:r>
            <a:r>
              <a:rPr lang="ko-KR" altLang="en-US" dirty="0"/>
              <a:t>리스트일수록 자식 </a:t>
            </a:r>
            <a:r>
              <a:rPr lang="ko-KR" altLang="en-US" dirty="0" err="1"/>
              <a:t>선택자는</a:t>
            </a:r>
            <a:r>
              <a:rPr lang="ko-KR" altLang="en-US" dirty="0"/>
              <a:t> 유용하게 사용됩니다</a:t>
            </a:r>
            <a:r>
              <a:rPr lang="en-US" altLang="ko-KR" dirty="0"/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코드 </a:t>
            </a:r>
            <a:r>
              <a:rPr lang="ko-KR" altLang="en-US" dirty="0"/>
              <a:t>내부에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 class="list1"&gt;</a:t>
            </a:r>
          </a:p>
          <a:p>
            <a:r>
              <a:rPr lang="en-US" altLang="ko-KR" dirty="0" smtClean="0"/>
              <a:t>     &lt;</a:t>
            </a:r>
            <a:r>
              <a:rPr lang="en-US" altLang="ko-KR" dirty="0"/>
              <a:t>li&gt;</a:t>
            </a:r>
            <a:r>
              <a:rPr lang="ko-KR" altLang="en-US" dirty="0"/>
              <a:t>제주글꼴의 가장 큰 특징 ➊</a:t>
            </a:r>
            <a:r>
              <a:rPr lang="ko-KR" altLang="en-US" dirty="0" smtClean="0"/>
              <a:t>번 </a:t>
            </a:r>
            <a:r>
              <a:rPr lang="ko-KR" altLang="en-US" dirty="0"/>
              <a:t>➋번</a:t>
            </a:r>
          </a:p>
          <a:p>
            <a:r>
              <a:rPr lang="en-US" altLang="ko-KR" dirty="0" smtClean="0"/>
              <a:t>           &lt;</a:t>
            </a:r>
            <a:r>
              <a:rPr lang="en-US" altLang="ko-KR" dirty="0" err="1"/>
              <a:t>ul</a:t>
            </a:r>
            <a:r>
              <a:rPr lang="en-US" altLang="ko-KR" dirty="0"/>
              <a:t> class="list2"&gt;</a:t>
            </a:r>
          </a:p>
          <a:p>
            <a:r>
              <a:rPr lang="en-US" altLang="ko-KR" dirty="0" smtClean="0"/>
              <a:t>                  &lt;</a:t>
            </a:r>
            <a:r>
              <a:rPr lang="en-US" altLang="ko-KR" dirty="0"/>
              <a:t>li&gt;</a:t>
            </a:r>
            <a:r>
              <a:rPr lang="ko-KR" altLang="en-US" dirty="0"/>
              <a:t>제주 사투리</a:t>
            </a:r>
            <a:r>
              <a:rPr lang="en-US" altLang="ko-KR" dirty="0"/>
              <a:t>(</a:t>
            </a:r>
            <a:r>
              <a:rPr lang="ko-KR" altLang="en-US" dirty="0"/>
              <a:t>고어</a:t>
            </a:r>
            <a:r>
              <a:rPr lang="en-US" altLang="ko-KR" dirty="0"/>
              <a:t>)</a:t>
            </a:r>
            <a:r>
              <a:rPr lang="ko-KR" altLang="en-US" dirty="0"/>
              <a:t>를 표현할 수 있어야 한다</a:t>
            </a:r>
            <a:r>
              <a:rPr lang="en-US" altLang="ko-KR" dirty="0"/>
              <a:t>.&lt;/li</a:t>
            </a:r>
            <a:r>
              <a:rPr lang="en-US" altLang="ko-KR" dirty="0" smtClean="0"/>
              <a:t>&gt;</a:t>
            </a:r>
            <a:r>
              <a:rPr lang="ko-KR" altLang="en-US" dirty="0"/>
              <a:t> ➊번</a:t>
            </a:r>
            <a:endParaRPr lang="en-US" altLang="ko-KR" dirty="0"/>
          </a:p>
          <a:p>
            <a:r>
              <a:rPr lang="en-US" altLang="ko-KR" dirty="0" smtClean="0"/>
              <a:t>                          ... </a:t>
            </a:r>
            <a:r>
              <a:rPr lang="ko-KR" altLang="en-US" dirty="0"/>
              <a:t>중략 </a:t>
            </a:r>
            <a:r>
              <a:rPr lang="en-US" altLang="ko-KR" dirty="0"/>
              <a:t>...</a:t>
            </a:r>
          </a:p>
          <a:p>
            <a:r>
              <a:rPr lang="en-US" altLang="ko-KR" dirty="0" smtClean="0"/>
              <a:t>           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r>
              <a:rPr lang="en-US" altLang="ko-KR" dirty="0" smtClean="0"/>
              <a:t>       &lt;/</a:t>
            </a:r>
            <a:r>
              <a:rPr lang="en-US" altLang="ko-KR" dirty="0"/>
              <a:t>li&gt;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이렇게 다중 구조의 리스트가 있을 때 </a:t>
            </a:r>
            <a:r>
              <a:rPr lang="ko-KR" altLang="en-US" dirty="0" smtClean="0"/>
              <a:t>다음 페이지 그림에 </a:t>
            </a:r>
            <a:r>
              <a:rPr lang="ko-KR" altLang="en-US" dirty="0"/>
              <a:t>있는 ➊번 </a:t>
            </a:r>
            <a:r>
              <a:rPr lang="en-US" altLang="ko-KR" dirty="0"/>
              <a:t>CSS </a:t>
            </a:r>
            <a:r>
              <a:rPr lang="ko-KR" altLang="en-US" dirty="0"/>
              <a:t>스타일을 </a:t>
            </a:r>
            <a:r>
              <a:rPr lang="ko-KR" altLang="en-US" dirty="0" smtClean="0"/>
              <a:t>적용하면 </a:t>
            </a:r>
            <a:r>
              <a:rPr lang="ko-KR" altLang="en-US" dirty="0"/>
              <a:t>모든 </a:t>
            </a:r>
            <a:r>
              <a:rPr lang="en-US" altLang="ko-KR" dirty="0"/>
              <a:t>li</a:t>
            </a:r>
            <a:r>
              <a:rPr lang="ko-KR" altLang="en-US" dirty="0"/>
              <a:t>에 테두리가 생깁니다</a:t>
            </a:r>
            <a:r>
              <a:rPr lang="en-US" altLang="ko-KR" dirty="0"/>
              <a:t>. </a:t>
            </a:r>
            <a:r>
              <a:rPr lang="ko-KR" altLang="en-US" dirty="0"/>
              <a:t>이 경우 자식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이용해서 ➋번 </a:t>
            </a:r>
            <a:r>
              <a:rPr lang="en-US" altLang="ko-KR" dirty="0"/>
              <a:t>CSS </a:t>
            </a:r>
            <a:r>
              <a:rPr lang="ko-KR" altLang="en-US" dirty="0" smtClean="0"/>
              <a:t>스타일로 </a:t>
            </a:r>
            <a:r>
              <a:rPr lang="ko-KR" altLang="en-US" dirty="0"/>
              <a:t>지정하면 첫 번째 </a:t>
            </a:r>
            <a:r>
              <a:rPr lang="en-US" altLang="ko-KR" dirty="0"/>
              <a:t>li </a:t>
            </a:r>
            <a:r>
              <a:rPr lang="ko-KR" altLang="en-US" dirty="0"/>
              <a:t>부분에만 테두리가 생기고</a:t>
            </a:r>
            <a:r>
              <a:rPr lang="en-US" altLang="ko-KR" dirty="0"/>
              <a:t>, </a:t>
            </a:r>
            <a:r>
              <a:rPr lang="ko-KR" altLang="en-US" dirty="0"/>
              <a:t>나머지 하부에 있는 </a:t>
            </a:r>
            <a:r>
              <a:rPr lang="en-US" altLang="ko-KR" dirty="0"/>
              <a:t>li </a:t>
            </a:r>
            <a:r>
              <a:rPr lang="ko-KR" altLang="en-US" dirty="0" smtClean="0"/>
              <a:t>부분에는 </a:t>
            </a:r>
            <a:r>
              <a:rPr lang="ko-KR" altLang="en-US" dirty="0"/>
              <a:t>테두리가 생기질 않습니다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그림을 </a:t>
            </a:r>
            <a:r>
              <a:rPr lang="ko-KR" altLang="en-US" dirty="0"/>
              <a:t>자세히 보면 ➊번 </a:t>
            </a:r>
            <a:r>
              <a:rPr lang="en-US" altLang="ko-KR" dirty="0" smtClean="0"/>
              <a:t>CSS </a:t>
            </a:r>
            <a:r>
              <a:rPr lang="ko-KR" altLang="en-US" dirty="0"/>
              <a:t>스타일은 하위 </a:t>
            </a:r>
            <a:r>
              <a:rPr lang="ko-KR" altLang="en-US" dirty="0" err="1"/>
              <a:t>선택자이기</a:t>
            </a:r>
            <a:r>
              <a:rPr lang="ko-KR" altLang="en-US" dirty="0"/>
              <a:t> 때문에 모든 </a:t>
            </a:r>
            <a:r>
              <a:rPr lang="ko-KR" altLang="en-US" dirty="0" err="1" smtClean="0"/>
              <a:t>하위선택자</a:t>
            </a:r>
            <a:r>
              <a:rPr lang="ko-KR" altLang="en-US" dirty="0" smtClean="0"/>
              <a:t> </a:t>
            </a:r>
            <a:r>
              <a:rPr lang="en-US" altLang="ko-KR" dirty="0"/>
              <a:t>li</a:t>
            </a:r>
            <a:r>
              <a:rPr lang="ko-KR" altLang="en-US" dirty="0"/>
              <a:t>에 대해서 테두리가 생기는 것입니다</a:t>
            </a:r>
            <a:r>
              <a:rPr lang="en-US" altLang="ko-KR" dirty="0"/>
              <a:t>. </a:t>
            </a:r>
            <a:r>
              <a:rPr lang="ko-KR" altLang="en-US" dirty="0"/>
              <a:t>하지만 ➋번 </a:t>
            </a:r>
            <a:r>
              <a:rPr lang="en-US" altLang="ko-KR" dirty="0"/>
              <a:t>CSS </a:t>
            </a:r>
            <a:r>
              <a:rPr lang="ko-KR" altLang="en-US" dirty="0"/>
              <a:t>스타일에서는 </a:t>
            </a:r>
            <a:r>
              <a:rPr lang="ko-KR" altLang="en-US" dirty="0" smtClean="0"/>
              <a:t>바로 </a:t>
            </a:r>
            <a:r>
              <a:rPr lang="ko-KR" altLang="en-US" dirty="0"/>
              <a:t>밑에 있는 자식을 바로 지정하고 “여기에만 테두리를 줄 것이니</a:t>
            </a:r>
            <a:r>
              <a:rPr lang="en-US" altLang="ko-KR" dirty="0"/>
              <a:t>, </a:t>
            </a:r>
            <a:r>
              <a:rPr lang="ko-KR" altLang="en-US" dirty="0"/>
              <a:t>다른 하위 </a:t>
            </a:r>
            <a:r>
              <a:rPr lang="ko-KR" altLang="en-US" dirty="0" err="1" smtClean="0"/>
              <a:t>선택자는</a:t>
            </a:r>
            <a:r>
              <a:rPr lang="ko-KR" altLang="en-US" dirty="0" smtClean="0"/>
              <a:t> </a:t>
            </a:r>
            <a:r>
              <a:rPr lang="ko-KR" altLang="en-US" dirty="0"/>
              <a:t>테두리를 주지 마라</a:t>
            </a:r>
            <a:r>
              <a:rPr lang="en-US" altLang="ko-KR" dirty="0"/>
              <a:t>.”</a:t>
            </a:r>
            <a:r>
              <a:rPr lang="ko-KR" altLang="en-US" dirty="0"/>
              <a:t>라고 지시하는 것과 같은 역할입니다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6176" y="620688"/>
            <a:ext cx="2592288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ul.list1 li {</a:t>
            </a:r>
          </a:p>
          <a:p>
            <a:r>
              <a:rPr lang="en-US" altLang="ko-KR" sz="1200" dirty="0" smtClean="0"/>
              <a:t>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border:solid</a:t>
            </a:r>
            <a:r>
              <a:rPr lang="en-US" altLang="ko-KR" sz="1200" dirty="0" smtClean="0"/>
              <a:t> 1px  #</a:t>
            </a:r>
            <a:r>
              <a:rPr lang="en-US" altLang="ko-KR" sz="1200" dirty="0"/>
              <a:t>CCCCCC;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141277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➊번 </a:t>
            </a:r>
            <a:r>
              <a:rPr lang="en-US" altLang="ko-KR" sz="1200" dirty="0"/>
              <a:t>CSS </a:t>
            </a:r>
            <a:r>
              <a:rPr lang="ko-KR" altLang="en-US" sz="1200" dirty="0" smtClean="0"/>
              <a:t>스타일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120172" y="2093947"/>
            <a:ext cx="266429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ul.list1 &gt; li {</a:t>
            </a:r>
          </a:p>
          <a:p>
            <a:r>
              <a:rPr lang="en-US" altLang="ko-KR" sz="1200" dirty="0" smtClean="0"/>
              <a:t> 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border:solid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1px #CCCCCC;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56176" y="2884294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 ➋</a:t>
            </a:r>
            <a:r>
              <a:rPr lang="ko-KR" altLang="en-US" sz="1200" dirty="0"/>
              <a:t>번 </a:t>
            </a:r>
            <a:r>
              <a:rPr lang="en-US" altLang="ko-KR" sz="1200" dirty="0"/>
              <a:t>CSS </a:t>
            </a:r>
            <a:r>
              <a:rPr lang="ko-KR" altLang="en-US" sz="1200" dirty="0"/>
              <a:t>스타일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59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152128"/>
          </a:xfrm>
        </p:spPr>
        <p:txBody>
          <a:bodyPr/>
          <a:lstStyle/>
          <a:p>
            <a:r>
              <a:rPr lang="en-US" altLang="ko-KR" dirty="0"/>
              <a:t>HTML5 </a:t>
            </a:r>
            <a:r>
              <a:rPr lang="ko-KR" altLang="ko-KR" dirty="0"/>
              <a:t>이전에는 삼성 그룹 웹사이트 같은 구성은 일반적으로 </a:t>
            </a:r>
            <a:r>
              <a:rPr lang="ko-KR" altLang="en-US" dirty="0" smtClean="0"/>
              <a:t>다음</a:t>
            </a:r>
            <a:r>
              <a:rPr lang="ko-KR" altLang="ko-KR" dirty="0" smtClean="0"/>
              <a:t>과 </a:t>
            </a:r>
            <a:r>
              <a:rPr lang="ko-KR" altLang="ko-KR" dirty="0"/>
              <a:t>같이 코딩을 </a:t>
            </a:r>
            <a:r>
              <a:rPr lang="ko-KR" altLang="ko-KR" dirty="0" smtClean="0"/>
              <a:t>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( *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여기서 말하는 코드는 </a:t>
            </a:r>
            <a:r>
              <a:rPr lang="ko-KR" altLang="ko-KR" sz="1400" dirty="0" smtClean="0">
                <a:solidFill>
                  <a:schemeClr val="accent1">
                    <a:lumMod val="75000"/>
                  </a:schemeClr>
                </a:solidFill>
              </a:rPr>
              <a:t>삼성그룹 </a:t>
            </a:r>
            <a:r>
              <a:rPr lang="ko-KR" altLang="ko-KR" sz="1400" dirty="0">
                <a:solidFill>
                  <a:schemeClr val="accent1">
                    <a:lumMod val="75000"/>
                  </a:schemeClr>
                </a:solidFill>
              </a:rPr>
              <a:t>사이트의 코드가 아닌 </a:t>
            </a:r>
            <a:r>
              <a:rPr lang="ko-KR" altLang="ko-KR" sz="1400" dirty="0" smtClean="0">
                <a:solidFill>
                  <a:schemeClr val="accent1">
                    <a:lumMod val="75000"/>
                  </a:schemeClr>
                </a:solidFill>
              </a:rPr>
              <a:t>그림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과 같은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ko-KR" sz="1400" dirty="0">
                <a:solidFill>
                  <a:schemeClr val="accent1">
                    <a:lumMod val="75000"/>
                  </a:schemeClr>
                </a:solidFill>
              </a:rPr>
              <a:t>번 구조의 웹사이트 코드를 말합니다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).</a:t>
            </a:r>
            <a:endParaRPr lang="ko-KR" altLang="ko-KR" sz="1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2780928"/>
            <a:ext cx="6264696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&lt;div id="header"&gt;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&lt;</a:t>
            </a:r>
            <a:r>
              <a:rPr lang="en-US" altLang="ko-KR" sz="1400" dirty="0"/>
              <a:t>div id="nav"&gt;&lt;/div&gt;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&lt;/div&gt;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&lt;div id="content</a:t>
            </a:r>
            <a:r>
              <a:rPr lang="en-US" altLang="ko-KR" sz="1400" dirty="0" smtClean="0"/>
              <a:t>"&gt;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&lt;div id="news"&gt;&lt;/div&gt;</a:t>
            </a:r>
            <a:endParaRPr lang="ko-KR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&lt;div id="social"&gt;&lt;/div&gt;</a:t>
            </a:r>
            <a:endParaRPr lang="ko-KR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&lt;div id="footer"&gt;&lt;/footer&gt;</a:t>
            </a:r>
            <a:endParaRPr lang="ko-KR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340396" y="5661248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200" b="1" dirty="0" smtClean="0"/>
              <a:t>그림과 </a:t>
            </a:r>
            <a:r>
              <a:rPr lang="ko-KR" altLang="ko-KR" sz="1200" b="1" dirty="0"/>
              <a:t>같은 구조를 지닌 사이트의 </a:t>
            </a:r>
            <a:r>
              <a:rPr lang="en-US" altLang="ko-KR" sz="1200" b="1" dirty="0"/>
              <a:t>XHTML1.0 </a:t>
            </a:r>
            <a:r>
              <a:rPr lang="ko-KR" altLang="ko-KR" sz="1200" b="1" dirty="0"/>
              <a:t>코드 </a:t>
            </a:r>
            <a:endParaRPr lang="ko-KR" altLang="en-US" sz="12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7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4412" y="549092"/>
            <a:ext cx="8229600" cy="648072"/>
          </a:xfrm>
        </p:spPr>
        <p:txBody>
          <a:bodyPr/>
          <a:lstStyle/>
          <a:p>
            <a:r>
              <a:rPr lang="ko-KR" altLang="en-US" dirty="0"/>
              <a:t>자식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pic>
        <p:nvPicPr>
          <p:cNvPr id="1026" name="Picture 2" descr="C:\Users\michael\AppData\Local\Temp\SNAGHTML239f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196752"/>
            <a:ext cx="368676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ichael\AppData\Local\Temp\SNAGHTML240a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96752"/>
            <a:ext cx="402822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4940" y="4941168"/>
            <a:ext cx="4925372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 class="list1"&gt;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제주글꼴의 가장 큰 특징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 class="list2"&gt;</a:t>
            </a:r>
          </a:p>
          <a:p>
            <a:r>
              <a:rPr lang="en-US" altLang="ko-KR" sz="1200" dirty="0" smtClean="0"/>
              <a:t>    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제주 사투리</a:t>
            </a:r>
            <a:r>
              <a:rPr lang="en-US" altLang="ko-KR" sz="1200" dirty="0"/>
              <a:t>(</a:t>
            </a:r>
            <a:r>
              <a:rPr lang="ko-KR" altLang="en-US" sz="1200" dirty="0"/>
              <a:t>고어</a:t>
            </a:r>
            <a:r>
              <a:rPr lang="en-US" altLang="ko-KR" sz="1200" dirty="0"/>
              <a:t>)</a:t>
            </a:r>
            <a:r>
              <a:rPr lang="ko-KR" altLang="en-US" sz="1200" dirty="0"/>
              <a:t>를 표현할 수 있어야 한다</a:t>
            </a:r>
            <a:r>
              <a:rPr lang="en-US" altLang="ko-KR" sz="1200" dirty="0"/>
              <a:t>.&lt;/li&gt;</a:t>
            </a:r>
          </a:p>
          <a:p>
            <a:r>
              <a:rPr lang="en-US" altLang="ko-KR" sz="1200" dirty="0" smtClean="0"/>
              <a:t>    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제주 글꼴이라는 느낌이 줘야 한다</a:t>
            </a:r>
            <a:r>
              <a:rPr lang="en-US" altLang="ko-KR" sz="1200" dirty="0"/>
              <a:t>.&lt;/li&gt;</a:t>
            </a:r>
          </a:p>
          <a:p>
            <a:r>
              <a:rPr lang="en-US" altLang="ko-KR" sz="1200" dirty="0" smtClean="0"/>
              <a:t>    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기본 고딕체가 있어야 한다</a:t>
            </a:r>
            <a:r>
              <a:rPr lang="en-US" altLang="ko-KR" sz="1200" dirty="0"/>
              <a:t>.&lt;/li&gt;</a:t>
            </a:r>
          </a:p>
          <a:p>
            <a:r>
              <a:rPr lang="en-US" altLang="ko-KR" sz="1200" dirty="0" smtClean="0"/>
              <a:t>    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기본 명조체가 있어야 한다</a:t>
            </a:r>
            <a:r>
              <a:rPr lang="en-US" altLang="ko-KR" sz="1200" dirty="0"/>
              <a:t>.&lt;/li&gt;</a:t>
            </a:r>
          </a:p>
          <a:p>
            <a:r>
              <a:rPr lang="en-US" altLang="ko-KR" sz="1200" dirty="0" smtClean="0"/>
              <a:t>     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&lt;/</a:t>
            </a:r>
            <a:r>
              <a:rPr lang="en-US" altLang="ko-KR" sz="1200" dirty="0"/>
              <a:t>li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 err="1" smtClean="0"/>
              <a:t>ul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059832" y="3429000"/>
            <a:ext cx="144016" cy="1368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860032" y="3068960"/>
            <a:ext cx="576064" cy="1800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1560" y="2204864"/>
            <a:ext cx="3470738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44008" y="2276872"/>
            <a:ext cx="388421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4" y="5373216"/>
            <a:ext cx="2592288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ul.list1 li {</a:t>
            </a:r>
          </a:p>
          <a:p>
            <a:r>
              <a:rPr lang="en-US" altLang="ko-KR" sz="1200" dirty="0" smtClean="0"/>
              <a:t>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border:solid</a:t>
            </a:r>
            <a:r>
              <a:rPr lang="en-US" altLang="ko-KR" sz="1200" dirty="0" smtClean="0"/>
              <a:t> 1px  #</a:t>
            </a:r>
            <a:r>
              <a:rPr lang="en-US" altLang="ko-KR" sz="1200" dirty="0"/>
              <a:t>CCCCCC;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9552" y="3501008"/>
            <a:ext cx="576064" cy="18722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8184" y="4293096"/>
            <a:ext cx="2664296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ul.list1 &gt; li {</a:t>
            </a:r>
          </a:p>
          <a:p>
            <a:r>
              <a:rPr lang="en-US" altLang="ko-KR" sz="1200" dirty="0" smtClean="0"/>
              <a:t> 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border:solid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1px #CCCCCC;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6444208" y="3068960"/>
            <a:ext cx="1008112" cy="122413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504" y="624282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➊번 </a:t>
            </a:r>
            <a:r>
              <a:rPr lang="en-US" altLang="ko-KR" sz="1200" dirty="0"/>
              <a:t>CSS </a:t>
            </a:r>
            <a:r>
              <a:rPr lang="ko-KR" altLang="en-US" sz="1200" dirty="0" smtClean="0"/>
              <a:t>스타일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7386404" y="5188550"/>
            <a:ext cx="1327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➋번 </a:t>
            </a:r>
            <a:r>
              <a:rPr lang="en-US" altLang="ko-KR" sz="1200" dirty="0"/>
              <a:t>CSS </a:t>
            </a:r>
            <a:r>
              <a:rPr lang="ko-KR" altLang="en-US" sz="1200" dirty="0"/>
              <a:t>스타일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70052" y="4113076"/>
            <a:ext cx="2224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source/ch06/pic6-13_1.html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5161884" y="3969060"/>
            <a:ext cx="2224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source/ch06/pic6-13_2.html</a:t>
            </a:r>
            <a:endParaRPr lang="ko-KR" altLang="en-US" sz="12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2282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인접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인접 </a:t>
            </a:r>
            <a:r>
              <a:rPr lang="ko-KR" altLang="en-US" dirty="0" err="1"/>
              <a:t>선택자</a:t>
            </a:r>
            <a:r>
              <a:rPr lang="en-US" altLang="ko-KR" dirty="0"/>
              <a:t>( Sibling Selector)</a:t>
            </a:r>
            <a:r>
              <a:rPr lang="ko-KR" altLang="en-US" dirty="0"/>
              <a:t>는 근접해 있는 두 개의 형제 관계에 있는 </a:t>
            </a:r>
            <a:r>
              <a:rPr lang="ko-KR" altLang="en-US" dirty="0" err="1"/>
              <a:t>선택자에</a:t>
            </a:r>
            <a:r>
              <a:rPr lang="ko-KR" altLang="en-US" dirty="0"/>
              <a:t> </a:t>
            </a:r>
            <a:r>
              <a:rPr lang="ko-KR" altLang="en-US" dirty="0" smtClean="0"/>
              <a:t>스타일을 </a:t>
            </a:r>
            <a:r>
              <a:rPr lang="ko-KR" altLang="en-US" dirty="0"/>
              <a:t>적용할 때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문단에서는 </a:t>
            </a:r>
            <a:r>
              <a:rPr lang="ko-KR" altLang="en-US" dirty="0"/>
              <a:t>보통 제목을 </a:t>
            </a:r>
            <a:r>
              <a:rPr lang="en-US" altLang="ko-KR" dirty="0"/>
              <a:t>&lt;h1&gt; </a:t>
            </a:r>
            <a:r>
              <a:rPr lang="ko-KR" altLang="en-US" dirty="0"/>
              <a:t>또는 </a:t>
            </a:r>
            <a:r>
              <a:rPr lang="en-US" altLang="ko-KR" dirty="0"/>
              <a:t>&lt;h2&gt;</a:t>
            </a:r>
            <a:r>
              <a:rPr lang="ko-KR" altLang="en-US" dirty="0"/>
              <a:t>를 이용해서 </a:t>
            </a:r>
            <a:r>
              <a:rPr lang="ko-KR" altLang="en-US" dirty="0" smtClean="0"/>
              <a:t>지정하고 </a:t>
            </a:r>
            <a:r>
              <a:rPr lang="ko-KR" altLang="en-US" dirty="0"/>
              <a:t>본문 내용은 </a:t>
            </a:r>
            <a:r>
              <a:rPr lang="en-US" altLang="ko-KR" dirty="0"/>
              <a:t>&lt;p&gt;</a:t>
            </a:r>
            <a:r>
              <a:rPr lang="ko-KR" altLang="en-US" dirty="0"/>
              <a:t>를 이용해서 단락을 지정합니다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&lt;h1&gt;</a:t>
            </a:r>
            <a:r>
              <a:rPr lang="ko-KR" altLang="en-US" dirty="0"/>
              <a:t>과 </a:t>
            </a:r>
            <a:r>
              <a:rPr lang="en-US" altLang="ko-KR" dirty="0"/>
              <a:t>&lt;p&gt;</a:t>
            </a:r>
            <a:r>
              <a:rPr lang="ko-KR" altLang="en-US" dirty="0"/>
              <a:t>는 형제 </a:t>
            </a:r>
            <a:r>
              <a:rPr lang="ko-KR" altLang="en-US" dirty="0" smtClean="0"/>
              <a:t>관계에 </a:t>
            </a:r>
            <a:r>
              <a:rPr lang="ko-KR" altLang="en-US" dirty="0"/>
              <a:t>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형제 관계인가 하면</a:t>
            </a:r>
            <a:r>
              <a:rPr lang="en-US" altLang="ko-KR" dirty="0"/>
              <a:t>, &lt;h1&gt; </a:t>
            </a:r>
            <a:r>
              <a:rPr lang="ko-KR" altLang="en-US" dirty="0"/>
              <a:t>내용 </a:t>
            </a:r>
            <a:r>
              <a:rPr lang="en-US" altLang="ko-KR" dirty="0"/>
              <a:t>&lt;/h1&gt;</a:t>
            </a:r>
            <a:r>
              <a:rPr lang="ko-KR" altLang="en-US" dirty="0"/>
              <a:t>으로 끝나고 </a:t>
            </a:r>
            <a:r>
              <a:rPr lang="en-US" altLang="ko-KR" dirty="0"/>
              <a:t>&lt;p&gt; </a:t>
            </a:r>
            <a:r>
              <a:rPr lang="ko-KR" altLang="en-US" dirty="0"/>
              <a:t>내용 </a:t>
            </a:r>
            <a:r>
              <a:rPr lang="en-US" altLang="ko-KR" dirty="0"/>
              <a:t>&lt;/p&gt;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</a:t>
            </a:r>
            <a:r>
              <a:rPr lang="en-US" altLang="ko-KR" dirty="0"/>
              <a:t>&lt;h1&gt; </a:t>
            </a:r>
            <a:r>
              <a:rPr lang="ko-KR" altLang="en-US" dirty="0"/>
              <a:t>내부에 </a:t>
            </a:r>
            <a:r>
              <a:rPr lang="en-US" altLang="ko-KR" dirty="0"/>
              <a:t>&lt;p&gt;</a:t>
            </a:r>
            <a:r>
              <a:rPr lang="ko-KR" altLang="en-US" dirty="0"/>
              <a:t>가 있는 것이 아니라 </a:t>
            </a:r>
            <a:r>
              <a:rPr lang="en-US" altLang="ko-KR" dirty="0"/>
              <a:t>&lt;h1&gt;</a:t>
            </a:r>
            <a:r>
              <a:rPr lang="ko-KR" altLang="en-US" dirty="0"/>
              <a:t>으로 시작하고 </a:t>
            </a:r>
            <a:r>
              <a:rPr lang="en-US" altLang="ko-KR" dirty="0"/>
              <a:t>&lt;/h1&gt;</a:t>
            </a:r>
            <a:r>
              <a:rPr lang="ko-KR" altLang="en-US" dirty="0"/>
              <a:t>으로 </a:t>
            </a:r>
            <a:r>
              <a:rPr lang="ko-KR" altLang="en-US" dirty="0" smtClean="0"/>
              <a:t>닫아줘서 끝나버리고 </a:t>
            </a:r>
            <a:r>
              <a:rPr lang="ko-KR" altLang="en-US" dirty="0"/>
              <a:t>다시 </a:t>
            </a:r>
            <a:r>
              <a:rPr lang="en-US" altLang="ko-KR" dirty="0"/>
              <a:t>&lt;p&gt;</a:t>
            </a:r>
            <a:r>
              <a:rPr lang="ko-KR" altLang="en-US" dirty="0"/>
              <a:t>로 시작해서 </a:t>
            </a:r>
            <a:r>
              <a:rPr lang="en-US" altLang="ko-KR" dirty="0"/>
              <a:t>&lt;/p&gt;</a:t>
            </a:r>
            <a:r>
              <a:rPr lang="ko-KR" altLang="en-US" dirty="0"/>
              <a:t>로 닫아줬기 때문에 두 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ko-KR" altLang="en-US" dirty="0" smtClean="0"/>
              <a:t>사이는 형제 </a:t>
            </a:r>
            <a:r>
              <a:rPr lang="ko-KR" altLang="en-US" dirty="0"/>
              <a:t>관계에 있는 선택자가 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h1&gt;...&lt;/h1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/>
              <a:t>p&gt;...&lt;/p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형식의 문장에서 </a:t>
            </a:r>
            <a:r>
              <a:rPr lang="en-US" altLang="ko-KR" dirty="0"/>
              <a:t>&lt;p&gt; </a:t>
            </a:r>
            <a:r>
              <a:rPr lang="ko-KR" altLang="en-US" dirty="0" smtClean="0"/>
              <a:t>문장의 첫 </a:t>
            </a:r>
            <a:r>
              <a:rPr lang="ko-KR" altLang="en-US" dirty="0"/>
              <a:t>번째 단어의 크기를 조정할 때 </a:t>
            </a:r>
            <a:r>
              <a:rPr lang="ko-KR" altLang="en-US" dirty="0" smtClean="0"/>
              <a:t>인접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편리하게 </a:t>
            </a:r>
            <a:r>
              <a:rPr lang="ko-KR" altLang="en-US" dirty="0"/>
              <a:t>사용할 수 있습니다</a:t>
            </a:r>
            <a:r>
              <a:rPr lang="en-US" altLang="ko-KR" dirty="0"/>
              <a:t>. </a:t>
            </a:r>
            <a:r>
              <a:rPr lang="ko-KR" altLang="en-US" dirty="0"/>
              <a:t>인접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ko-KR" altLang="en-US" dirty="0" smtClean="0"/>
              <a:t>사용하지 </a:t>
            </a:r>
            <a:r>
              <a:rPr lang="ko-KR" altLang="en-US" dirty="0"/>
              <a:t>않는다면</a:t>
            </a:r>
            <a:r>
              <a:rPr lang="en-US" altLang="ko-KR" dirty="0"/>
              <a:t>, </a:t>
            </a:r>
            <a:r>
              <a:rPr lang="ko-KR" altLang="en-US" dirty="0"/>
              <a:t>해당 첫 글자에는 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이용해서 값을 지정해야만 </a:t>
            </a:r>
            <a:r>
              <a:rPr lang="ko-KR" altLang="en-US" dirty="0" smtClean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인접 </a:t>
            </a:r>
            <a:r>
              <a:rPr lang="ko-KR" altLang="en-US" dirty="0" err="1"/>
              <a:t>선택자는</a:t>
            </a:r>
            <a:r>
              <a:rPr lang="ko-KR" altLang="en-US" dirty="0"/>
              <a:t> 아래와 같은 형식으로 지정합니다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sz="1600" b="1" dirty="0" err="1">
                <a:solidFill>
                  <a:srgbClr val="FF0000"/>
                </a:solidFill>
              </a:rPr>
              <a:t>선택자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+(</a:t>
            </a:r>
            <a:r>
              <a:rPr lang="ko-KR" altLang="en-US" sz="1600" b="1" dirty="0">
                <a:solidFill>
                  <a:srgbClr val="FF0000"/>
                </a:solidFill>
              </a:rPr>
              <a:t>플러스기호</a:t>
            </a:r>
            <a:r>
              <a:rPr lang="en-US" altLang="ko-KR" sz="1600" b="1" dirty="0">
                <a:solidFill>
                  <a:srgbClr val="FF0000"/>
                </a:solidFill>
              </a:rPr>
              <a:t>) </a:t>
            </a:r>
            <a:r>
              <a:rPr lang="ko-KR" altLang="en-US" sz="1600" b="1" dirty="0" err="1">
                <a:solidFill>
                  <a:srgbClr val="FF0000"/>
                </a:solidFill>
              </a:rPr>
              <a:t>선택자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{ </a:t>
            </a:r>
            <a:r>
              <a:rPr lang="ko-KR" altLang="en-US" sz="1600" b="1" dirty="0">
                <a:solidFill>
                  <a:srgbClr val="FF0000"/>
                </a:solidFill>
              </a:rPr>
              <a:t>속성값</a:t>
            </a:r>
            <a:r>
              <a:rPr lang="en-US" altLang="ko-KR" sz="1600" b="1" dirty="0">
                <a:solidFill>
                  <a:srgbClr val="FF0000"/>
                </a:solidFill>
              </a:rPr>
              <a:t>;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}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2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인접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그림을 </a:t>
            </a:r>
            <a:r>
              <a:rPr lang="ko-KR" altLang="en-US" dirty="0"/>
              <a:t>보면</a:t>
            </a:r>
            <a:r>
              <a:rPr lang="en-US" altLang="ko-KR" dirty="0"/>
              <a:t>. &lt;h1&gt;...&lt;/h1&gt;, &lt;p&gt;...&lt;/p&gt;</a:t>
            </a:r>
            <a:r>
              <a:rPr lang="ko-KR" altLang="en-US" dirty="0"/>
              <a:t>로 구성된 문장과 </a:t>
            </a:r>
            <a:r>
              <a:rPr lang="en-US" altLang="ko-KR" dirty="0"/>
              <a:t>&lt;h2&gt;...&lt;/h2</a:t>
            </a:r>
            <a:r>
              <a:rPr lang="en-US" altLang="ko-KR" dirty="0" smtClean="0"/>
              <a:t>&gt;, &lt;</a:t>
            </a:r>
            <a:r>
              <a:rPr lang="en-US" altLang="ko-KR" dirty="0"/>
              <a:t>p&gt;...&lt;/p&gt;</a:t>
            </a:r>
            <a:r>
              <a:rPr lang="ko-KR" altLang="en-US" dirty="0"/>
              <a:t>로 이루어진 두 가지 종류의 문단이 있는데 각각 문단의 첫 글자를 큰 </a:t>
            </a:r>
            <a:r>
              <a:rPr lang="ko-KR" altLang="en-US" dirty="0" smtClean="0"/>
              <a:t>글자로 </a:t>
            </a:r>
            <a:r>
              <a:rPr lang="ko-KR" altLang="en-US" dirty="0"/>
              <a:t>만들고 싶을 때 </a:t>
            </a:r>
            <a:r>
              <a:rPr lang="en-US" altLang="ko-KR" dirty="0"/>
              <a:t>h1+p:first-letter : </a:t>
            </a:r>
            <a:r>
              <a:rPr lang="ko-KR" altLang="en-US" dirty="0"/>
              <a:t>속성값</a:t>
            </a:r>
            <a:r>
              <a:rPr lang="en-US" altLang="ko-KR" dirty="0"/>
              <a:t>; </a:t>
            </a:r>
            <a:r>
              <a:rPr lang="ko-KR" altLang="en-US" dirty="0"/>
              <a:t>형식으로 문단의 첫 글자 </a:t>
            </a:r>
            <a:r>
              <a:rPr lang="ko-KR" altLang="en-US" dirty="0" smtClean="0"/>
              <a:t>크기를 키울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h2+p:first-letter: </a:t>
            </a:r>
            <a:r>
              <a:rPr lang="ko-KR" altLang="en-US" dirty="0"/>
              <a:t>속성값</a:t>
            </a:r>
            <a:r>
              <a:rPr lang="en-US" altLang="ko-KR" dirty="0"/>
              <a:t>; </a:t>
            </a:r>
            <a:r>
              <a:rPr lang="ko-KR" altLang="en-US" dirty="0"/>
              <a:t>형식으로 다음에 나오는 문장의 첫 글자도 다른 </a:t>
            </a:r>
            <a:r>
              <a:rPr lang="ko-KR" altLang="en-US" dirty="0" smtClean="0"/>
              <a:t>크기와 </a:t>
            </a:r>
            <a:r>
              <a:rPr lang="ko-KR" altLang="en-US" dirty="0"/>
              <a:t>색으로 지정해 준 것을 알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/>
              <a:t>인접 </a:t>
            </a:r>
            <a:r>
              <a:rPr lang="ko-KR" altLang="en-US" dirty="0" err="1"/>
              <a:t>선택자는</a:t>
            </a:r>
            <a:r>
              <a:rPr lang="ko-KR" altLang="en-US" dirty="0"/>
              <a:t> 인접한 두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</a:t>
            </a:r>
            <a:r>
              <a:rPr lang="ko-KR" altLang="en-US" dirty="0"/>
              <a:t>결합하여 다른 효과를 낼 때 유용하게 사용할 수 있는 </a:t>
            </a:r>
            <a:r>
              <a:rPr lang="ko-KR" altLang="en-US" dirty="0" err="1"/>
              <a:t>선택자입니다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 descr="C:\Users\michael\AppData\Local\Temp\SNAGHTML2c1c3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4"/>
          <a:stretch/>
        </p:blipFill>
        <p:spPr bwMode="auto">
          <a:xfrm>
            <a:off x="2485660" y="3745663"/>
            <a:ext cx="4036232" cy="279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41976" y="3728935"/>
            <a:ext cx="203448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h1+p:first-letter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float:left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margin:10px </a:t>
            </a:r>
            <a:r>
              <a:rPr lang="en-US" altLang="ko-KR" sz="1200" dirty="0"/>
              <a:t>5px 0 0;</a:t>
            </a:r>
          </a:p>
          <a:p>
            <a:r>
              <a:rPr lang="en-US" altLang="ko-KR" sz="1200" dirty="0" smtClean="0"/>
              <a:t>    font-size:3em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color</a:t>
            </a:r>
            <a:r>
              <a:rPr lang="en-US" altLang="ko-KR" sz="1200" dirty="0"/>
              <a:t>: #F90;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645796" y="5193196"/>
            <a:ext cx="203066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h2+p:first-letter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     </a:t>
            </a:r>
            <a:r>
              <a:rPr lang="en-US" altLang="ko-KR" sz="1200" dirty="0" err="1" smtClean="0"/>
              <a:t>float:left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margin:10px </a:t>
            </a:r>
            <a:r>
              <a:rPr lang="en-US" altLang="ko-KR" sz="1200" dirty="0"/>
              <a:t>5px 0 0;</a:t>
            </a:r>
          </a:p>
          <a:p>
            <a:r>
              <a:rPr lang="en-US" altLang="ko-KR" sz="1200" dirty="0" smtClean="0"/>
              <a:t>     font-size:2.2em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color</a:t>
            </a:r>
            <a:r>
              <a:rPr lang="en-US" altLang="ko-KR" sz="1200" dirty="0"/>
              <a:t>: #F00;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769136" y="4329099"/>
            <a:ext cx="3862576" cy="2520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1"/>
          </p:cNvCxnSpPr>
          <p:nvPr/>
        </p:nvCxnSpPr>
        <p:spPr>
          <a:xfrm flipH="1" flipV="1">
            <a:off x="2779400" y="5160161"/>
            <a:ext cx="3866396" cy="633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74244" y="3989203"/>
            <a:ext cx="1800200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h1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/>
              <a:t>돋움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font-size</a:t>
            </a:r>
            <a:r>
              <a:rPr lang="en-US" altLang="ko-KR" sz="1200" dirty="0"/>
              <a:t>: 3em;</a:t>
            </a:r>
          </a:p>
          <a:p>
            <a:r>
              <a:rPr lang="en-US" altLang="ko-KR" sz="1200" dirty="0" smtClean="0"/>
              <a:t>   color</a:t>
            </a:r>
            <a:r>
              <a:rPr lang="en-US" altLang="ko-KR" sz="1200" dirty="0"/>
              <a:t>: #06F;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h2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 err="1"/>
              <a:t>궁서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font-size</a:t>
            </a:r>
            <a:r>
              <a:rPr lang="en-US" altLang="ko-KR" sz="1200" dirty="0"/>
              <a:t>: 2em;</a:t>
            </a:r>
          </a:p>
          <a:p>
            <a:r>
              <a:rPr lang="en-US" altLang="ko-KR" sz="1200" dirty="0" smtClean="0"/>
              <a:t>   color</a:t>
            </a:r>
            <a:r>
              <a:rPr lang="en-US" altLang="ko-KR" sz="1200" dirty="0"/>
              <a:t>: #39C;</a:t>
            </a:r>
          </a:p>
          <a:p>
            <a:r>
              <a:rPr lang="en-US" altLang="ko-KR" sz="1200" dirty="0" smtClean="0"/>
              <a:t>   line-height:1em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221088"/>
            <a:ext cx="504056" cy="720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979712" y="4869160"/>
            <a:ext cx="57606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03848" y="6297527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source/ch06/pic6-14.html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0712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수도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영어로 </a:t>
            </a:r>
            <a:r>
              <a:rPr lang="ko-KR" altLang="en-US" dirty="0">
                <a:solidFill>
                  <a:srgbClr val="FF0000"/>
                </a:solidFill>
              </a:rPr>
              <a:t>수도 </a:t>
            </a:r>
            <a:r>
              <a:rPr lang="ko-KR" altLang="en-US" dirty="0" err="1">
                <a:solidFill>
                  <a:srgbClr val="FF0000"/>
                </a:solidFill>
              </a:rPr>
              <a:t>선택자</a:t>
            </a:r>
            <a:r>
              <a:rPr lang="en-US" altLang="ko-KR" dirty="0">
                <a:solidFill>
                  <a:srgbClr val="FF0000"/>
                </a:solidFill>
              </a:rPr>
              <a:t>(Pseudo Selector</a:t>
            </a:r>
            <a:r>
              <a:rPr lang="en-US" altLang="ko-KR" dirty="0"/>
              <a:t>)</a:t>
            </a:r>
            <a:r>
              <a:rPr lang="ko-KR" altLang="en-US" dirty="0"/>
              <a:t>라고 하는 특수 선택자가 존재합니다</a:t>
            </a:r>
            <a:r>
              <a:rPr lang="en-US" altLang="ko-KR" dirty="0"/>
              <a:t>. </a:t>
            </a:r>
            <a:r>
              <a:rPr lang="en-US" altLang="ko-KR" dirty="0" smtClean="0"/>
              <a:t>Pseudo</a:t>
            </a:r>
            <a:r>
              <a:rPr lang="ko-KR" altLang="en-US" dirty="0" smtClean="0"/>
              <a:t>는 </a:t>
            </a:r>
            <a:r>
              <a:rPr lang="ko-KR" altLang="en-US" dirty="0"/>
              <a:t>영어로 허위</a:t>
            </a:r>
            <a:r>
              <a:rPr lang="en-US" altLang="ko-KR" dirty="0"/>
              <a:t>(</a:t>
            </a:r>
            <a:r>
              <a:rPr lang="ko-KR" altLang="en-US" dirty="0"/>
              <a:t>의</a:t>
            </a:r>
            <a:r>
              <a:rPr lang="en-US" altLang="ko-KR" dirty="0"/>
              <a:t>), </a:t>
            </a:r>
            <a:r>
              <a:rPr lang="ko-KR" altLang="en-US" dirty="0"/>
              <a:t>가짜</a:t>
            </a:r>
            <a:r>
              <a:rPr lang="en-US" altLang="ko-KR" dirty="0"/>
              <a:t>(</a:t>
            </a:r>
            <a:r>
              <a:rPr lang="ko-KR" altLang="en-US" dirty="0"/>
              <a:t>의</a:t>
            </a:r>
            <a:r>
              <a:rPr lang="en-US" altLang="ko-KR" dirty="0"/>
              <a:t>)</a:t>
            </a:r>
            <a:r>
              <a:rPr lang="ko-KR" altLang="en-US" dirty="0"/>
              <a:t>란 형용사와 명사로 </a:t>
            </a:r>
            <a:r>
              <a:rPr lang="ko-KR" altLang="en-US" dirty="0" err="1"/>
              <a:t>사칭자</a:t>
            </a:r>
            <a:r>
              <a:rPr lang="ko-KR" altLang="en-US" dirty="0"/>
              <a:t> 또는 </a:t>
            </a:r>
            <a:r>
              <a:rPr lang="ko-KR" altLang="en-US" dirty="0" smtClean="0"/>
              <a:t>꾸며 보이는 </a:t>
            </a:r>
            <a:r>
              <a:rPr lang="ko-KR" altLang="en-US" dirty="0"/>
              <a:t>사람을 </a:t>
            </a:r>
            <a:r>
              <a:rPr lang="ko-KR" altLang="en-US" dirty="0" smtClean="0"/>
              <a:t>뜻 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수도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err="1"/>
              <a:t>선택자로</a:t>
            </a:r>
            <a:r>
              <a:rPr lang="ko-KR" altLang="en-US" dirty="0"/>
              <a:t> 바로 사용하는 것은 아니고 </a:t>
            </a:r>
            <a:r>
              <a:rPr lang="ko-KR" altLang="en-US" dirty="0" err="1">
                <a:solidFill>
                  <a:srgbClr val="FF0000"/>
                </a:solidFill>
              </a:rPr>
              <a:t>선택자와</a:t>
            </a:r>
            <a:r>
              <a:rPr lang="ko-KR" altLang="en-US" dirty="0">
                <a:solidFill>
                  <a:srgbClr val="FF0000"/>
                </a:solidFill>
              </a:rPr>
              <a:t> 같이 사용되며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꾸며 주는 역할을 하게 됩니다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 smtClean="0"/>
              <a:t>다음페이지의 표 에서 </a:t>
            </a:r>
            <a:r>
              <a:rPr lang="ko-KR" altLang="en-US" dirty="0"/>
              <a:t>수도 선택자의 역할과 형식</a:t>
            </a:r>
            <a:r>
              <a:rPr lang="en-US" altLang="ko-KR" dirty="0"/>
              <a:t>(</a:t>
            </a:r>
            <a:r>
              <a:rPr lang="ko-KR" altLang="en-US" dirty="0"/>
              <a:t>포맷</a:t>
            </a:r>
            <a:r>
              <a:rPr lang="en-US" altLang="ko-KR" dirty="0"/>
              <a:t>)</a:t>
            </a:r>
            <a:r>
              <a:rPr lang="ko-KR" altLang="en-US" dirty="0"/>
              <a:t>을 간단하게 표로 정리했습니다</a:t>
            </a:r>
            <a:r>
              <a:rPr lang="en-US" altLang="ko-KR" dirty="0"/>
              <a:t>. </a:t>
            </a:r>
            <a:r>
              <a:rPr lang="ko-KR" altLang="en-US" dirty="0" smtClean="0"/>
              <a:t>이외에도 </a:t>
            </a:r>
            <a:r>
              <a:rPr lang="ko-KR" altLang="en-US" dirty="0"/>
              <a:t>여러 가지가 존재합니다만</a:t>
            </a:r>
            <a:r>
              <a:rPr lang="en-US" altLang="ko-KR" dirty="0"/>
              <a:t>, </a:t>
            </a:r>
            <a:r>
              <a:rPr lang="ko-KR" altLang="en-US" dirty="0"/>
              <a:t>표에서 열거한 선택자가 가장 많이 사용됩니다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9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수도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570306"/>
              </p:ext>
            </p:extLst>
          </p:nvPr>
        </p:nvGraphicFramePr>
        <p:xfrm>
          <a:off x="683568" y="1340768"/>
          <a:ext cx="7488832" cy="485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985"/>
                <a:gridCol w="4249163"/>
                <a:gridCol w="1888684"/>
              </a:tblGrid>
              <a:tr h="3846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포 </a:t>
                      </a:r>
                      <a:r>
                        <a:rPr lang="ko-KR" sz="1400" kern="100" dirty="0" err="1">
                          <a:effectLst/>
                        </a:rPr>
                        <a:t>맷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역</a:t>
                      </a:r>
                      <a:r>
                        <a:rPr lang="en-US" sz="1400" kern="100">
                          <a:effectLst/>
                        </a:rPr>
                        <a:t>   </a:t>
                      </a:r>
                      <a:r>
                        <a:rPr lang="ko-KR" sz="1400" kern="100">
                          <a:effectLst/>
                        </a:rPr>
                        <a:t>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비 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:hover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마우스 커서가 링크에 올라가 있는 상태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:active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마우스 커서를 클릭한 순간부터 놓기 직전까지 상태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09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:link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링크를 클릭하지 않는 그냥 링크되어 있는 상태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 </a:t>
                      </a:r>
                      <a:r>
                        <a:rPr lang="ko-KR" sz="1400" kern="100">
                          <a:effectLst/>
                        </a:rPr>
                        <a:t>만 써도 무관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:visited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링크를 눌러서 방문한 후 상태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:focus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입력 폼에서 키보드의 입력을 기다리는 상태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:first-line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첫 번째 문장에만 적용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217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</a:rPr>
                        <a:t>:first-letter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FF0000"/>
                          </a:solidFill>
                          <a:effectLst/>
                        </a:rPr>
                        <a:t>문장의 첫 글자에만 적용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5096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:before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문장이 시작되기 전 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  <a:tr h="2902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:after</a:t>
                      </a:r>
                      <a:endParaRPr lang="ko-KR" sz="14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문장이 끝난 다음 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7700" marR="67700" marT="0" marB="0"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5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수도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:</a:t>
            </a:r>
            <a:r>
              <a:rPr lang="en-US" altLang="ko-KR" dirty="0"/>
              <a:t>hover, :active, :link, :visited 4</a:t>
            </a:r>
            <a:r>
              <a:rPr lang="ko-KR" altLang="en-US" dirty="0"/>
              <a:t>개의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태그와 함께 가장 많이 사용되며</a:t>
            </a:r>
            <a:r>
              <a:rPr lang="en-US" altLang="ko-KR" dirty="0"/>
              <a:t>, </a:t>
            </a:r>
            <a:r>
              <a:rPr lang="ko-KR" altLang="en-US" dirty="0"/>
              <a:t>링크를 정의할 때 </a:t>
            </a:r>
            <a:r>
              <a:rPr lang="ko-KR" altLang="en-US" dirty="0" smtClean="0"/>
              <a:t>사용합니다</a:t>
            </a:r>
            <a:r>
              <a:rPr lang="en-US" altLang="ko-KR" dirty="0"/>
              <a:t>. </a:t>
            </a:r>
            <a:r>
              <a:rPr lang="ko-KR" altLang="en-US" dirty="0"/>
              <a:t>단지 링크에만 적용된다고 해서 반드시 링크 </a:t>
            </a:r>
            <a:r>
              <a:rPr lang="ko-KR" altLang="en-US" dirty="0" smtClean="0"/>
              <a:t>태그인 </a:t>
            </a:r>
            <a:r>
              <a:rPr lang="en-US" altLang="ko-KR" dirty="0" smtClean="0"/>
              <a:t>a </a:t>
            </a:r>
            <a:r>
              <a:rPr lang="ko-KR" altLang="en-US" dirty="0"/>
              <a:t>에서만 사용하는 것은 아닙니다</a:t>
            </a:r>
            <a:r>
              <a:rPr lang="en-US" altLang="ko-KR" dirty="0"/>
              <a:t>. table</a:t>
            </a:r>
            <a:r>
              <a:rPr lang="ko-KR" altLang="en-US" dirty="0"/>
              <a:t>에서 특정 열에 효과를 줄 때도 사용합니다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또는 </a:t>
            </a:r>
            <a:r>
              <a:rPr lang="ko-KR" altLang="en-US" dirty="0"/>
              <a:t>박스에서뿐만 아니라 다양한 용도로 사용되지만</a:t>
            </a:r>
            <a:r>
              <a:rPr lang="en-US" altLang="ko-KR" dirty="0"/>
              <a:t>, </a:t>
            </a:r>
            <a:r>
              <a:rPr lang="ko-KR" altLang="en-US" dirty="0"/>
              <a:t>가장 많이 사용하는 것이 </a:t>
            </a:r>
            <a:r>
              <a:rPr lang="en-US" altLang="ko-KR" dirty="0"/>
              <a:t>a </a:t>
            </a:r>
            <a:r>
              <a:rPr lang="ko-KR" altLang="en-US" dirty="0"/>
              <a:t>태그에 의한 링크에 많이 사용된다는 의미입니다</a:t>
            </a:r>
            <a:r>
              <a:rPr lang="en-US" altLang="ko-KR" dirty="0"/>
              <a:t>. </a:t>
            </a:r>
            <a:r>
              <a:rPr lang="ko-KR" altLang="en-US" dirty="0"/>
              <a:t>여기서 자세히 설명하는 것보다</a:t>
            </a:r>
            <a:r>
              <a:rPr lang="en-US" altLang="ko-KR" dirty="0"/>
              <a:t>, </a:t>
            </a:r>
            <a:r>
              <a:rPr lang="ko-KR" altLang="en-US" dirty="0"/>
              <a:t>실전에서 직접 하나씩 적용해 보면 수도 </a:t>
            </a:r>
            <a:r>
              <a:rPr lang="ko-KR" altLang="en-US" dirty="0" err="1"/>
              <a:t>선택자는</a:t>
            </a:r>
            <a:r>
              <a:rPr lang="ko-KR" altLang="en-US" dirty="0"/>
              <a:t> 바로 이해할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96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사용하다 보면 백그라운드 이미지를 상당히 많이 사용합니다</a:t>
            </a:r>
            <a:r>
              <a:rPr lang="en-US" altLang="ko-KR" dirty="0"/>
              <a:t>. </a:t>
            </a:r>
            <a:r>
              <a:rPr lang="ko-KR" altLang="en-US" dirty="0"/>
              <a:t>웹 표준 </a:t>
            </a:r>
            <a:r>
              <a:rPr lang="ko-KR" altLang="en-US" dirty="0" smtClean="0"/>
              <a:t>이전에 </a:t>
            </a:r>
            <a:r>
              <a:rPr lang="ko-KR" altLang="en-US" dirty="0"/>
              <a:t>만들어진 사이트들은 이미지를 잘게 조각 내어 붙여서 사용한 반면</a:t>
            </a:r>
            <a:r>
              <a:rPr lang="en-US" altLang="ko-KR" dirty="0"/>
              <a:t>, CSS</a:t>
            </a:r>
            <a:r>
              <a:rPr lang="ko-KR" altLang="en-US" dirty="0"/>
              <a:t>를 </a:t>
            </a:r>
            <a:r>
              <a:rPr lang="ko-KR" altLang="en-US" dirty="0" smtClean="0"/>
              <a:t>이용한 </a:t>
            </a:r>
            <a:r>
              <a:rPr lang="ko-KR" altLang="en-US" dirty="0"/>
              <a:t>웹 표준 사이트는 백그라운드 이미지를 사용해서 처리하는 경우가 많습니다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백그라운드 이미지를 사용하게 되면 스타일을 제거했을 때</a:t>
            </a:r>
            <a:r>
              <a:rPr lang="en-US" altLang="ko-KR" dirty="0"/>
              <a:t>, </a:t>
            </a:r>
            <a:r>
              <a:rPr lang="ko-KR" altLang="en-US" dirty="0"/>
              <a:t>불필요한 이미지 </a:t>
            </a:r>
            <a:r>
              <a:rPr lang="ko-KR" altLang="en-US" dirty="0" smtClean="0"/>
              <a:t>요소들은 </a:t>
            </a:r>
            <a:r>
              <a:rPr lang="ko-KR" altLang="en-US" dirty="0"/>
              <a:t>대부분 사라지고 웹사이트를 프린트할 때도 불필요한 그래픽적 요소를 </a:t>
            </a:r>
            <a:r>
              <a:rPr lang="ko-KR" altLang="en-US" dirty="0" smtClean="0"/>
              <a:t>상당 부분 </a:t>
            </a:r>
            <a:r>
              <a:rPr lang="ko-KR" altLang="en-US" dirty="0"/>
              <a:t>제거할 수 있는 장점이 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/>
              <a:t>로 아무리 사이트 디자인을 잘 한다고 해도 이미지까지 대체할 수는 없습니다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멋진 </a:t>
            </a:r>
            <a:r>
              <a:rPr lang="ko-KR" altLang="en-US" dirty="0"/>
              <a:t>사이트는 반드시 멋진 이미지가 디자인의 멋스러움을 더해줍니다</a:t>
            </a:r>
            <a:r>
              <a:rPr lang="en-US" altLang="ko-KR" dirty="0"/>
              <a:t>. </a:t>
            </a:r>
            <a:r>
              <a:rPr lang="ko-KR" altLang="en-US" dirty="0" smtClean="0"/>
              <a:t>이미지를 대체할 </a:t>
            </a:r>
            <a:r>
              <a:rPr lang="ko-KR" altLang="en-US" dirty="0"/>
              <a:t>수 있는 것은 이미지밖에 없을 정도로 웹 페이지에 이미지를 잘 사용하는 </a:t>
            </a:r>
            <a:r>
              <a:rPr lang="ko-KR" altLang="en-US" dirty="0" smtClean="0"/>
              <a:t>것은 </a:t>
            </a:r>
            <a:r>
              <a:rPr lang="ko-KR" altLang="en-US" dirty="0"/>
              <a:t>아주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6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백그라운드를 적용하는 방법은 아주 간단합니다</a:t>
            </a:r>
            <a:r>
              <a:rPr lang="en-US" altLang="ko-KR" dirty="0"/>
              <a:t>. </a:t>
            </a:r>
            <a:r>
              <a:rPr lang="ko-KR" altLang="en-US" dirty="0"/>
              <a:t>이전 속성 값들과 마찬가지로 </a:t>
            </a:r>
            <a:r>
              <a:rPr lang="ko-KR" altLang="en-US" dirty="0" err="1" smtClean="0"/>
              <a:t>축약형과</a:t>
            </a:r>
            <a:r>
              <a:rPr lang="ko-KR" altLang="en-US" dirty="0" smtClean="0"/>
              <a:t> </a:t>
            </a:r>
            <a:r>
              <a:rPr lang="ko-KR" altLang="en-US" dirty="0"/>
              <a:t>일반형이 존재합니다</a:t>
            </a:r>
            <a:r>
              <a:rPr lang="en-US" altLang="ko-KR" dirty="0" smtClean="0"/>
              <a:t>.</a:t>
            </a:r>
          </a:p>
          <a:p>
            <a:r>
              <a:rPr lang="ko-KR" altLang="en-US" sz="1800" b="1" dirty="0" smtClean="0">
                <a:solidFill>
                  <a:srgbClr val="FF0000"/>
                </a:solidFill>
              </a:rPr>
              <a:t>방법</a:t>
            </a:r>
            <a:r>
              <a:rPr lang="en-US" altLang="ko-KR" sz="1800" b="1" dirty="0">
                <a:solidFill>
                  <a:srgbClr val="FF0000"/>
                </a:solidFill>
              </a:rPr>
              <a:t>1 </a:t>
            </a:r>
            <a:r>
              <a:rPr lang="ko-KR" altLang="en-US" sz="1800" b="1" dirty="0" err="1">
                <a:solidFill>
                  <a:srgbClr val="FF0000"/>
                </a:solidFill>
              </a:rPr>
              <a:t>축약형</a:t>
            </a:r>
            <a:endParaRPr lang="ko-KR" altLang="en-US" sz="1800" b="1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4F81BD"/>
                </a:solidFill>
              </a:rPr>
              <a:t>background</a:t>
            </a:r>
            <a:r>
              <a:rPr lang="en-US" altLang="ko-KR" dirty="0">
                <a:solidFill>
                  <a:srgbClr val="4F81BD"/>
                </a:solidFill>
              </a:rPr>
              <a:t>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 smtClean="0">
                <a:solidFill>
                  <a:srgbClr val="4F81BD"/>
                </a:solidFill>
              </a:rPr>
              <a:t>;</a:t>
            </a:r>
          </a:p>
          <a:p>
            <a:r>
              <a:rPr lang="ko-KR" altLang="en-US" dirty="0"/>
              <a:t>속성값에는 </a:t>
            </a:r>
            <a:r>
              <a:rPr lang="en-US" altLang="ko-KR" dirty="0"/>
              <a:t>color, image, repeat, attachment, position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4F81BD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28027"/>
              </p:ext>
            </p:extLst>
          </p:nvPr>
        </p:nvGraphicFramePr>
        <p:xfrm>
          <a:off x="683568" y="3284984"/>
          <a:ext cx="7632848" cy="3429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754"/>
                <a:gridCol w="6605094"/>
              </a:tblGrid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속성값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설명</a:t>
                      </a:r>
                      <a:endParaRPr lang="ko-KR" sz="12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8040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color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색상을 지정해 줍니다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6080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image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배경 이미지를 지정해 주는 것으로</a:t>
                      </a:r>
                      <a:r>
                        <a:rPr lang="en-US" sz="1000" kern="100" dirty="0">
                          <a:effectLst/>
                        </a:rPr>
                        <a:t> (“URL”)</a:t>
                      </a:r>
                      <a:r>
                        <a:rPr lang="ko-KR" sz="1000" kern="100" dirty="0">
                          <a:effectLst/>
                        </a:rPr>
                        <a:t>로 지정해 주거나</a:t>
                      </a:r>
                      <a:r>
                        <a:rPr lang="en-US" sz="1000" kern="100" dirty="0">
                          <a:effectLst/>
                        </a:rPr>
                        <a:t> (URL) </a:t>
                      </a:r>
                      <a:r>
                        <a:rPr lang="ko-KR" sz="1000" kern="100" dirty="0">
                          <a:effectLst/>
                        </a:rPr>
                        <a:t>또는</a:t>
                      </a:r>
                      <a:r>
                        <a:rPr lang="en-US" sz="1000" kern="100" dirty="0">
                          <a:effectLst/>
                        </a:rPr>
                        <a:t> (‘URL’)</a:t>
                      </a:r>
                      <a:r>
                        <a:rPr lang="ko-KR" sz="1000" kern="100" dirty="0">
                          <a:effectLst/>
                        </a:rPr>
                        <a:t>로 지정 가능합니다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0201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repeat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반복 요소를 말하는데</a:t>
                      </a:r>
                      <a:r>
                        <a:rPr lang="en-US" sz="1000" kern="100" dirty="0">
                          <a:effectLst/>
                        </a:rPr>
                        <a:t>, repeat , no-repeat, repeat-x, repeat-y</a:t>
                      </a:r>
                      <a:r>
                        <a:rPr lang="ko-KR" sz="1000" kern="100" dirty="0">
                          <a:effectLst/>
                        </a:rPr>
                        <a:t>로 나눌 수 있습니다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repeat</a:t>
                      </a:r>
                      <a:r>
                        <a:rPr lang="ko-KR" sz="1000" kern="100" dirty="0">
                          <a:effectLst/>
                        </a:rPr>
                        <a:t>는 요소를 무한 반복하는 것이며</a:t>
                      </a:r>
                      <a:r>
                        <a:rPr lang="en-US" sz="1000" kern="100" dirty="0">
                          <a:effectLst/>
                        </a:rPr>
                        <a:t>, no-repeat</a:t>
                      </a:r>
                      <a:r>
                        <a:rPr lang="ko-KR" sz="1000" kern="100" dirty="0">
                          <a:effectLst/>
                        </a:rPr>
                        <a:t>는 반복 금지</a:t>
                      </a:r>
                      <a:r>
                        <a:rPr lang="en-US" sz="1000" kern="100" dirty="0">
                          <a:effectLst/>
                        </a:rPr>
                        <a:t>, repeat-x</a:t>
                      </a:r>
                      <a:r>
                        <a:rPr lang="ko-KR" sz="1000" kern="100" dirty="0">
                          <a:effectLst/>
                        </a:rPr>
                        <a:t>는</a:t>
                      </a:r>
                      <a:r>
                        <a:rPr lang="en-US" sz="1000" kern="100" dirty="0">
                          <a:effectLst/>
                        </a:rPr>
                        <a:t> X</a:t>
                      </a:r>
                      <a:r>
                        <a:rPr lang="ko-KR" sz="1000" kern="100" dirty="0">
                          <a:effectLst/>
                        </a:rPr>
                        <a:t>축으로 반복</a:t>
                      </a:r>
                      <a:r>
                        <a:rPr lang="en-US" sz="1000" kern="100" dirty="0">
                          <a:effectLst/>
                        </a:rPr>
                        <a:t>, repeat-y</a:t>
                      </a:r>
                      <a:r>
                        <a:rPr lang="ko-KR" sz="1000" kern="100" dirty="0">
                          <a:effectLst/>
                        </a:rPr>
                        <a:t>는</a:t>
                      </a:r>
                      <a:r>
                        <a:rPr lang="en-US" sz="1000" kern="100" dirty="0">
                          <a:effectLst/>
                        </a:rPr>
                        <a:t> Y</a:t>
                      </a:r>
                      <a:r>
                        <a:rPr lang="ko-KR" sz="1000" kern="100" dirty="0">
                          <a:effectLst/>
                        </a:rPr>
                        <a:t>축으로 이미지를 반복하는 것을 말합니다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repeat </a:t>
                      </a:r>
                      <a:r>
                        <a:rPr lang="ko-KR" sz="1000" kern="100" dirty="0">
                          <a:effectLst/>
                        </a:rPr>
                        <a:t>요소를 적절하게 사용하는 것만으로도 사이트를 매우 풍부하게 꾸밀 수 있습니다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8241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attachment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scroll</a:t>
                      </a:r>
                      <a:r>
                        <a:rPr lang="ko-KR" sz="1000" kern="100" dirty="0">
                          <a:effectLst/>
                        </a:rPr>
                        <a:t>과</a:t>
                      </a:r>
                      <a:r>
                        <a:rPr lang="en-US" sz="1000" kern="100" dirty="0">
                          <a:effectLst/>
                        </a:rPr>
                        <a:t> fixed</a:t>
                      </a:r>
                      <a:r>
                        <a:rPr lang="ko-KR" sz="1000" kern="100" dirty="0">
                          <a:effectLst/>
                        </a:rPr>
                        <a:t>로 나눌 수 있는데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이게 정말 재미있습니다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r>
                        <a:rPr lang="ko-KR" sz="1000" kern="100" dirty="0">
                          <a:effectLst/>
                        </a:rPr>
                        <a:t>예를 들어 웹 문서가 아주 길 경우 백그라운드 이미지가 스크롤을 따라서 같이 움직이면</a:t>
                      </a:r>
                      <a:r>
                        <a:rPr lang="en-US" sz="1000" kern="100" dirty="0">
                          <a:effectLst/>
                        </a:rPr>
                        <a:t>, scroll</a:t>
                      </a:r>
                      <a:r>
                        <a:rPr lang="ko-KR" sz="1000" kern="100" dirty="0">
                          <a:effectLst/>
                        </a:rPr>
                        <a:t>을 사용하고</a:t>
                      </a:r>
                      <a:r>
                        <a:rPr lang="en-US" sz="1000" kern="100" dirty="0">
                          <a:effectLst/>
                        </a:rPr>
                        <a:t>,  </a:t>
                      </a:r>
                      <a:r>
                        <a:rPr lang="ko-KR" sz="1000" kern="100" dirty="0">
                          <a:effectLst/>
                        </a:rPr>
                        <a:t>백그라운드 이미지를 고정할 경우에는 </a:t>
                      </a:r>
                      <a:r>
                        <a:rPr lang="en-US" sz="1000" kern="100" dirty="0">
                          <a:effectLst/>
                        </a:rPr>
                        <a:t>fixed</a:t>
                      </a:r>
                      <a:r>
                        <a:rPr lang="ko-KR" sz="1000" kern="100" dirty="0">
                          <a:effectLst/>
                        </a:rPr>
                        <a:t>를 사용하게 됩니다</a:t>
                      </a:r>
                      <a:r>
                        <a:rPr lang="en-US" sz="1000" kern="100" dirty="0" smtClean="0">
                          <a:effectLst/>
                        </a:rPr>
                        <a:t>. </a:t>
                      </a:r>
                      <a:r>
                        <a:rPr lang="ko-KR" sz="1000" kern="100" dirty="0" smtClean="0">
                          <a:effectLst/>
                        </a:rPr>
                        <a:t>즉 </a:t>
                      </a:r>
                      <a:r>
                        <a:rPr lang="ko-KR" sz="1000" kern="100" dirty="0">
                          <a:effectLst/>
                        </a:rPr>
                        <a:t>이 말은 백그라운드 이미지의 높이가</a:t>
                      </a:r>
                      <a:r>
                        <a:rPr lang="en-US" sz="1000" kern="100" dirty="0">
                          <a:effectLst/>
                        </a:rPr>
                        <a:t> 100</a:t>
                      </a:r>
                      <a:r>
                        <a:rPr lang="ko-KR" sz="1000" kern="100" dirty="0">
                          <a:effectLst/>
                        </a:rPr>
                        <a:t>픽셀인데 한 페이지가 너무 길어</a:t>
                      </a:r>
                      <a:r>
                        <a:rPr lang="en-US" sz="1000" kern="100" dirty="0">
                          <a:effectLst/>
                        </a:rPr>
                        <a:t> 1000</a:t>
                      </a:r>
                      <a:r>
                        <a:rPr lang="ko-KR" sz="1000" kern="100" dirty="0">
                          <a:effectLst/>
                        </a:rPr>
                        <a:t>픽셀 정도의 높이를 가질 경우</a:t>
                      </a:r>
                      <a:r>
                        <a:rPr lang="en-US" sz="1000" kern="100" dirty="0">
                          <a:effectLst/>
                        </a:rPr>
                        <a:t>, scroll</a:t>
                      </a:r>
                      <a:r>
                        <a:rPr lang="ko-KR" sz="1000" kern="100" dirty="0">
                          <a:effectLst/>
                        </a:rPr>
                        <a:t>을 해주면 백그라운드 이미지도 따라서 움직이지만</a:t>
                      </a:r>
                      <a:r>
                        <a:rPr lang="en-US" sz="1000" kern="100" dirty="0">
                          <a:effectLst/>
                        </a:rPr>
                        <a:t>, fixed </a:t>
                      </a:r>
                      <a:r>
                        <a:rPr lang="ko-KR" sz="1000" kern="100" dirty="0">
                          <a:effectLst/>
                        </a:rPr>
                        <a:t>해 버리면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백그라운드 이미지는 스크롤을 할수록 없어져 버립니다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120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position</a:t>
                      </a:r>
                      <a:endParaRPr lang="ko-KR" sz="12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백그라운드 이미지의 위치를 정해 줄 수 있는데</a:t>
                      </a:r>
                      <a:r>
                        <a:rPr lang="en-US" sz="1000" kern="100" dirty="0">
                          <a:effectLst/>
                        </a:rPr>
                        <a:t>, X Y </a:t>
                      </a:r>
                      <a:r>
                        <a:rPr lang="ko-KR" sz="1000" kern="100" dirty="0">
                          <a:effectLst/>
                        </a:rPr>
                        <a:t>축을 기준으로</a:t>
                      </a:r>
                      <a:r>
                        <a:rPr lang="en-US" sz="1000" kern="100" dirty="0">
                          <a:effectLst/>
                        </a:rPr>
                        <a:t>  top, center, bottom, left, right </a:t>
                      </a:r>
                      <a:r>
                        <a:rPr lang="ko-KR" sz="1000" kern="100" dirty="0">
                          <a:effectLst/>
                        </a:rPr>
                        <a:t>로 지정할 수 있습니다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r>
                        <a:rPr lang="ko-KR" sz="1000" kern="100" dirty="0">
                          <a:effectLst/>
                        </a:rPr>
                        <a:t>보통</a:t>
                      </a:r>
                      <a:r>
                        <a:rPr lang="en-US" sz="1000" kern="100" dirty="0">
                          <a:effectLst/>
                        </a:rPr>
                        <a:t> 2</a:t>
                      </a:r>
                      <a:r>
                        <a:rPr lang="ko-KR" sz="1000" kern="100" dirty="0">
                          <a:effectLst/>
                        </a:rPr>
                        <a:t>가지 요소를 복합적으로 사용하거나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하나만 사용하거나 합니다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9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</a:rPr>
              <a:t>2 </a:t>
            </a:r>
            <a:r>
              <a:rPr lang="ko-KR" altLang="en-US" b="1" dirty="0">
                <a:solidFill>
                  <a:srgbClr val="FF0000"/>
                </a:solidFill>
              </a:rPr>
              <a:t>일반형</a:t>
            </a:r>
          </a:p>
          <a:p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4F81BD"/>
                </a:solidFill>
              </a:rPr>
              <a:t>background-color</a:t>
            </a:r>
            <a:r>
              <a:rPr lang="en-US" altLang="ko-KR" dirty="0">
                <a:solidFill>
                  <a:srgbClr val="4F81BD"/>
                </a:solidFill>
              </a:rPr>
              <a:t>: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>
                <a:solidFill>
                  <a:srgbClr val="4F81BD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4F81BD"/>
                </a:solidFill>
              </a:rPr>
              <a:t>   background-image</a:t>
            </a:r>
            <a:r>
              <a:rPr lang="en-US" altLang="ko-KR" dirty="0">
                <a:solidFill>
                  <a:srgbClr val="4F81BD"/>
                </a:solidFill>
              </a:rPr>
              <a:t>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>
                <a:solidFill>
                  <a:srgbClr val="4F81BD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4F81BD"/>
                </a:solidFill>
              </a:rPr>
              <a:t>   background-repeat</a:t>
            </a:r>
            <a:r>
              <a:rPr lang="en-US" altLang="ko-KR" dirty="0">
                <a:solidFill>
                  <a:srgbClr val="4F81BD"/>
                </a:solidFill>
              </a:rPr>
              <a:t>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>
                <a:solidFill>
                  <a:srgbClr val="4F81BD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4F81BD"/>
                </a:solidFill>
              </a:rPr>
              <a:t>   background-attachment</a:t>
            </a:r>
            <a:r>
              <a:rPr lang="en-US" altLang="ko-KR" dirty="0">
                <a:solidFill>
                  <a:srgbClr val="4F81BD"/>
                </a:solidFill>
              </a:rPr>
              <a:t>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>
                <a:solidFill>
                  <a:srgbClr val="4F81BD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4F81BD"/>
                </a:solidFill>
              </a:rPr>
              <a:t>   background-position</a:t>
            </a:r>
            <a:r>
              <a:rPr lang="en-US" altLang="ko-KR" dirty="0">
                <a:solidFill>
                  <a:srgbClr val="4F81BD"/>
                </a:solidFill>
              </a:rPr>
              <a:t>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 smtClean="0">
                <a:solidFill>
                  <a:srgbClr val="4F81BD"/>
                </a:solidFill>
              </a:rPr>
              <a:t>;</a:t>
            </a:r>
          </a:p>
          <a:p>
            <a:endParaRPr lang="en-US" altLang="ko-KR" dirty="0" smtClean="0"/>
          </a:p>
          <a:p>
            <a:r>
              <a:rPr lang="ko-KR" altLang="en-US" dirty="0"/>
              <a:t>백그라운드 이미지는 정말 디자인적으로 아주 중요한 역할을 합니다</a:t>
            </a:r>
            <a:r>
              <a:rPr lang="en-US" altLang="ko-KR" dirty="0"/>
              <a:t>. </a:t>
            </a:r>
            <a:r>
              <a:rPr lang="ko-KR" altLang="en-US" dirty="0"/>
              <a:t>백그라운드 </a:t>
            </a:r>
            <a:r>
              <a:rPr lang="ko-KR" altLang="en-US" dirty="0" smtClean="0"/>
              <a:t>이미지 </a:t>
            </a:r>
            <a:r>
              <a:rPr lang="ko-KR" altLang="en-US" dirty="0"/>
              <a:t>하나로 사이트 전체 디자인이 달라 보일 수도 있기 때문에 적절하게 </a:t>
            </a:r>
            <a:r>
              <a:rPr lang="ko-KR" altLang="en-US" dirty="0" smtClean="0"/>
              <a:t>적재적소에 사용하는 </a:t>
            </a:r>
            <a:r>
              <a:rPr lang="ko-KR" altLang="en-US" dirty="0"/>
              <a:t>것이 정말 중요합니다</a:t>
            </a:r>
            <a:r>
              <a:rPr lang="en-US" altLang="ko-KR" dirty="0"/>
              <a:t>. </a:t>
            </a:r>
            <a:r>
              <a:rPr lang="ko-KR" altLang="en-US" dirty="0"/>
              <a:t>또한 백그라운드 이미지의 크기 또한 전체 웹 </a:t>
            </a:r>
            <a:r>
              <a:rPr lang="ko-KR" altLang="en-US" dirty="0" smtClean="0"/>
              <a:t>페이지에 </a:t>
            </a:r>
            <a:r>
              <a:rPr lang="ko-KR" altLang="en-US" dirty="0"/>
              <a:t>많은 영향을 줄 수 있어 </a:t>
            </a:r>
            <a:r>
              <a:rPr lang="en-US" altLang="ko-KR" dirty="0"/>
              <a:t>repeat </a:t>
            </a:r>
            <a:r>
              <a:rPr lang="ko-KR" altLang="en-US" dirty="0"/>
              <a:t>요소와 </a:t>
            </a:r>
            <a:r>
              <a:rPr lang="en-US" altLang="ko-KR" dirty="0"/>
              <a:t>position </a:t>
            </a:r>
            <a:r>
              <a:rPr lang="ko-KR" altLang="en-US" dirty="0"/>
              <a:t>요소를 잘 활용해야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백그라운드는 웹 문서 전체에 영향을 주는 </a:t>
            </a:r>
            <a:r>
              <a:rPr lang="en-US" altLang="ko-KR" dirty="0"/>
              <a:t>body </a:t>
            </a:r>
            <a:r>
              <a:rPr lang="ko-KR" altLang="en-US" dirty="0"/>
              <a:t>태그에 자주 사용하지만</a:t>
            </a:r>
            <a:r>
              <a:rPr lang="en-US" altLang="ko-KR" dirty="0"/>
              <a:t>, </a:t>
            </a:r>
            <a:r>
              <a:rPr lang="ko-KR" altLang="en-US" dirty="0"/>
              <a:t>또한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태그에도 </a:t>
            </a:r>
            <a:r>
              <a:rPr lang="ko-KR" altLang="en-US" dirty="0"/>
              <a:t>자주 사용하며</a:t>
            </a:r>
            <a:r>
              <a:rPr lang="en-US" altLang="ko-KR" dirty="0"/>
              <a:t>, </a:t>
            </a:r>
            <a:r>
              <a:rPr lang="ko-KR" altLang="en-US" dirty="0"/>
              <a:t>다른 요소들을 꾸미기 위해서 클래스 태그나 아이디 </a:t>
            </a:r>
            <a:r>
              <a:rPr lang="ko-KR" altLang="en-US" dirty="0" smtClean="0"/>
              <a:t>태그에도 </a:t>
            </a:r>
            <a:r>
              <a:rPr lang="ko-KR" altLang="en-US" dirty="0"/>
              <a:t>자주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04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5040560" cy="3411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9898" y="5081311"/>
            <a:ext cx="1997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body </a:t>
            </a:r>
            <a:r>
              <a:rPr lang="ko-KR" altLang="ko-KR" sz="1400" b="1" dirty="0"/>
              <a:t>백그라운드 처리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5220072" y="1524848"/>
            <a:ext cx="3667007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body {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margin:0</a:t>
            </a:r>
            <a:r>
              <a:rPr lang="en-US" altLang="ko-KR" sz="1600" dirty="0"/>
              <a:t>;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padding:0</a:t>
            </a:r>
            <a:r>
              <a:rPr lang="en-US" altLang="ko-KR" sz="1600" dirty="0"/>
              <a:t>;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background-color</a:t>
            </a:r>
            <a:r>
              <a:rPr lang="en-US" altLang="ko-KR" sz="1600" dirty="0"/>
              <a:t>:#7da7d9;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   background-image</a:t>
            </a:r>
            <a:r>
              <a:rPr lang="en-US" altLang="ko-KR" sz="1600" b="1" dirty="0"/>
              <a:t>: </a:t>
            </a:r>
            <a:r>
              <a:rPr lang="en-US" altLang="ko-KR" sz="1600" b="1" dirty="0" err="1" smtClean="0"/>
              <a:t>url</a:t>
            </a:r>
            <a:r>
              <a:rPr lang="en-US" altLang="ko-KR" sz="1600" b="1" dirty="0" smtClean="0"/>
              <a:t>(images/back_image1.jpg</a:t>
            </a:r>
            <a:r>
              <a:rPr lang="en-US" altLang="ko-KR" sz="1600" b="1" dirty="0"/>
              <a:t>);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background-repeat:repeat-y</a:t>
            </a:r>
            <a:r>
              <a:rPr lang="en-US" altLang="ko-KR" sz="1600" b="1" dirty="0" smtClean="0"/>
              <a:t>;   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 smtClean="0"/>
              <a:t>   </a:t>
            </a:r>
            <a:r>
              <a:rPr lang="en-US" altLang="ko-KR" sz="1600" b="1" dirty="0" err="1" smtClean="0"/>
              <a:t>background-position:center</a:t>
            </a:r>
            <a:r>
              <a:rPr lang="en-US" altLang="ko-KR" sz="1600" b="1" dirty="0"/>
              <a:t>;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}</a:t>
            </a:r>
            <a:endParaRPr lang="ko-KR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830178" y="5050533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source/ch07/ex7-6.html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4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016224"/>
          </a:xfrm>
        </p:spPr>
        <p:txBody>
          <a:bodyPr>
            <a:normAutofit/>
          </a:bodyPr>
          <a:lstStyle/>
          <a:p>
            <a:r>
              <a:rPr lang="ko-KR" altLang="ko-KR" dirty="0"/>
              <a:t>하지만</a:t>
            </a:r>
            <a:r>
              <a:rPr lang="en-US" altLang="ko-KR" dirty="0"/>
              <a:t> HTML 5</a:t>
            </a:r>
            <a:r>
              <a:rPr lang="ko-KR" altLang="ko-KR" dirty="0"/>
              <a:t>를 이용해서 사이트를 만들 때는 </a:t>
            </a:r>
            <a:r>
              <a:rPr lang="ko-KR" altLang="en-US" dirty="0" smtClean="0"/>
              <a:t>다음과</a:t>
            </a:r>
            <a:r>
              <a:rPr lang="ko-KR" altLang="ko-KR" dirty="0" smtClean="0"/>
              <a:t> </a:t>
            </a:r>
            <a:r>
              <a:rPr lang="ko-KR" altLang="ko-KR" dirty="0"/>
              <a:t>같은 형태로 변하게 됩니다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예제를 비교해보면 </a:t>
            </a:r>
            <a:r>
              <a:rPr lang="ko-KR" altLang="en-US" dirty="0" smtClean="0"/>
              <a:t>아래의 예제가 </a:t>
            </a:r>
            <a:r>
              <a:rPr lang="ko-KR" altLang="ko-KR" dirty="0" smtClean="0"/>
              <a:t>이전 버전에 비해 코드가 많이 간소화된 것을 볼 수 있습니다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참고로</a:t>
            </a:r>
            <a:r>
              <a:rPr lang="en-US" altLang="ko-KR" dirty="0"/>
              <a:t>, </a:t>
            </a:r>
            <a:r>
              <a:rPr lang="ko-KR" altLang="ko-KR" dirty="0" smtClean="0"/>
              <a:t>두 </a:t>
            </a:r>
            <a:r>
              <a:rPr lang="ko-KR" altLang="ko-KR" dirty="0"/>
              <a:t>예제는 </a:t>
            </a:r>
            <a:r>
              <a:rPr lang="en-US" altLang="ko-KR" dirty="0"/>
              <a:t>HTML </a:t>
            </a:r>
            <a:r>
              <a:rPr lang="ko-KR" altLang="ko-KR" dirty="0"/>
              <a:t>태그를 이용해서 구조만 잡은 형태입니다</a:t>
            </a:r>
            <a:r>
              <a:rPr lang="en-US" altLang="ko-KR" dirty="0"/>
              <a:t>. </a:t>
            </a:r>
            <a:r>
              <a:rPr lang="ko-KR" altLang="ko-KR" dirty="0"/>
              <a:t>예제를 입력한다고 해서 구조가 보이는 것은 아니며</a:t>
            </a:r>
            <a:r>
              <a:rPr lang="en-US" altLang="ko-KR" dirty="0"/>
              <a:t>, HTML</a:t>
            </a:r>
            <a:r>
              <a:rPr lang="ko-KR" altLang="ko-KR" dirty="0"/>
              <a:t>은 구조만 잡고</a:t>
            </a:r>
            <a:r>
              <a:rPr lang="en-US" altLang="ko-KR" dirty="0"/>
              <a:t>, CSS</a:t>
            </a:r>
            <a:r>
              <a:rPr lang="ko-KR" altLang="ko-KR" dirty="0"/>
              <a:t>를 이용해서 구조에 디자인을 입히는 것입니다</a:t>
            </a:r>
            <a:r>
              <a:rPr lang="en-US" altLang="ko-KR" dirty="0"/>
              <a:t>. </a:t>
            </a:r>
            <a:r>
              <a:rPr lang="ko-KR" altLang="ko-KR" dirty="0"/>
              <a:t>구조를 만들고 자세하게 구현하는 방법은</a:t>
            </a:r>
            <a:r>
              <a:rPr lang="en-US" altLang="ko-KR" dirty="0"/>
              <a:t> </a:t>
            </a:r>
            <a:r>
              <a:rPr lang="ko-KR" altLang="en-US" dirty="0" smtClean="0"/>
              <a:t>실제 사이트 제작</a:t>
            </a:r>
            <a:r>
              <a:rPr lang="ko-KR" altLang="ko-KR" dirty="0" smtClean="0"/>
              <a:t>에서 </a:t>
            </a:r>
            <a:r>
              <a:rPr lang="ko-KR" altLang="ko-KR" dirty="0"/>
              <a:t>다루도록 하겠습니다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74128" y="3378765"/>
            <a:ext cx="6264696" cy="23544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&lt;header&gt;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&lt;</a:t>
            </a:r>
            <a:r>
              <a:rPr lang="en-US" altLang="ko-KR" sz="1400" dirty="0"/>
              <a:t>nav&gt;&lt;/nav&gt;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&lt;/header&gt;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&lt;article&gt;&lt;/article&gt;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&lt;</a:t>
            </a:r>
            <a:r>
              <a:rPr lang="en-US" altLang="ko-KR" sz="1400" dirty="0"/>
              <a:t>div id="news"&gt;&lt;/div&gt;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&lt;</a:t>
            </a:r>
            <a:r>
              <a:rPr lang="en-US" altLang="ko-KR" sz="1400" dirty="0"/>
              <a:t>div id="social"&gt;&lt;/div&gt;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&lt;footer&gt;&lt;/footer&gt;</a:t>
            </a:r>
            <a:endParaRPr lang="ko-KR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339752" y="587727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HTML5</a:t>
            </a:r>
            <a:r>
              <a:rPr lang="ko-KR" altLang="en-US" sz="1400" dirty="0" smtClean="0"/>
              <a:t>에서 사용하는 </a:t>
            </a:r>
            <a:r>
              <a:rPr lang="ko-KR" altLang="ko-KR" sz="1400" dirty="0" smtClean="0"/>
              <a:t>코</a:t>
            </a:r>
            <a:r>
              <a:rPr lang="ko-KR" altLang="en-US" sz="1400" dirty="0" smtClean="0"/>
              <a:t>드 형태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이전 페이지 그림은 </a:t>
            </a:r>
            <a:r>
              <a:rPr lang="ko-KR" altLang="en-US" dirty="0"/>
              <a:t>브라우저의 크기가 가변적으로 변하더라도</a:t>
            </a:r>
            <a:r>
              <a:rPr lang="en-US" altLang="ko-KR" dirty="0"/>
              <a:t>, </a:t>
            </a:r>
            <a:r>
              <a:rPr lang="ko-KR" altLang="en-US" dirty="0"/>
              <a:t>백그라운드 색상은 </a:t>
            </a:r>
            <a:r>
              <a:rPr lang="ko-KR" altLang="en-US" dirty="0" smtClean="0"/>
              <a:t>전체 웹사이트에 </a:t>
            </a:r>
            <a:r>
              <a:rPr lang="ko-KR" altLang="en-US" dirty="0"/>
              <a:t>적용됩니다</a:t>
            </a:r>
            <a:r>
              <a:rPr lang="en-US" altLang="ko-KR" dirty="0"/>
              <a:t>. </a:t>
            </a:r>
            <a:r>
              <a:rPr lang="ko-KR" altLang="en-US" dirty="0"/>
              <a:t>하지만 여기서 백그라운드 이미지의 크기는 </a:t>
            </a:r>
            <a:r>
              <a:rPr lang="ko-KR" altLang="en-US" dirty="0" smtClean="0"/>
              <a:t>다음 그림에서 </a:t>
            </a:r>
            <a:r>
              <a:rPr lang="ko-KR" altLang="en-US" dirty="0"/>
              <a:t>보는 바와 같이 가로 </a:t>
            </a:r>
            <a:r>
              <a:rPr lang="en-US" altLang="ko-KR" dirty="0"/>
              <a:t>980</a:t>
            </a:r>
            <a:r>
              <a:rPr lang="ko-KR" altLang="en-US" dirty="0"/>
              <a:t>픽셀 세로 </a:t>
            </a:r>
            <a:r>
              <a:rPr lang="en-US" altLang="ko-KR" dirty="0"/>
              <a:t>25</a:t>
            </a:r>
            <a:r>
              <a:rPr lang="ko-KR" altLang="en-US" dirty="0"/>
              <a:t>픽셀의 이미지입니다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이와 같이 백그라운드 이미지를 최소화하면서도 최대의 효과를 누릴 수 있는 </a:t>
            </a:r>
            <a:r>
              <a:rPr lang="ko-KR" altLang="en-US" dirty="0" smtClean="0"/>
              <a:t>것은 </a:t>
            </a:r>
            <a:r>
              <a:rPr lang="en-US" altLang="ko-KR" dirty="0" smtClean="0"/>
              <a:t>background-color</a:t>
            </a:r>
            <a:r>
              <a:rPr lang="ko-KR" altLang="en-US" dirty="0"/>
              <a:t>와 </a:t>
            </a:r>
            <a:r>
              <a:rPr lang="en-US" altLang="ko-KR" dirty="0"/>
              <a:t>background-repeat</a:t>
            </a:r>
            <a:r>
              <a:rPr lang="ko-KR" altLang="en-US" dirty="0"/>
              <a:t>가 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background-color</a:t>
            </a:r>
            <a:r>
              <a:rPr lang="ko-KR" altLang="en-US" dirty="0"/>
              <a:t>의 색상을 백그라운드 이미지의 외곽 색상과 일치시킵니다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background-repeat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ko-KR" altLang="en-US" dirty="0"/>
              <a:t>축으로 반복하게 해주면 전 영역에 대해서 </a:t>
            </a:r>
            <a:r>
              <a:rPr lang="ko-KR" altLang="en-US" dirty="0" smtClean="0"/>
              <a:t>백그라운드가 </a:t>
            </a:r>
            <a:r>
              <a:rPr lang="ko-KR" altLang="en-US" dirty="0"/>
              <a:t>적용됩니다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background-position</a:t>
            </a:r>
            <a:r>
              <a:rPr lang="ko-KR" altLang="en-US" dirty="0"/>
              <a:t>을 </a:t>
            </a:r>
            <a:r>
              <a:rPr lang="en-US" altLang="ko-KR" dirty="0"/>
              <a:t>center</a:t>
            </a:r>
            <a:r>
              <a:rPr lang="ko-KR" altLang="en-US" dirty="0"/>
              <a:t>로 하지 않으면 의외의 </a:t>
            </a:r>
            <a:r>
              <a:rPr lang="ko-KR" altLang="en-US" dirty="0" smtClean="0"/>
              <a:t>결과가 </a:t>
            </a:r>
            <a:r>
              <a:rPr lang="ko-KR" altLang="en-US" dirty="0"/>
              <a:t>나오는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백그라운드 이미지가 브라우저의 기본인 </a:t>
            </a:r>
            <a:r>
              <a:rPr lang="ko-KR" altLang="en-US" dirty="0" smtClean="0"/>
              <a:t>왼쪽으로 정렬되기 </a:t>
            </a:r>
            <a:r>
              <a:rPr lang="ko-KR" altLang="en-US" dirty="0"/>
              <a:t>때문입니다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32034"/>
            <a:ext cx="5731510" cy="1460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6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5731510" cy="36658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5281463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b="1" dirty="0"/>
              <a:t>가변적인 길이에도 변하지 않는 백그라운드</a:t>
            </a:r>
            <a:endParaRPr lang="ko-KR" altLang="en-US" sz="1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8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84784"/>
            <a:ext cx="3473407" cy="18002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188566" cy="40725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661248"/>
            <a:ext cx="3164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고정 이미지를 이용한 백그라운드 </a:t>
            </a:r>
            <a:r>
              <a:rPr lang="en-US" altLang="ko-KR" sz="1400" b="1" dirty="0" smtClean="0"/>
              <a:t>(b)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603816" y="3336394"/>
            <a:ext cx="3150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고정 이미지를 이용한 백그라운드 </a:t>
            </a:r>
            <a:r>
              <a:rPr lang="en-US" altLang="ko-KR" sz="1400" b="1" dirty="0"/>
              <a:t>(a)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9433" y="3837850"/>
            <a:ext cx="347340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그림은 </a:t>
            </a:r>
            <a:r>
              <a:rPr lang="ko-KR" altLang="en-US" sz="1400" dirty="0"/>
              <a:t>단일 이미지를 이용해서 백그라운드를 준 상태인데요</a:t>
            </a:r>
            <a:r>
              <a:rPr lang="en-US" altLang="ko-KR" sz="1400" dirty="0"/>
              <a:t>. </a:t>
            </a:r>
            <a:r>
              <a:rPr lang="ko-KR" altLang="en-US" sz="1400" dirty="0"/>
              <a:t>이 </a:t>
            </a:r>
            <a:r>
              <a:rPr lang="ko-KR" altLang="en-US" sz="1400" dirty="0" smtClean="0"/>
              <a:t>이미지는 브라우저 </a:t>
            </a:r>
            <a:r>
              <a:rPr lang="ko-KR" altLang="en-US" sz="1400" dirty="0"/>
              <a:t>하단</a:t>
            </a:r>
            <a:r>
              <a:rPr lang="en-US" altLang="ko-KR" sz="1400" dirty="0"/>
              <a:t>, </a:t>
            </a:r>
            <a:r>
              <a:rPr lang="ko-KR" altLang="en-US" sz="1400" dirty="0"/>
              <a:t>중앙에 배치되어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브라우저의 </a:t>
            </a:r>
            <a:r>
              <a:rPr lang="ko-KR" altLang="en-US" sz="1400" dirty="0" smtClean="0"/>
              <a:t>크기가 변하거나</a:t>
            </a:r>
            <a:r>
              <a:rPr lang="en-US" altLang="ko-KR" sz="1400" dirty="0"/>
              <a:t>, </a:t>
            </a:r>
            <a:r>
              <a:rPr lang="ko-KR" altLang="en-US" sz="1400" dirty="0" err="1" smtClean="0"/>
              <a:t>컨텐츠의</a:t>
            </a:r>
            <a:r>
              <a:rPr lang="ko-KR" altLang="en-US" sz="1400" dirty="0" smtClean="0"/>
              <a:t> 양이 </a:t>
            </a:r>
            <a:r>
              <a:rPr lang="ko-KR" altLang="en-US" sz="1400" dirty="0"/>
              <a:t>많아서 스크롤이 길어지더라도 항상 화면 하단에 이미지가 배치되는 것을 </a:t>
            </a:r>
            <a:r>
              <a:rPr lang="ko-KR" altLang="en-US" sz="1400" dirty="0" smtClean="0"/>
              <a:t>알 수 </a:t>
            </a:r>
            <a:r>
              <a:rPr lang="ko-KR" altLang="en-US" sz="1400" dirty="0"/>
              <a:t>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8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그림에서 </a:t>
            </a:r>
            <a:r>
              <a:rPr lang="ko-KR" altLang="en-US" dirty="0"/>
              <a:t>보듯이 브라우저의 크기를 아주 많이 늘려도 이미지는 항상 </a:t>
            </a:r>
            <a:r>
              <a:rPr lang="ko-KR" altLang="en-US" dirty="0" smtClean="0"/>
              <a:t>하단 에 </a:t>
            </a:r>
            <a:r>
              <a:rPr lang="ko-KR" altLang="en-US" dirty="0"/>
              <a:t>고정되어 있는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916832"/>
            <a:ext cx="6984776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&lt;style type="text/</a:t>
            </a:r>
            <a:r>
              <a:rPr lang="en-US" altLang="ko-KR" dirty="0" err="1"/>
              <a:t>css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body {</a:t>
            </a:r>
          </a:p>
          <a:p>
            <a:r>
              <a:rPr lang="en-US" altLang="ko-KR" dirty="0" smtClean="0"/>
              <a:t>   margin:0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   padding:0;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color</a:t>
            </a:r>
            <a:r>
              <a:rPr lang="en-US" altLang="ko-KR" dirty="0"/>
              <a:t>: </a:t>
            </a:r>
            <a:r>
              <a:rPr lang="en-US" altLang="ko-KR" i="1" dirty="0"/>
              <a:t>white</a:t>
            </a:r>
            <a:r>
              <a:rPr lang="en-US" altLang="ko-KR" i="1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background-color</a:t>
            </a:r>
            <a:r>
              <a:rPr lang="en-US" altLang="ko-KR" b="1" dirty="0">
                <a:solidFill>
                  <a:srgbClr val="FF0000"/>
                </a:solidFill>
              </a:rPr>
              <a:t>:#022250;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background-image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altLang="ko-KR" b="1" dirty="0" err="1">
                <a:solidFill>
                  <a:srgbClr val="FF0000"/>
                </a:solidFill>
              </a:rPr>
              <a:t>url</a:t>
            </a:r>
            <a:r>
              <a:rPr lang="en-US" altLang="ko-KR" b="1" dirty="0">
                <a:solidFill>
                  <a:srgbClr val="FF0000"/>
                </a:solidFill>
              </a:rPr>
              <a:t>(images/back_image2.jpg);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background-repeat</a:t>
            </a:r>
            <a:r>
              <a:rPr lang="en-US" altLang="ko-KR" b="1" dirty="0">
                <a:solidFill>
                  <a:srgbClr val="FF0000"/>
                </a:solidFill>
              </a:rPr>
              <a:t>: no-repeat;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background-attachment </a:t>
            </a:r>
            <a:r>
              <a:rPr lang="en-US" altLang="ko-KR" b="1" dirty="0">
                <a:solidFill>
                  <a:srgbClr val="FF0000"/>
                </a:solidFill>
              </a:rPr>
              <a:t>:fixed;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background-position</a:t>
            </a:r>
            <a:r>
              <a:rPr lang="en-US" altLang="ko-KR" b="1" dirty="0">
                <a:solidFill>
                  <a:srgbClr val="FF0000"/>
                </a:solidFill>
              </a:rPr>
              <a:t>: bottom center;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&lt;/style&gt;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83166" y="5733256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source/ch07/ex7-7.html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5751845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백그라운드 이미지 하단에 고정하기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2448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 속성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예제에서 </a:t>
            </a:r>
            <a:r>
              <a:rPr lang="ko-KR" altLang="en-US" dirty="0"/>
              <a:t>보는 바와 같이 백그라운드의 색상을 이미지의 상단에 있는 </a:t>
            </a:r>
            <a:r>
              <a:rPr lang="ko-KR" altLang="en-US" dirty="0" smtClean="0"/>
              <a:t>색상과 동일 </a:t>
            </a:r>
            <a:r>
              <a:rPr lang="ko-KR" altLang="en-US" dirty="0"/>
              <a:t>값을 주고 반복은 해제하면서 위치를 화면 아래와 중앙에 정렬시키면 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예제를 </a:t>
            </a:r>
            <a:r>
              <a:rPr lang="ko-KR" altLang="en-US" dirty="0" err="1"/>
              <a:t>단축형으로</a:t>
            </a:r>
            <a:r>
              <a:rPr lang="ko-KR" altLang="en-US" dirty="0"/>
              <a:t> 다음과 같이 사용할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4F81BD"/>
                </a:solidFill>
              </a:rPr>
              <a:t>background</a:t>
            </a:r>
            <a:r>
              <a:rPr lang="en-US" altLang="ko-KR" b="1" dirty="0" smtClean="0">
                <a:solidFill>
                  <a:srgbClr val="4F81BD"/>
                </a:solidFill>
              </a:rPr>
              <a:t>: #</a:t>
            </a:r>
            <a:r>
              <a:rPr lang="en-US" altLang="ko-KR" b="1" dirty="0">
                <a:solidFill>
                  <a:srgbClr val="4F81BD"/>
                </a:solidFill>
              </a:rPr>
              <a:t>022250 </a:t>
            </a:r>
            <a:r>
              <a:rPr lang="en-US" altLang="ko-KR" b="1" dirty="0" err="1">
                <a:solidFill>
                  <a:srgbClr val="4F81BD"/>
                </a:solidFill>
              </a:rPr>
              <a:t>url</a:t>
            </a:r>
            <a:r>
              <a:rPr lang="en-US" altLang="ko-KR" b="1" dirty="0">
                <a:solidFill>
                  <a:srgbClr val="4F81BD"/>
                </a:solidFill>
              </a:rPr>
              <a:t>(images/back_image2.jpg) no-repeat fixed bottom center;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일반형을 </a:t>
            </a:r>
            <a:r>
              <a:rPr lang="ko-KR" altLang="en-US" dirty="0"/>
              <a:t>사용할 건지</a:t>
            </a:r>
            <a:r>
              <a:rPr lang="en-US" altLang="ko-KR" dirty="0"/>
              <a:t>, </a:t>
            </a:r>
            <a:r>
              <a:rPr lang="ko-KR" altLang="en-US" dirty="0" err="1"/>
              <a:t>단축형을</a:t>
            </a:r>
            <a:r>
              <a:rPr lang="ko-KR" altLang="en-US" dirty="0"/>
              <a:t> 사용할 건지는 자기 몸에 맞는 옷과 신발이 </a:t>
            </a:r>
            <a:r>
              <a:rPr lang="ko-KR" altLang="en-US" dirty="0" smtClean="0"/>
              <a:t>가장 편하듯이 </a:t>
            </a:r>
            <a:r>
              <a:rPr lang="ko-KR" altLang="en-US" dirty="0"/>
              <a:t>사용하다 익숙해지는 것을 사용하는 것이 제일 좋습니다</a:t>
            </a:r>
            <a:r>
              <a:rPr lang="en-US" altLang="ko-KR" dirty="0"/>
              <a:t>. </a:t>
            </a:r>
            <a:r>
              <a:rPr lang="ko-KR" altLang="en-US" dirty="0"/>
              <a:t>단 코드의 </a:t>
            </a:r>
            <a:r>
              <a:rPr lang="ko-KR" altLang="en-US" dirty="0" smtClean="0"/>
              <a:t>길이 가 </a:t>
            </a:r>
            <a:r>
              <a:rPr lang="ko-KR" altLang="en-US" dirty="0"/>
              <a:t>문제라면</a:t>
            </a:r>
            <a:r>
              <a:rPr lang="en-US" altLang="ko-KR" dirty="0"/>
              <a:t>, </a:t>
            </a:r>
            <a:r>
              <a:rPr lang="ko-KR" altLang="en-US" dirty="0" err="1"/>
              <a:t>단축형을</a:t>
            </a:r>
            <a:r>
              <a:rPr lang="ko-KR" altLang="en-US" dirty="0"/>
              <a:t> 사용하고</a:t>
            </a:r>
            <a:r>
              <a:rPr lang="en-US" altLang="ko-KR" dirty="0"/>
              <a:t>, </a:t>
            </a:r>
            <a:r>
              <a:rPr lang="ko-KR" altLang="en-US" dirty="0"/>
              <a:t>협업</a:t>
            </a:r>
            <a:r>
              <a:rPr lang="en-US" altLang="ko-KR" dirty="0"/>
              <a:t>co-work</a:t>
            </a:r>
            <a:r>
              <a:rPr lang="ko-KR" altLang="en-US" dirty="0"/>
              <a:t>을 위해서는 일반형을 사용하는 </a:t>
            </a:r>
            <a:r>
              <a:rPr lang="ko-KR" altLang="en-US" dirty="0" smtClean="0"/>
              <a:t>것이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4816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백그라운드 이미지는 주로 </a:t>
            </a:r>
            <a:r>
              <a:rPr lang="en-US" altLang="ko-KR" dirty="0"/>
              <a:t>body </a:t>
            </a:r>
            <a:r>
              <a:rPr lang="ko-KR" altLang="en-US" dirty="0"/>
              <a:t>태그에 사용되어 웹 페이지의 전체적인 </a:t>
            </a:r>
            <a:r>
              <a:rPr lang="ko-KR" altLang="en-US" dirty="0" smtClean="0"/>
              <a:t>레이아웃을 결정 </a:t>
            </a:r>
            <a:r>
              <a:rPr lang="ko-KR" altLang="en-US" dirty="0"/>
              <a:t>짓는 데 사용됩니다</a:t>
            </a:r>
            <a:r>
              <a:rPr lang="en-US" altLang="ko-KR" dirty="0"/>
              <a:t>. </a:t>
            </a:r>
            <a:r>
              <a:rPr lang="ko-KR" altLang="en-US" dirty="0"/>
              <a:t>하지만 백그라운드 이미지는 이외의 곳에서도 많이 </a:t>
            </a:r>
            <a:r>
              <a:rPr lang="ko-KR" altLang="en-US" dirty="0" smtClean="0"/>
              <a:t>사용됩니다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특히 </a:t>
            </a:r>
            <a:r>
              <a:rPr lang="en-US" altLang="ko-KR" dirty="0"/>
              <a:t>list</a:t>
            </a:r>
            <a:r>
              <a:rPr lang="ko-KR" altLang="en-US" dirty="0"/>
              <a:t>를 이용한 </a:t>
            </a:r>
            <a:r>
              <a:rPr lang="en-US" altLang="ko-KR" dirty="0"/>
              <a:t>bullet </a:t>
            </a:r>
            <a:r>
              <a:rPr lang="ko-KR" altLang="en-US" dirty="0"/>
              <a:t>이미지에도 백그라운드 이미지가 사용됩니다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 &lt;</a:t>
            </a:r>
            <a:r>
              <a:rPr lang="en-US" altLang="ko-KR" dirty="0" err="1"/>
              <a:t>ul</a:t>
            </a:r>
            <a:r>
              <a:rPr lang="en-US" altLang="ko-KR" dirty="0"/>
              <a:t>&gt; &lt;li&gt; … &lt;/li&gt; 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에 많이 사용되는 이유는 일반적으로 </a:t>
            </a:r>
            <a:r>
              <a:rPr lang="en-US" altLang="ko-KR" dirty="0"/>
              <a:t>&lt;li&gt;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태그에 </a:t>
            </a:r>
            <a:r>
              <a:rPr lang="ko-KR" altLang="en-US" dirty="0"/>
              <a:t>사용되는 </a:t>
            </a:r>
            <a:r>
              <a:rPr lang="en-US" altLang="ko-KR" dirty="0"/>
              <a:t>bullet</a:t>
            </a:r>
            <a:r>
              <a:rPr lang="ko-KR" altLang="en-US" dirty="0"/>
              <a:t>은 </a:t>
            </a:r>
            <a:r>
              <a:rPr lang="ko-KR" altLang="en-US" dirty="0" smtClean="0"/>
              <a:t>브라우저마다 </a:t>
            </a:r>
            <a:r>
              <a:rPr lang="ko-KR" altLang="en-US" dirty="0"/>
              <a:t>조금씩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차이를 </a:t>
            </a:r>
            <a:r>
              <a:rPr lang="ko-KR" altLang="en-US" dirty="0"/>
              <a:t>보이고 원하는 대로 정렬을 맞추기도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쉽지 </a:t>
            </a:r>
            <a:r>
              <a:rPr lang="ko-KR" altLang="en-US" dirty="0"/>
              <a:t>않기 때문입니다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우측에 있는 그림을 봐 주세요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52936"/>
            <a:ext cx="4115673" cy="29498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88024" y="5949280"/>
            <a:ext cx="2284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b="1" dirty="0"/>
              <a:t>백그라운드 이미지의 응용</a:t>
            </a:r>
            <a:endParaRPr lang="ko-KR" altLang="en-US" sz="1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7906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4072" y="1124744"/>
            <a:ext cx="8229600" cy="4785395"/>
          </a:xfrm>
        </p:spPr>
        <p:txBody>
          <a:bodyPr>
            <a:normAutofit/>
          </a:bodyPr>
          <a:lstStyle/>
          <a:p>
            <a:r>
              <a:rPr lang="ko-KR" altLang="en-US" sz="1700" dirty="0" smtClean="0"/>
              <a:t>그림을 </a:t>
            </a:r>
            <a:r>
              <a:rPr lang="ko-KR" altLang="en-US" sz="1700" dirty="0"/>
              <a:t>보면 기준선을 기준으로 상단 리스트 박스와 하단 리스트 박스의 </a:t>
            </a:r>
            <a:r>
              <a:rPr lang="ko-KR" altLang="en-US" sz="1700" dirty="0" smtClean="0"/>
              <a:t>차이점을 </a:t>
            </a:r>
            <a:r>
              <a:rPr lang="ko-KR" altLang="en-US" sz="1700" dirty="0"/>
              <a:t>볼 수 있습니다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상단에서는 별 모양의 </a:t>
            </a:r>
            <a:r>
              <a:rPr lang="en-US" altLang="ko-KR" sz="1700" dirty="0"/>
              <a:t>bullet </a:t>
            </a:r>
            <a:r>
              <a:rPr lang="ko-KR" altLang="en-US" sz="1700" dirty="0"/>
              <a:t>이미지가 리스트 </a:t>
            </a:r>
            <a:r>
              <a:rPr lang="ko-KR" altLang="en-US" sz="1700" dirty="0" smtClean="0"/>
              <a:t>텍스트보다 조금 </a:t>
            </a:r>
            <a:r>
              <a:rPr lang="ko-KR" altLang="en-US" sz="1700" dirty="0"/>
              <a:t>윗부분에 위치해 있지만 하단 리스트 박스에 있는 텍스트는 별 모양의 </a:t>
            </a:r>
            <a:r>
              <a:rPr lang="ko-KR" altLang="en-US" sz="1700" dirty="0" smtClean="0"/>
              <a:t>리스트 </a:t>
            </a:r>
            <a:r>
              <a:rPr lang="en-US" altLang="ko-KR" sz="1700" dirty="0"/>
              <a:t>bullet</a:t>
            </a:r>
            <a:r>
              <a:rPr lang="ko-KR" altLang="en-US" sz="1700" dirty="0"/>
              <a:t>과 동일한 선상에 위치해 있는 것을 알 수 있습니다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상단의 리스트 </a:t>
            </a:r>
            <a:r>
              <a:rPr lang="en-US" altLang="ko-KR" sz="1700" dirty="0" smtClean="0"/>
              <a:t>bullet</a:t>
            </a:r>
            <a:r>
              <a:rPr lang="ko-KR" altLang="en-US" sz="1700" dirty="0" smtClean="0"/>
              <a:t>은 </a:t>
            </a:r>
            <a:r>
              <a:rPr lang="ko-KR" altLang="en-US" sz="1700" dirty="0"/>
              <a:t>리스트 이미지를 이용한 것이고 하단의 리스트는 백그라운드 이미지로 </a:t>
            </a:r>
            <a:r>
              <a:rPr lang="ko-KR" altLang="en-US" sz="1700" dirty="0" smtClean="0"/>
              <a:t>리스트 </a:t>
            </a:r>
            <a:r>
              <a:rPr lang="en-US" altLang="ko-KR" sz="1700" dirty="0" smtClean="0"/>
              <a:t>bullet</a:t>
            </a:r>
            <a:r>
              <a:rPr lang="ko-KR" altLang="en-US" sz="1700" dirty="0"/>
              <a:t>을 처리한 것입니다</a:t>
            </a:r>
            <a:r>
              <a:rPr lang="en-US" altLang="ko-KR" sz="1700" dirty="0" smtClean="0"/>
              <a:t>. </a:t>
            </a:r>
          </a:p>
          <a:p>
            <a:r>
              <a:rPr lang="ko-KR" altLang="en-US" sz="1700" dirty="0" smtClean="0"/>
              <a:t>아래의 소스를 통해 리스트에서 백그라운드 이미지가 사용되는 예제를 확실히 익혀 주시기 바랍니다</a:t>
            </a:r>
            <a:r>
              <a:rPr lang="en-US" altLang="ko-KR" sz="1700" dirty="0" smtClean="0"/>
              <a:t>. </a:t>
            </a:r>
            <a:endParaRPr lang="ko-KR" alt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620440" y="3465635"/>
            <a:ext cx="8128024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ul.bullet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 smtClean="0"/>
              <a:t>list-style-image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(images/bullet1.gif);</a:t>
            </a:r>
          </a:p>
          <a:p>
            <a:pPr lvl="1"/>
            <a:r>
              <a:rPr lang="en-US" altLang="ko-KR" sz="1400" dirty="0" smtClean="0"/>
              <a:t>list-style-type</a:t>
            </a:r>
            <a:r>
              <a:rPr lang="en-US" altLang="ko-KR" sz="1400" dirty="0"/>
              <a:t>: none;</a:t>
            </a:r>
          </a:p>
          <a:p>
            <a:pPr lvl="1"/>
            <a:r>
              <a:rPr lang="en-US" altLang="ko-KR" sz="1400" dirty="0" smtClean="0"/>
              <a:t>margin:0</a:t>
            </a:r>
            <a:r>
              <a:rPr lang="en-US" altLang="ko-KR" sz="1400" dirty="0"/>
              <a:t>;</a:t>
            </a:r>
          </a:p>
          <a:p>
            <a:pPr lvl="1"/>
            <a:r>
              <a:rPr lang="en-US" altLang="ko-KR" sz="1400" dirty="0"/>
              <a:t>padding: </a:t>
            </a:r>
            <a:r>
              <a:rPr lang="en-US" altLang="ko-KR" sz="1400" i="1" dirty="0"/>
              <a:t>0;</a:t>
            </a:r>
          </a:p>
          <a:p>
            <a:pPr lvl="1"/>
            <a:r>
              <a:rPr lang="en-US" altLang="ko-KR" sz="1400" dirty="0"/>
              <a:t>border: </a:t>
            </a:r>
            <a:r>
              <a:rPr lang="en-US" altLang="ko-KR" sz="1400" i="1" dirty="0"/>
              <a:t>1px solid #999;</a:t>
            </a:r>
          </a:p>
          <a:p>
            <a:pPr lvl="1"/>
            <a:r>
              <a:rPr lang="en-US" altLang="ko-KR" sz="1400" dirty="0"/>
              <a:t>border-radius: </a:t>
            </a:r>
            <a:r>
              <a:rPr lang="en-US" altLang="ko-KR" sz="1400" i="1" dirty="0"/>
              <a:t>10px;</a:t>
            </a:r>
          </a:p>
          <a:p>
            <a:pPr lvl="1"/>
            <a:r>
              <a:rPr lang="en-US" altLang="ko-KR" sz="1400" dirty="0"/>
              <a:t>width: </a:t>
            </a:r>
            <a:r>
              <a:rPr lang="en-US" altLang="ko-KR" sz="1400" i="1" dirty="0"/>
              <a:t>300px;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b="1" dirty="0" err="1"/>
              <a:t>ul</a:t>
            </a:r>
            <a:r>
              <a:rPr lang="en-US" altLang="ko-KR" sz="1400" b="1" i="1" dirty="0" err="1"/>
              <a:t>.bullet</a:t>
            </a:r>
            <a:r>
              <a:rPr lang="en-US" altLang="ko-KR" sz="1400" b="1" i="1" dirty="0"/>
              <a:t> li {</a:t>
            </a:r>
          </a:p>
          <a:p>
            <a:pPr lvl="1"/>
            <a:r>
              <a:rPr lang="en-US" altLang="ko-KR" sz="1400" dirty="0"/>
              <a:t>width: </a:t>
            </a:r>
            <a:r>
              <a:rPr lang="en-US" altLang="ko-KR" sz="1400" i="1" dirty="0"/>
              <a:t>250px;</a:t>
            </a:r>
          </a:p>
          <a:p>
            <a:pPr lvl="1"/>
            <a:r>
              <a:rPr lang="en-US" altLang="ko-KR" sz="1400" dirty="0"/>
              <a:t>height: </a:t>
            </a:r>
            <a:r>
              <a:rPr lang="en-US" altLang="ko-KR" sz="1400" i="1" dirty="0"/>
              <a:t>40px;</a:t>
            </a:r>
          </a:p>
          <a:p>
            <a:pPr lvl="1"/>
            <a:r>
              <a:rPr lang="en-US" altLang="ko-KR" sz="1400" dirty="0"/>
              <a:t>margin: </a:t>
            </a:r>
            <a:r>
              <a:rPr lang="en-US" altLang="ko-KR" sz="1400" i="1" dirty="0"/>
              <a:t>10px 0 0 30px;</a:t>
            </a:r>
          </a:p>
          <a:p>
            <a:pPr lvl="1"/>
            <a:r>
              <a:rPr lang="en-US" altLang="ko-KR" sz="1400" dirty="0"/>
              <a:t>padding: </a:t>
            </a:r>
            <a:r>
              <a:rPr lang="en-US" altLang="ko-KR" sz="1400" i="1" dirty="0"/>
              <a:t>0;</a:t>
            </a:r>
          </a:p>
          <a:p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868144" y="5445224"/>
            <a:ext cx="2224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source/ch07/ex7-8.html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4716016" y="6353950"/>
            <a:ext cx="4032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백그라운드 이미지를 활용한 리스트 이미지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4818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이미지의 응용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4" y="1412776"/>
            <a:ext cx="4037965" cy="38760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1742" y="544522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b="1" dirty="0"/>
              <a:t>다양한 요소에 적용한 백그라운드 이미지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07959" y="1628800"/>
            <a:ext cx="4284522" cy="50475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ul.bullet2 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list-style-type:none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margin:10px </a:t>
            </a:r>
            <a:r>
              <a:rPr lang="en-US" altLang="ko-KR" sz="1400" dirty="0"/>
              <a:t>0 0 0;</a:t>
            </a:r>
          </a:p>
          <a:p>
            <a:r>
              <a:rPr lang="en-US" altLang="ko-KR" sz="1400" dirty="0" smtClean="0"/>
              <a:t>   padding:0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border:1px </a:t>
            </a:r>
            <a:r>
              <a:rPr lang="en-US" altLang="ko-KR" sz="1400" dirty="0"/>
              <a:t>solid #999;</a:t>
            </a:r>
          </a:p>
          <a:p>
            <a:r>
              <a:rPr lang="en-US" altLang="ko-KR" sz="1400" dirty="0" smtClean="0"/>
              <a:t>   border-radius:10px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width:300px;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height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i="1" dirty="0">
                <a:solidFill>
                  <a:srgbClr val="FF0000"/>
                </a:solidFill>
              </a:rPr>
              <a:t>200px;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   </a:t>
            </a:r>
            <a:r>
              <a:rPr lang="en-US" altLang="ko-KR" sz="1400" b="1" dirty="0" smtClean="0"/>
              <a:t>background-image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(images/back2.gif);</a:t>
            </a:r>
          </a:p>
          <a:p>
            <a:r>
              <a:rPr lang="en-US" altLang="ko-KR" sz="1400" b="1" dirty="0" smtClean="0"/>
              <a:t>   background-repeat</a:t>
            </a:r>
            <a:r>
              <a:rPr lang="en-US" altLang="ko-KR" sz="1400" b="1" dirty="0"/>
              <a:t>: no-repeat;</a:t>
            </a:r>
          </a:p>
          <a:p>
            <a:r>
              <a:rPr lang="en-US" altLang="ko-KR" sz="1400" b="1" dirty="0" smtClean="0"/>
              <a:t>   background-position</a:t>
            </a:r>
            <a:r>
              <a:rPr lang="en-US" altLang="ko-KR" sz="1400" b="1" dirty="0"/>
              <a:t>: right bottom;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ul.bullet2 li {</a:t>
            </a:r>
          </a:p>
          <a:p>
            <a:r>
              <a:rPr lang="en-US" altLang="ko-KR" sz="1400" dirty="0"/>
              <a:t>   width: </a:t>
            </a:r>
            <a:r>
              <a:rPr lang="en-US" altLang="ko-KR" sz="1400" i="1" dirty="0"/>
              <a:t>250px;</a:t>
            </a:r>
          </a:p>
          <a:p>
            <a:r>
              <a:rPr lang="en-US" altLang="ko-KR" sz="1400" dirty="0"/>
              <a:t>   height: </a:t>
            </a:r>
            <a:r>
              <a:rPr lang="en-US" altLang="ko-KR" sz="1400" i="1" dirty="0"/>
              <a:t>40px;</a:t>
            </a:r>
          </a:p>
          <a:p>
            <a:r>
              <a:rPr lang="en-US" altLang="ko-KR" sz="1400" dirty="0"/>
              <a:t>    margin: </a:t>
            </a:r>
            <a:r>
              <a:rPr lang="en-US" altLang="ko-KR" sz="1400" i="1" dirty="0"/>
              <a:t>10px 0 0 0;</a:t>
            </a:r>
          </a:p>
          <a:p>
            <a:r>
              <a:rPr lang="en-US" altLang="ko-KR" sz="1400" dirty="0"/>
              <a:t>   padding: </a:t>
            </a:r>
            <a:r>
              <a:rPr lang="en-US" altLang="ko-KR" sz="1400" i="1" dirty="0"/>
              <a:t>0 0 0 30px;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400" b="1" dirty="0"/>
              <a:t>background-image: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(images/bullet1.gif);</a:t>
            </a:r>
          </a:p>
          <a:p>
            <a:r>
              <a:rPr lang="en-US" altLang="ko-KR" sz="1400" dirty="0"/>
              <a:t>   </a:t>
            </a:r>
            <a:r>
              <a:rPr lang="en-US" altLang="ko-KR" sz="1400" b="1" dirty="0"/>
              <a:t>background-repeat: no-repeat;</a:t>
            </a:r>
          </a:p>
          <a:p>
            <a:r>
              <a:rPr lang="en-US" altLang="ko-KR" sz="1400" b="1" dirty="0"/>
              <a:t>   background-position: 10px top;</a:t>
            </a:r>
          </a:p>
          <a:p>
            <a:r>
              <a:rPr lang="en-US" altLang="ko-KR" sz="1400" dirty="0"/>
              <a:t>} 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716016" y="11247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/>
              <a:t>예제에서 </a:t>
            </a:r>
            <a:r>
              <a:rPr lang="en-US" altLang="ko-KR" sz="1400" dirty="0"/>
              <a:t>ul.bullet2</a:t>
            </a:r>
            <a:r>
              <a:rPr lang="ko-KR" altLang="en-US" sz="1400" dirty="0"/>
              <a:t>에 백그라운드 이미지를 </a:t>
            </a:r>
            <a:endParaRPr lang="en-US" altLang="ko-KR" sz="1400" dirty="0" smtClean="0"/>
          </a:p>
          <a:p>
            <a:r>
              <a:rPr lang="ko-KR" altLang="en-US" sz="1400" dirty="0" smtClean="0"/>
              <a:t>적용해 </a:t>
            </a:r>
            <a:r>
              <a:rPr lang="ko-KR" altLang="en-US" sz="1400" dirty="0"/>
              <a:t>보겠습니다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932040" y="6381328"/>
            <a:ext cx="280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source/ch07/ex7-8.html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622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백그라운드 이미지의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이와 같이 백그라운드 이미지는 적합한 곳에 사용하게 되면</a:t>
            </a:r>
            <a:r>
              <a:rPr lang="en-US" altLang="ko-KR" dirty="0"/>
              <a:t>, </a:t>
            </a:r>
            <a:r>
              <a:rPr lang="ko-KR" altLang="en-US" dirty="0"/>
              <a:t>전체적인 </a:t>
            </a:r>
            <a:r>
              <a:rPr lang="ko-KR" altLang="en-US" dirty="0" smtClean="0"/>
              <a:t>웹사이트를 아주 </a:t>
            </a:r>
            <a:r>
              <a:rPr lang="ko-KR" altLang="en-US" dirty="0"/>
              <a:t>아름답고도 멋있게 꾸밀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ko-KR" altLang="en-US" dirty="0"/>
              <a:t>곳에 접목할 수 있기 때문에 </a:t>
            </a:r>
            <a:r>
              <a:rPr lang="ko-KR" altLang="en-US" dirty="0" smtClean="0"/>
              <a:t>활용 </a:t>
            </a:r>
            <a:r>
              <a:rPr lang="ko-KR" altLang="en-US" dirty="0"/>
              <a:t>범위가 아주 넓다고도 할 수 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일반적인 </a:t>
            </a:r>
            <a:r>
              <a:rPr lang="ko-KR" altLang="en-US" dirty="0"/>
              <a:t>이미지는 단순하게 이미지로서 역할만 하지만</a:t>
            </a:r>
            <a:r>
              <a:rPr lang="en-US" altLang="ko-KR" dirty="0"/>
              <a:t>, </a:t>
            </a:r>
            <a:r>
              <a:rPr lang="ko-KR" altLang="en-US" dirty="0"/>
              <a:t>백그라운드 </a:t>
            </a:r>
            <a:r>
              <a:rPr lang="ko-KR" altLang="en-US" dirty="0" smtClean="0"/>
              <a:t>이미지는 </a:t>
            </a:r>
            <a:r>
              <a:rPr lang="en-US" altLang="ko-KR" dirty="0" smtClean="0"/>
              <a:t>HTML </a:t>
            </a:r>
            <a:r>
              <a:rPr lang="ko-KR" altLang="en-US" dirty="0"/>
              <a:t>요소와 접목하여 더욱 기능적이고 다양한 효과를 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1837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설계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웹 표준에서는 페이지 레이아웃을 잡을 때 더 이상 테이블 태그를 사용하지 않습니다</a:t>
            </a:r>
            <a:r>
              <a:rPr lang="en-US" altLang="ko-KR" dirty="0"/>
              <a:t>. </a:t>
            </a:r>
            <a:r>
              <a:rPr lang="ko-KR" altLang="en-US" dirty="0"/>
              <a:t>웹 표준에서의 테이블 태그는 </a:t>
            </a:r>
            <a:r>
              <a:rPr lang="ko-KR" altLang="en-US" dirty="0" smtClean="0"/>
              <a:t>정말 </a:t>
            </a:r>
            <a:r>
              <a:rPr lang="ko-KR" altLang="en-US" dirty="0"/>
              <a:t>테이블 태그의 용도에 맞는 곳에 사용하는 것입니다</a:t>
            </a:r>
            <a:r>
              <a:rPr lang="en-US" altLang="ko-KR" dirty="0"/>
              <a:t>. </a:t>
            </a:r>
            <a:r>
              <a:rPr lang="ko-KR" altLang="en-US" dirty="0"/>
              <a:t>그럼 언제 테이블 태그를 사용해야 할까요</a:t>
            </a:r>
            <a:r>
              <a:rPr lang="en-US" altLang="ko-KR" dirty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그냥 </a:t>
            </a:r>
            <a:r>
              <a:rPr lang="ko-KR" altLang="en-US" dirty="0"/>
              <a:t>웹 페이지를 문서라고 생각해 보세요</a:t>
            </a:r>
            <a:r>
              <a:rPr lang="en-US" altLang="ko-KR" dirty="0"/>
              <a:t>. </a:t>
            </a:r>
            <a:r>
              <a:rPr lang="ko-KR" altLang="en-US" dirty="0"/>
              <a:t>아 실제로 웹 페이지는 웹 문서입니다</a:t>
            </a:r>
            <a:r>
              <a:rPr lang="en-US" altLang="ko-KR" dirty="0"/>
              <a:t>. </a:t>
            </a:r>
            <a:r>
              <a:rPr lang="ko-KR" altLang="en-US" dirty="0"/>
              <a:t>문서에서 테이블은 언제 </a:t>
            </a:r>
            <a:r>
              <a:rPr lang="ko-KR" altLang="en-US" dirty="0" smtClean="0"/>
              <a:t>사용하죠</a:t>
            </a:r>
            <a:r>
              <a:rPr lang="en-US" altLang="ko-KR" dirty="0"/>
              <a:t>? </a:t>
            </a:r>
            <a:r>
              <a:rPr lang="ko-KR" altLang="en-US" dirty="0"/>
              <a:t>표 데이터를 넣을 때 사용합니다</a:t>
            </a:r>
            <a:r>
              <a:rPr lang="en-US" altLang="ko-KR" dirty="0"/>
              <a:t>. </a:t>
            </a:r>
            <a:r>
              <a:rPr lang="ko-KR" altLang="en-US" dirty="0"/>
              <a:t>표 데이터가 뭐죠</a:t>
            </a:r>
            <a:r>
              <a:rPr lang="en-US" altLang="ko-KR" dirty="0"/>
              <a:t>?</a:t>
            </a:r>
            <a:r>
              <a:rPr lang="ko-KR" altLang="en-US" dirty="0"/>
              <a:t>라고 하면 전 할 말이 없습니다</a:t>
            </a:r>
            <a:r>
              <a:rPr lang="en-US" altLang="ko-KR" dirty="0"/>
              <a:t>. </a:t>
            </a:r>
            <a:r>
              <a:rPr lang="ko-KR" altLang="en-US" dirty="0"/>
              <a:t>웹사이트에서도 </a:t>
            </a:r>
            <a:r>
              <a:rPr lang="ko-KR" altLang="en-US" dirty="0" smtClean="0"/>
              <a:t>테이블은 표 </a:t>
            </a:r>
            <a:r>
              <a:rPr lang="ko-KR" altLang="en-US" dirty="0"/>
              <a:t>데이터를 만들 때 사용하며 가장 흔하게 볼 수 있는 게시판 리스트 또한 테이블 태그를 사용합니다</a:t>
            </a:r>
            <a:r>
              <a:rPr lang="en-US" altLang="ko-KR" dirty="0"/>
              <a:t>. </a:t>
            </a:r>
            <a:r>
              <a:rPr lang="ko-KR" altLang="en-US" dirty="0"/>
              <a:t>다시 한번 </a:t>
            </a:r>
            <a:r>
              <a:rPr lang="ko-KR" altLang="en-US" dirty="0" smtClean="0"/>
              <a:t>말씀 드리지만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이젠 더 이상 웹 페이지의 레이아웃을 잡을 때 테이블 태그를 사용하지 마세요</a:t>
            </a:r>
            <a:r>
              <a:rPr lang="en-US" altLang="ko-KR" dirty="0"/>
              <a:t>. </a:t>
            </a:r>
            <a:r>
              <a:rPr lang="ko-KR" altLang="en-US" dirty="0"/>
              <a:t>테이블 태그를 사용하여 </a:t>
            </a:r>
            <a:r>
              <a:rPr lang="ko-KR" altLang="en-US" dirty="0" smtClean="0"/>
              <a:t>웹 페이지를 </a:t>
            </a:r>
            <a:r>
              <a:rPr lang="ko-KR" altLang="en-US" dirty="0"/>
              <a:t>만들 순 있습니다</a:t>
            </a:r>
            <a:r>
              <a:rPr lang="en-US" altLang="ko-KR" dirty="0"/>
              <a:t>. </a:t>
            </a:r>
            <a:r>
              <a:rPr lang="ko-KR" altLang="en-US" dirty="0"/>
              <a:t>하지만 정말 나중을 생각한다면</a:t>
            </a:r>
            <a:r>
              <a:rPr lang="en-US" altLang="ko-KR" dirty="0"/>
              <a:t>, </a:t>
            </a:r>
            <a:r>
              <a:rPr lang="ko-KR" altLang="en-US" dirty="0"/>
              <a:t>절대 테이블 태그를 사용하지 마세요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리스트 </a:t>
            </a:r>
            <a:r>
              <a:rPr lang="ko-KR" altLang="en-US" dirty="0"/>
              <a:t>태그는 목차를 만들 때 사용됩니다</a:t>
            </a:r>
            <a:r>
              <a:rPr lang="en-US" altLang="ko-KR" dirty="0"/>
              <a:t>. </a:t>
            </a:r>
            <a:r>
              <a:rPr lang="ko-KR" altLang="en-US" dirty="0"/>
              <a:t>웹 페이지에서도 목차를 만들 때 사용하는 것은 동일하지만</a:t>
            </a:r>
            <a:r>
              <a:rPr lang="en-US" altLang="ko-KR" dirty="0"/>
              <a:t>, </a:t>
            </a:r>
            <a:r>
              <a:rPr lang="ko-KR" altLang="en-US" dirty="0"/>
              <a:t>특히 웹 </a:t>
            </a:r>
            <a:r>
              <a:rPr lang="ko-KR" altLang="en-US" dirty="0" smtClean="0"/>
              <a:t>페이지의 </a:t>
            </a:r>
            <a:r>
              <a:rPr lang="ko-KR" altLang="en-US" dirty="0"/>
              <a:t>가장 큰 특징은 </a:t>
            </a:r>
            <a:r>
              <a:rPr lang="ko-KR" altLang="en-US" dirty="0" err="1"/>
              <a:t>하이퍼</a:t>
            </a:r>
            <a:r>
              <a:rPr lang="ko-KR" altLang="en-US" dirty="0"/>
              <a:t> 링크</a:t>
            </a:r>
            <a:r>
              <a:rPr lang="en-US" altLang="ko-KR" dirty="0"/>
              <a:t>(hyper link)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즉 링크를 통해서 원하는 페이지로 바로 갈 수 있다는 점인데</a:t>
            </a:r>
            <a:r>
              <a:rPr lang="en-US" altLang="ko-KR" dirty="0"/>
              <a:t>, </a:t>
            </a:r>
            <a:r>
              <a:rPr lang="ko-KR" altLang="en-US" dirty="0" smtClean="0"/>
              <a:t>목차의 </a:t>
            </a:r>
            <a:r>
              <a:rPr lang="ko-KR" altLang="en-US" dirty="0"/>
              <a:t>링크를 통해서 원하는 페이지로 바로 갈 수 있다는 점은 웹 페이지에서 메뉴의 역할과 동일합니다</a:t>
            </a:r>
            <a:r>
              <a:rPr lang="en-US" altLang="ko-KR" dirty="0"/>
              <a:t>. </a:t>
            </a:r>
            <a:r>
              <a:rPr lang="ko-KR" altLang="en-US" dirty="0"/>
              <a:t>그래서 웹 </a:t>
            </a:r>
            <a:r>
              <a:rPr lang="ko-KR" altLang="en-US" dirty="0" smtClean="0"/>
              <a:t>페이지에서 </a:t>
            </a:r>
            <a:r>
              <a:rPr lang="ko-KR" altLang="en-US" b="1" dirty="0">
                <a:solidFill>
                  <a:srgbClr val="FF0000"/>
                </a:solidFill>
              </a:rPr>
              <a:t>목록 자체를 메뉴로 만들 수도 있습니다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dirty="0"/>
              <a:t>단순하게 </a:t>
            </a:r>
            <a:r>
              <a:rPr lang="en-US" altLang="ko-KR" dirty="0"/>
              <a:t>CSS </a:t>
            </a:r>
            <a:r>
              <a:rPr lang="ko-KR" altLang="en-US" dirty="0"/>
              <a:t>코드 몇 개로 아주 멋진 메뉴를 만들 수 있는 것이죠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Form</a:t>
            </a:r>
            <a:r>
              <a:rPr lang="ko-KR" altLang="en-US" dirty="0"/>
              <a:t>은 회원가입이나</a:t>
            </a:r>
            <a:r>
              <a:rPr lang="en-US" altLang="ko-KR" dirty="0"/>
              <a:t>, </a:t>
            </a:r>
            <a:r>
              <a:rPr lang="ko-KR" altLang="en-US" dirty="0"/>
              <a:t>게시판의 글쓰기 또는 웹 페이지를 통해 특정 정보를 수집할 때 사용하게 되는데</a:t>
            </a:r>
            <a:r>
              <a:rPr lang="en-US" altLang="ko-KR" dirty="0"/>
              <a:t>, </a:t>
            </a:r>
            <a:r>
              <a:rPr lang="ko-KR" altLang="en-US" dirty="0"/>
              <a:t>웹에서 </a:t>
            </a:r>
            <a:r>
              <a:rPr lang="ko-KR" altLang="en-US" dirty="0" smtClean="0"/>
              <a:t>쓰임새는 </a:t>
            </a:r>
            <a:r>
              <a:rPr lang="ko-KR" altLang="en-US" dirty="0"/>
              <a:t>가장 적지만</a:t>
            </a:r>
            <a:r>
              <a:rPr lang="en-US" altLang="ko-KR" dirty="0"/>
              <a:t>, </a:t>
            </a:r>
            <a:r>
              <a:rPr lang="ko-KR" altLang="en-US" dirty="0"/>
              <a:t>사용자와 웹사이트를 연결해 주는 가장 중요한 역할을 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Form</a:t>
            </a:r>
            <a:r>
              <a:rPr lang="ko-KR" altLang="en-US" dirty="0"/>
              <a:t>에 대한 디자인이 </a:t>
            </a:r>
            <a:r>
              <a:rPr lang="ko-KR" altLang="en-US" dirty="0" smtClean="0"/>
              <a:t>상당히 </a:t>
            </a:r>
            <a:r>
              <a:rPr lang="ko-KR" altLang="en-US" dirty="0"/>
              <a:t>잘 되어 있으면</a:t>
            </a:r>
            <a:r>
              <a:rPr lang="en-US" altLang="ko-KR" dirty="0"/>
              <a:t>, </a:t>
            </a:r>
            <a:r>
              <a:rPr lang="ko-KR" altLang="en-US" dirty="0"/>
              <a:t>사용자들이 “이 사이트는 참 정교하게 만들어졌구나</a:t>
            </a:r>
            <a:r>
              <a:rPr lang="en-US" altLang="ko-KR" dirty="0"/>
              <a:t>.”</a:t>
            </a:r>
            <a:r>
              <a:rPr lang="ko-KR" altLang="en-US" dirty="0"/>
              <a:t>라는 느낌을 받게 됩니다</a:t>
            </a:r>
            <a:r>
              <a:rPr lang="en-US" altLang="ko-KR" dirty="0"/>
              <a:t>. </a:t>
            </a:r>
            <a:r>
              <a:rPr lang="ko-KR" altLang="en-US" dirty="0"/>
              <a:t>그만큼 </a:t>
            </a:r>
            <a:r>
              <a:rPr lang="en-US" altLang="ko-KR" dirty="0"/>
              <a:t>Form </a:t>
            </a:r>
            <a:r>
              <a:rPr lang="ko-KR" altLang="en-US" dirty="0" smtClean="0"/>
              <a:t>부분에 </a:t>
            </a:r>
            <a:r>
              <a:rPr lang="ko-KR" altLang="en-US" dirty="0"/>
              <a:t>대한 디자인이 상당히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03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1368151"/>
          </a:xfrm>
        </p:spPr>
        <p:txBody>
          <a:bodyPr>
            <a:normAutofit fontScale="92500" lnSpcReduction="10000"/>
          </a:bodyPr>
          <a:lstStyle/>
          <a:p>
            <a:r>
              <a:rPr lang="ko-KR" altLang="ko-KR" dirty="0"/>
              <a:t>이제 서브 페이지를 한번 </a:t>
            </a:r>
            <a:r>
              <a:rPr lang="ko-KR" altLang="ko-KR" dirty="0" smtClean="0"/>
              <a:t>살펴보겠습니다</a:t>
            </a:r>
            <a:r>
              <a:rPr lang="en-US" altLang="ko-KR" dirty="0" smtClean="0"/>
              <a:t>.</a:t>
            </a:r>
          </a:p>
          <a:p>
            <a:r>
              <a:rPr lang="ko-KR" altLang="ko-KR" dirty="0"/>
              <a:t>서브페이지는 </a:t>
            </a:r>
            <a:r>
              <a:rPr lang="ko-KR" altLang="en-US" dirty="0" smtClean="0"/>
              <a:t>사이트 레이아웃에서 </a:t>
            </a:r>
            <a:r>
              <a:rPr lang="en-US" altLang="ko-KR" dirty="0" smtClean="0"/>
              <a:t>1</a:t>
            </a:r>
            <a:r>
              <a:rPr lang="ko-KR" altLang="ko-KR" dirty="0"/>
              <a:t>번 형태와 거의 같습니다</a:t>
            </a:r>
            <a:r>
              <a:rPr lang="en-US" altLang="ko-KR" dirty="0"/>
              <a:t>. </a:t>
            </a:r>
            <a:r>
              <a:rPr lang="ko-KR" altLang="ko-KR" dirty="0"/>
              <a:t>웹사이트는 대부분 </a:t>
            </a:r>
            <a:r>
              <a:rPr lang="ko-KR" altLang="ko-KR" dirty="0" err="1"/>
              <a:t>프론트</a:t>
            </a:r>
            <a:r>
              <a:rPr lang="ko-KR" altLang="ko-KR" dirty="0"/>
              <a:t> 페이지와 서브페이지의 구성이 유사합니다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이제 </a:t>
            </a:r>
            <a:r>
              <a:rPr lang="ko-KR" altLang="en-US" dirty="0" smtClean="0"/>
              <a:t>아래의</a:t>
            </a:r>
            <a:r>
              <a:rPr lang="ko-KR" altLang="ko-KR" dirty="0" smtClean="0"/>
              <a:t> </a:t>
            </a:r>
            <a:r>
              <a:rPr lang="ko-KR" altLang="en-US" dirty="0" smtClean="0"/>
              <a:t>왼쪽 </a:t>
            </a:r>
            <a:r>
              <a:rPr lang="ko-KR" altLang="ko-KR" dirty="0" smtClean="0"/>
              <a:t>그림을 </a:t>
            </a:r>
            <a:r>
              <a:rPr lang="ko-KR" altLang="ko-KR" dirty="0"/>
              <a:t>기반으로 삼성그룹 서브 페이지의 </a:t>
            </a:r>
            <a:r>
              <a:rPr lang="ko-KR" altLang="ko-KR" dirty="0" smtClean="0"/>
              <a:t>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오른쪽 그림</a:t>
            </a:r>
            <a:r>
              <a:rPr lang="en-US" altLang="ko-KR" dirty="0" smtClean="0"/>
              <a:t>)</a:t>
            </a:r>
            <a:r>
              <a:rPr lang="ko-KR" altLang="ko-KR" dirty="0" smtClean="0"/>
              <a:t>을 </a:t>
            </a:r>
            <a:r>
              <a:rPr lang="ko-KR" altLang="en-US" dirty="0" smtClean="0"/>
              <a:t>살 펴 </a:t>
            </a:r>
            <a:r>
              <a:rPr lang="ko-KR" altLang="ko-KR" dirty="0" smtClean="0"/>
              <a:t>보겠습니다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 descr="EMB000013b406b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35444"/>
            <a:ext cx="4032448" cy="3445884"/>
          </a:xfrm>
          <a:prstGeom prst="rect">
            <a:avLst/>
          </a:prstGeom>
          <a:noFill/>
        </p:spPr>
      </p:pic>
      <p:pic>
        <p:nvPicPr>
          <p:cNvPr id="5" name="그림 4" descr="EMB000013b406c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35444"/>
            <a:ext cx="4104531" cy="34458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735833" y="6433591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200" b="1" dirty="0"/>
              <a:t>삼성그룹 웹사이트의 서브페이지</a:t>
            </a:r>
            <a:endParaRPr lang="ko-KR" altLang="en-US" sz="12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 smtClean="0"/>
              <a:t>태그의 정확한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초기에 웹 디자인을 시작한 분들은 지금도 테이블 태그를 사용하는 것이 정말 </a:t>
            </a:r>
            <a:r>
              <a:rPr lang="ko-KR" altLang="en-US" dirty="0" smtClean="0"/>
              <a:t>편할 것입니다</a:t>
            </a:r>
            <a:r>
              <a:rPr lang="en-US" altLang="ko-KR" dirty="0"/>
              <a:t>. </a:t>
            </a:r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처음부터 테이블을 이용해서 웹 페이지 레이아웃을 잡는 </a:t>
            </a:r>
            <a:r>
              <a:rPr lang="ko-KR" altLang="en-US" dirty="0" smtClean="0"/>
              <a:t>방식으로 </a:t>
            </a:r>
            <a:r>
              <a:rPr lang="ko-KR" altLang="en-US" dirty="0"/>
              <a:t>작업을 했고 손에도 익숙해서 웹 표준을 이용해서 </a:t>
            </a:r>
            <a:r>
              <a:rPr lang="en-US" altLang="ko-KR" dirty="0"/>
              <a:t>&lt;div&gt; </a:t>
            </a:r>
            <a:r>
              <a:rPr lang="ko-KR" altLang="en-US" dirty="0"/>
              <a:t>또는 </a:t>
            </a:r>
            <a:r>
              <a:rPr lang="en-US" altLang="ko-KR" dirty="0"/>
              <a:t>&lt;span&gt; </a:t>
            </a:r>
            <a:r>
              <a:rPr lang="ko-KR" altLang="en-US" dirty="0" smtClean="0"/>
              <a:t>태그를 이용해서 </a:t>
            </a:r>
            <a:r>
              <a:rPr lang="ko-KR" altLang="en-US" dirty="0"/>
              <a:t>작업을 하려면 정말 힘듭니다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필자도 </a:t>
            </a:r>
            <a:r>
              <a:rPr lang="en-US" altLang="ko-KR" dirty="0" smtClean="0"/>
              <a:t>10</a:t>
            </a:r>
            <a:r>
              <a:rPr lang="ko-KR" altLang="en-US" dirty="0"/>
              <a:t>여 년이 넘도록 테이블 태그를 이용해서 웹 페이지를 디자인하다 웹 표준 </a:t>
            </a:r>
            <a:r>
              <a:rPr lang="ko-KR" altLang="en-US" dirty="0" smtClean="0"/>
              <a:t>방식으로 </a:t>
            </a:r>
            <a:r>
              <a:rPr lang="ko-KR" altLang="en-US" dirty="0"/>
              <a:t>웹사이트를 제작할 때는 정말 힘들었습니다</a:t>
            </a:r>
            <a:r>
              <a:rPr lang="en-US" altLang="ko-KR" dirty="0"/>
              <a:t>. </a:t>
            </a:r>
            <a:r>
              <a:rPr lang="ko-KR" altLang="en-US" dirty="0"/>
              <a:t>자신도 모르게 웹 표준 </a:t>
            </a:r>
            <a:r>
              <a:rPr lang="ko-KR" altLang="en-US" dirty="0" smtClean="0"/>
              <a:t>방식이 아니라 </a:t>
            </a:r>
            <a:r>
              <a:rPr lang="ko-KR" altLang="en-US" dirty="0"/>
              <a:t>테이블 태그를 이용해서 웹 페이지 레이아웃을 잡는 저를 발견했을 </a:t>
            </a:r>
            <a:r>
              <a:rPr lang="ko-KR" altLang="en-US" dirty="0" smtClean="0"/>
              <a:t>정도니까요</a:t>
            </a:r>
            <a:r>
              <a:rPr lang="en-US" altLang="ko-KR" dirty="0"/>
              <a:t>. </a:t>
            </a:r>
            <a:r>
              <a:rPr lang="ko-KR" altLang="en-US" dirty="0"/>
              <a:t>그만큼 익숙했던 방식을 바꾸려니 힘이 들게 마련입니다</a:t>
            </a:r>
            <a:r>
              <a:rPr lang="en-US" altLang="ko-KR" dirty="0"/>
              <a:t>. </a:t>
            </a:r>
            <a:r>
              <a:rPr lang="ko-KR" altLang="en-US" dirty="0"/>
              <a:t>하지만 웹 </a:t>
            </a:r>
            <a:r>
              <a:rPr lang="ko-KR" altLang="en-US" dirty="0" smtClean="0"/>
              <a:t>표준에 한번 </a:t>
            </a:r>
            <a:r>
              <a:rPr lang="ko-KR" altLang="en-US" dirty="0"/>
              <a:t>익숙해지기 시작하면</a:t>
            </a:r>
            <a:r>
              <a:rPr lang="en-US" altLang="ko-KR" dirty="0"/>
              <a:t>, “</a:t>
            </a:r>
            <a:r>
              <a:rPr lang="ko-KR" altLang="en-US" dirty="0"/>
              <a:t>왜 이렇게 편한 방식을 지금까지 사용하지 않았지</a:t>
            </a:r>
            <a:r>
              <a:rPr lang="en-US" altLang="ko-KR" dirty="0"/>
              <a:t>?” </a:t>
            </a:r>
            <a:r>
              <a:rPr lang="ko-KR" altLang="en-US" dirty="0" smtClean="0"/>
              <a:t>라는 </a:t>
            </a:r>
            <a:r>
              <a:rPr lang="ko-KR" altLang="en-US" dirty="0"/>
              <a:t>감탄사가 절로 나옵니다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테이블 </a:t>
            </a:r>
            <a:r>
              <a:rPr lang="ko-KR" altLang="en-US" b="1" dirty="0">
                <a:solidFill>
                  <a:srgbClr val="FF0000"/>
                </a:solidFill>
              </a:rPr>
              <a:t>태그</a:t>
            </a:r>
            <a:r>
              <a:rPr lang="ko-KR" altLang="en-US" dirty="0"/>
              <a:t>를 사용했을 때 엄청나게 많게 보이던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 smtClean="0"/>
              <a:t>&gt; &lt;</a:t>
            </a:r>
            <a:r>
              <a:rPr lang="en-US" altLang="ko-KR" dirty="0"/>
              <a:t>td&gt; </a:t>
            </a:r>
            <a:r>
              <a:rPr lang="ko-KR" altLang="en-US" dirty="0"/>
              <a:t>태그들이 싹 사라지고 테이블 태그를 제대로 닫아주지 않아서 사이트 </a:t>
            </a:r>
            <a:r>
              <a:rPr lang="ko-KR" altLang="en-US" dirty="0" smtClean="0"/>
              <a:t>전체가 뒤틀어져 </a:t>
            </a:r>
            <a:r>
              <a:rPr lang="ko-KR" altLang="en-US" dirty="0"/>
              <a:t>그 태그를 찾느라고 눈이 빠지게 모니터를 바라본 추억이 이젠 정말 </a:t>
            </a:r>
            <a:r>
              <a:rPr lang="ko-KR" altLang="en-US" dirty="0" smtClean="0"/>
              <a:t>옛 추억이 </a:t>
            </a:r>
            <a:r>
              <a:rPr lang="ko-KR" altLang="en-US" dirty="0"/>
              <a:t>되어 버린 것입니다</a:t>
            </a:r>
            <a:r>
              <a:rPr lang="en-US" altLang="ko-KR" dirty="0"/>
              <a:t>. </a:t>
            </a:r>
            <a:r>
              <a:rPr lang="ko-KR" altLang="en-US" dirty="0"/>
              <a:t>지금도 늦지 않았습니다</a:t>
            </a:r>
            <a:r>
              <a:rPr lang="en-US" altLang="ko-KR" dirty="0"/>
              <a:t>. </a:t>
            </a:r>
            <a:r>
              <a:rPr lang="ko-KR" altLang="en-US" dirty="0"/>
              <a:t>테이블 태그는 원래 목적에 </a:t>
            </a:r>
            <a:r>
              <a:rPr lang="ko-KR" altLang="en-US" dirty="0" smtClean="0"/>
              <a:t>맞게 </a:t>
            </a:r>
            <a:r>
              <a:rPr lang="ko-KR" altLang="en-US" b="1" dirty="0">
                <a:solidFill>
                  <a:srgbClr val="FF0000"/>
                </a:solidFill>
              </a:rPr>
              <a:t>표 데이터를 만들 때 또는 흔히 사용하는 게시판의 리스트를 만들 때 </a:t>
            </a:r>
            <a:r>
              <a:rPr lang="ko-KR" altLang="en-US" b="1" dirty="0" smtClean="0">
                <a:solidFill>
                  <a:srgbClr val="FF0000"/>
                </a:solidFill>
              </a:rPr>
              <a:t>사용하시길 바랍니다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5426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의 가장 기본 적인 코드입니다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&lt;table &gt;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/>
              <a:t>td&gt;</a:t>
            </a:r>
          </a:p>
          <a:p>
            <a:r>
              <a:rPr lang="ko-KR" altLang="en-US" sz="1200" dirty="0" smtClean="0"/>
              <a:t>         </a:t>
            </a: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부분</a:t>
            </a:r>
          </a:p>
          <a:p>
            <a:r>
              <a:rPr lang="en-US" altLang="ko-KR" sz="1200" dirty="0" smtClean="0"/>
              <a:t>     &lt;/</a:t>
            </a:r>
            <a:r>
              <a:rPr lang="en-US" altLang="ko-KR" sz="1200" dirty="0"/>
              <a:t>td&gt;</a:t>
            </a:r>
          </a:p>
          <a:p>
            <a:r>
              <a:rPr lang="en-US" altLang="ko-KR" sz="1200" dirty="0" smtClean="0"/>
              <a:t>   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&lt;/table&gt;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611560" y="3861048"/>
            <a:ext cx="4968552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&lt;table 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 smtClean="0"/>
              <a:t>          제목 </a:t>
            </a:r>
            <a:r>
              <a:rPr lang="ko-KR" altLang="en-US" sz="1200" dirty="0"/>
              <a:t>부분</a:t>
            </a:r>
          </a:p>
          <a:p>
            <a:r>
              <a:rPr lang="en-US" altLang="ko-KR" sz="1200" dirty="0" smtClean="0"/>
              <a:t>     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 smtClean="0"/>
              <a:t>      &lt;</a:t>
            </a:r>
            <a:r>
              <a:rPr lang="en-US" altLang="ko-KR" sz="1200" dirty="0"/>
              <a:t>td&gt;</a:t>
            </a:r>
          </a:p>
          <a:p>
            <a:r>
              <a:rPr lang="ko-KR" altLang="en-US" sz="1200" dirty="0" smtClean="0"/>
              <a:t>          </a:t>
            </a: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부분</a:t>
            </a:r>
          </a:p>
          <a:p>
            <a:r>
              <a:rPr lang="en-US" altLang="ko-KR" sz="1200" dirty="0" smtClean="0"/>
              <a:t>     &lt;/</a:t>
            </a:r>
            <a:r>
              <a:rPr lang="en-US" altLang="ko-KR" sz="1200" dirty="0"/>
              <a:t>td&gt;</a:t>
            </a:r>
          </a:p>
          <a:p>
            <a:r>
              <a:rPr lang="en-US" altLang="ko-KR" sz="1200" dirty="0" smtClean="0"/>
              <a:t>   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&lt;/table&gt;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97986" y="3411901"/>
            <a:ext cx="6390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테이블에 헤더가 첨가되어 다음과 같은 형식으로 정의될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6492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5731510" cy="3349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87623" y="4971946"/>
            <a:ext cx="2634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table </a:t>
            </a:r>
            <a:r>
              <a:rPr lang="ko-KR" altLang="en-US" sz="1400" dirty="0"/>
              <a:t>태그에 의한 기본 디자인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72318" y="4941168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source/ch09/ex9-1.html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39552" y="5517232"/>
            <a:ext cx="777686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가장 기본적인 테이블의 형태입니다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smtClean="0"/>
              <a:t>IE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 </a:t>
            </a:r>
            <a:r>
              <a:rPr lang="ko-KR" altLang="en-US" sz="1400" dirty="0"/>
              <a:t>태그 안에는 기본적으로 </a:t>
            </a:r>
            <a:r>
              <a:rPr lang="ko-KR" altLang="en-US" sz="1400" dirty="0" smtClean="0"/>
              <a:t>글꼴스타일은 </a:t>
            </a:r>
            <a:r>
              <a:rPr lang="en-US" altLang="ko-KR" sz="1400" dirty="0"/>
              <a:t>bold</a:t>
            </a:r>
            <a:r>
              <a:rPr lang="ko-KR" altLang="en-US" sz="1400" dirty="0"/>
              <a:t>와 중앙 정렬이 적용됩니다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는 테이블의 헤더 부분을 나타내 </a:t>
            </a:r>
            <a:r>
              <a:rPr lang="ko-KR" altLang="en-US" sz="1400" dirty="0" smtClean="0"/>
              <a:t>주는 </a:t>
            </a:r>
            <a:r>
              <a:rPr lang="ko-KR" altLang="en-US" sz="1400" dirty="0"/>
              <a:t>태그입니다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5125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이러한 기본적인 테이블의 구조를 </a:t>
            </a:r>
            <a:r>
              <a:rPr lang="en-US" altLang="ko-KR" dirty="0"/>
              <a:t>CSS</a:t>
            </a:r>
            <a:r>
              <a:rPr lang="ko-KR" altLang="en-US" dirty="0"/>
              <a:t>만으로 멋진 테이블로 변환해 보도록 </a:t>
            </a:r>
            <a:r>
              <a:rPr lang="ko-KR" altLang="en-US" dirty="0" smtClean="0"/>
              <a:t>하겠습니다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/>
              <a:t>결과부터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5731510" cy="34537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6093296"/>
            <a:ext cx="2539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CSS</a:t>
            </a:r>
            <a:r>
              <a:rPr lang="ko-KR" altLang="en-US" sz="1400" dirty="0"/>
              <a:t>를 통해 전체 디자인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44208" y="2566362"/>
            <a:ext cx="2286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HTML </a:t>
            </a:r>
            <a:r>
              <a:rPr lang="ko-KR" altLang="en-US" sz="1400" dirty="0"/>
              <a:t>내부에 있는 </a:t>
            </a:r>
            <a:r>
              <a:rPr lang="en-US" altLang="ko-KR" sz="1400" dirty="0"/>
              <a:t>table </a:t>
            </a:r>
            <a:r>
              <a:rPr lang="ko-KR" altLang="en-US" sz="1400" dirty="0"/>
              <a:t>태그에는 거의 손을 대지 않고도 이렇게 테이블에 </a:t>
            </a:r>
            <a:r>
              <a:rPr lang="ko-KR" altLang="en-US" sz="1400" dirty="0" smtClean="0"/>
              <a:t>대한 전체적인 </a:t>
            </a:r>
            <a:r>
              <a:rPr lang="ko-KR" altLang="en-US" sz="1400" dirty="0"/>
              <a:t>디자인을 </a:t>
            </a:r>
            <a:r>
              <a:rPr lang="en-US" altLang="ko-KR" sz="1400" dirty="0"/>
              <a:t>CSS</a:t>
            </a:r>
            <a:r>
              <a:rPr lang="ko-KR" altLang="en-US" sz="1400" dirty="0"/>
              <a:t>를 통해 변경할 수 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소스코드를 </a:t>
            </a:r>
            <a:r>
              <a:rPr lang="ko-KR" altLang="en-US" sz="1400" dirty="0"/>
              <a:t>확인해 </a:t>
            </a:r>
            <a:r>
              <a:rPr lang="ko-KR" altLang="en-US" sz="1400" dirty="0" smtClean="0"/>
              <a:t>보겠습니다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8740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table {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border-collapse:collapse</a:t>
            </a:r>
            <a:r>
              <a:rPr lang="en-US" altLang="ko-KR" dirty="0"/>
              <a:t>;    /* border </a:t>
            </a:r>
            <a:r>
              <a:rPr lang="ko-KR" altLang="ko-KR" dirty="0"/>
              <a:t>사이의 간격 없앰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border-top-width</a:t>
            </a:r>
            <a:r>
              <a:rPr lang="en-US" altLang="ko-KR" dirty="0"/>
              <a:t>: 2px;       /* border </a:t>
            </a:r>
            <a:r>
              <a:rPr lang="ko-KR" altLang="ko-KR" dirty="0"/>
              <a:t>상단 두께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border-bottom-width</a:t>
            </a:r>
            <a:r>
              <a:rPr lang="en-US" altLang="ko-KR" dirty="0"/>
              <a:t>: 1px;    /* border </a:t>
            </a:r>
            <a:r>
              <a:rPr lang="ko-KR" altLang="ko-KR" dirty="0"/>
              <a:t>하단 두께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border-top-style</a:t>
            </a:r>
            <a:r>
              <a:rPr lang="en-US" altLang="ko-KR" dirty="0"/>
              <a:t>: solid;     /* border </a:t>
            </a:r>
            <a:r>
              <a:rPr lang="ko-KR" altLang="ko-KR" dirty="0"/>
              <a:t>상단 테두리 방식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border-bottom-style</a:t>
            </a:r>
            <a:r>
              <a:rPr lang="en-US" altLang="ko-KR" dirty="0"/>
              <a:t>: solid;  /* border </a:t>
            </a:r>
            <a:r>
              <a:rPr lang="ko-KR" altLang="ko-KR" dirty="0"/>
              <a:t>하단 테두리 방식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border-top-color</a:t>
            </a:r>
            <a:r>
              <a:rPr lang="en-US" altLang="ko-KR" dirty="0"/>
              <a:t>: #333;      /* border </a:t>
            </a:r>
            <a:r>
              <a:rPr lang="ko-KR" altLang="ko-KR" dirty="0"/>
              <a:t>상단 색상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border-bottom-color</a:t>
            </a:r>
            <a:r>
              <a:rPr lang="en-US" altLang="ko-KR" dirty="0"/>
              <a:t>: #333;   /* border </a:t>
            </a:r>
            <a:r>
              <a:rPr lang="ko-KR" altLang="ko-KR" dirty="0"/>
              <a:t>하단 색상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width:100</a:t>
            </a:r>
            <a:r>
              <a:rPr lang="en-US" altLang="ko-KR" dirty="0"/>
              <a:t>%;                  /* </a:t>
            </a:r>
            <a:r>
              <a:rPr lang="ko-KR" altLang="ko-KR" dirty="0"/>
              <a:t>전체 테이블 길이 설정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 smtClean="0"/>
              <a:t>table </a:t>
            </a:r>
            <a:r>
              <a:rPr lang="en-US" altLang="ko-KR" dirty="0" err="1"/>
              <a:t>th</a:t>
            </a:r>
            <a:r>
              <a:rPr lang="en-US" altLang="ko-KR" dirty="0"/>
              <a:t>, td {                    /* </a:t>
            </a:r>
            <a:r>
              <a:rPr lang="ko-KR" altLang="ko-KR" dirty="0"/>
              <a:t>테이블의</a:t>
            </a:r>
            <a:r>
              <a:rPr lang="en-US" altLang="ko-KR" dirty="0"/>
              <a:t>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ko-KR" dirty="0"/>
              <a:t>와</a:t>
            </a:r>
            <a:r>
              <a:rPr lang="en-US" altLang="ko-KR" dirty="0"/>
              <a:t> td </a:t>
            </a:r>
            <a:r>
              <a:rPr lang="ko-KR" altLang="ko-KR" dirty="0"/>
              <a:t>마진과 </a:t>
            </a:r>
            <a:r>
              <a:rPr lang="ko-KR" altLang="ko-KR" dirty="0" err="1"/>
              <a:t>패딩</a:t>
            </a:r>
            <a:r>
              <a:rPr lang="ko-KR" altLang="ko-KR" dirty="0"/>
              <a:t> 지정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margin:0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padding:8px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3378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507288" cy="47853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 {</a:t>
            </a:r>
            <a:endParaRPr lang="ko-KR" altLang="ko-KR" sz="1600" dirty="0"/>
          </a:p>
          <a:p>
            <a:r>
              <a:rPr lang="en-US" altLang="ko-KR" sz="1600" dirty="0" smtClean="0"/>
              <a:t>    background-color</a:t>
            </a:r>
            <a:r>
              <a:rPr lang="en-US" altLang="ko-KR" sz="1600" dirty="0"/>
              <a:t>: #999;      /* 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 </a:t>
            </a:r>
            <a:r>
              <a:rPr lang="ko-KR" altLang="ko-KR" sz="1600" dirty="0"/>
              <a:t>부분 배경 색상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color</a:t>
            </a:r>
            <a:r>
              <a:rPr lang="en-US" altLang="ko-KR" sz="1600" dirty="0"/>
              <a:t>: #FFF;                 /* </a:t>
            </a:r>
            <a:r>
              <a:rPr lang="ko-KR" altLang="ko-KR" sz="1600" dirty="0"/>
              <a:t>글꼴 색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border-bottom-width</a:t>
            </a:r>
            <a:r>
              <a:rPr lang="en-US" altLang="ko-KR" sz="1600" dirty="0"/>
              <a:t>: 2px;    /* </a:t>
            </a:r>
            <a:r>
              <a:rPr lang="ko-KR" altLang="ko-KR" sz="1600" dirty="0"/>
              <a:t>하단 테두리 두께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border-bottom-style</a:t>
            </a:r>
            <a:r>
              <a:rPr lang="en-US" altLang="ko-KR" sz="1600" dirty="0"/>
              <a:t>: solid;  /* </a:t>
            </a:r>
            <a:r>
              <a:rPr lang="ko-KR" altLang="ko-KR" sz="1600" dirty="0"/>
              <a:t>하단 테두리 스타일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border-bottom-color</a:t>
            </a:r>
            <a:r>
              <a:rPr lang="en-US" altLang="ko-KR" sz="1600" dirty="0"/>
              <a:t>: #000;   /* </a:t>
            </a:r>
            <a:r>
              <a:rPr lang="ko-KR" altLang="ko-KR" sz="1600" dirty="0"/>
              <a:t>하단 테두리 색상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font-size</a:t>
            </a:r>
            <a:r>
              <a:rPr lang="en-US" altLang="ko-KR" sz="1600" dirty="0"/>
              <a:t>: 1.1em;            /* 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 </a:t>
            </a:r>
            <a:r>
              <a:rPr lang="ko-KR" altLang="ko-KR" sz="1600" dirty="0"/>
              <a:t>글꼴 사이즈 재지정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/>
              <a:t>}</a:t>
            </a:r>
            <a:endParaRPr lang="ko-KR" altLang="ko-KR" sz="1600" dirty="0"/>
          </a:p>
          <a:p>
            <a:r>
              <a:rPr lang="en-US" altLang="ko-KR" sz="1600" dirty="0"/>
              <a:t>table td {</a:t>
            </a:r>
            <a:endParaRPr lang="ko-KR" altLang="ko-KR" sz="1600" dirty="0"/>
          </a:p>
          <a:p>
            <a:r>
              <a:rPr lang="en-US" altLang="ko-KR" sz="1600" dirty="0" smtClean="0"/>
              <a:t>    border-bottom-width</a:t>
            </a:r>
            <a:r>
              <a:rPr lang="en-US" altLang="ko-KR" sz="1600" dirty="0"/>
              <a:t>: 1px;    /* td </a:t>
            </a:r>
            <a:r>
              <a:rPr lang="ko-KR" altLang="ko-KR" sz="1600" dirty="0"/>
              <a:t>테두리 하단 두께 조정</a:t>
            </a:r>
            <a:r>
              <a:rPr lang="en-US" altLang="ko-KR" sz="1600" dirty="0"/>
              <a:t>  */</a:t>
            </a:r>
            <a:endParaRPr lang="ko-KR" altLang="ko-KR" sz="1600" dirty="0"/>
          </a:p>
          <a:p>
            <a:r>
              <a:rPr lang="en-US" altLang="ko-KR" sz="1600" dirty="0" smtClean="0"/>
              <a:t>    border-bottom-style</a:t>
            </a:r>
            <a:r>
              <a:rPr lang="en-US" altLang="ko-KR" sz="1600" dirty="0"/>
              <a:t>: dotted; /* td </a:t>
            </a:r>
            <a:r>
              <a:rPr lang="ko-KR" altLang="ko-KR" sz="1600" dirty="0"/>
              <a:t>테두리 하단 스타일 지정 여기서는 점선으로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border-bottom-color</a:t>
            </a:r>
            <a:r>
              <a:rPr lang="en-US" altLang="ko-KR" sz="1600" dirty="0"/>
              <a:t>: #666</a:t>
            </a:r>
            <a:r>
              <a:rPr lang="en-US" altLang="ko-KR" sz="1600" dirty="0" smtClean="0"/>
              <a:t>;     </a:t>
            </a:r>
            <a:r>
              <a:rPr lang="en-US" altLang="ko-KR" sz="1600" dirty="0"/>
              <a:t>/* td </a:t>
            </a:r>
            <a:r>
              <a:rPr lang="ko-KR" altLang="ko-KR" sz="1600" dirty="0"/>
              <a:t>테두리</a:t>
            </a:r>
            <a:r>
              <a:rPr lang="en-US" altLang="ko-KR" sz="1600" dirty="0"/>
              <a:t>  </a:t>
            </a:r>
            <a:r>
              <a:rPr lang="ko-KR" altLang="ko-KR" sz="1600" dirty="0"/>
              <a:t>하단 색상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/>
              <a:t>}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974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에서 </a:t>
            </a:r>
            <a:r>
              <a:rPr lang="en-US" altLang="ko-KR" dirty="0"/>
              <a:t>table </a:t>
            </a:r>
            <a:r>
              <a:rPr lang="ko-KR" altLang="en-US" dirty="0"/>
              <a:t>내에 지정한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600" y="2060848"/>
            <a:ext cx="6408712" cy="14465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　</a:t>
            </a:r>
            <a:r>
              <a:rPr lang="ko-KR" altLang="en-US" dirty="0" smtClean="0"/>
              <a:t>      </a:t>
            </a:r>
            <a:r>
              <a:rPr lang="en-US" altLang="ko-KR" sz="1400" dirty="0" smtClean="0"/>
              <a:t>border-top-width</a:t>
            </a:r>
            <a:r>
              <a:rPr lang="en-US" altLang="ko-KR" sz="1400" dirty="0"/>
              <a:t>: 2px; /* border </a:t>
            </a:r>
            <a:r>
              <a:rPr lang="ko-KR" altLang="en-US" sz="1400" dirty="0"/>
              <a:t>상단 두께 지정 *</a:t>
            </a:r>
            <a:r>
              <a:rPr lang="en-US" altLang="ko-KR" sz="1400" dirty="0"/>
              <a:t>/</a:t>
            </a:r>
          </a:p>
          <a:p>
            <a:r>
              <a:rPr lang="ko-KR" altLang="en-US" sz="1400" dirty="0"/>
              <a:t>　　　　</a:t>
            </a:r>
            <a:r>
              <a:rPr lang="en-US" altLang="ko-KR" sz="1400" dirty="0"/>
              <a:t>border-bottom-width: 1px; /* border </a:t>
            </a:r>
            <a:r>
              <a:rPr lang="ko-KR" altLang="en-US" sz="1400" dirty="0"/>
              <a:t>하단 두께 지정 *</a:t>
            </a:r>
            <a:r>
              <a:rPr lang="en-US" altLang="ko-KR" sz="1400" dirty="0"/>
              <a:t>/</a:t>
            </a:r>
          </a:p>
          <a:p>
            <a:r>
              <a:rPr lang="ko-KR" altLang="en-US" sz="1400" dirty="0"/>
              <a:t>　　　　</a:t>
            </a:r>
            <a:r>
              <a:rPr lang="en-US" altLang="ko-KR" sz="1400" dirty="0"/>
              <a:t>border-top-style: solid; /* border </a:t>
            </a:r>
            <a:r>
              <a:rPr lang="ko-KR" altLang="en-US" sz="1400" dirty="0"/>
              <a:t>상단 테두리 방식 지정 *</a:t>
            </a:r>
            <a:r>
              <a:rPr lang="en-US" altLang="ko-KR" sz="1400" dirty="0"/>
              <a:t>/</a:t>
            </a:r>
          </a:p>
          <a:p>
            <a:r>
              <a:rPr lang="ko-KR" altLang="en-US" sz="1400" dirty="0"/>
              <a:t>　　　　</a:t>
            </a:r>
            <a:r>
              <a:rPr lang="en-US" altLang="ko-KR" sz="1400" dirty="0"/>
              <a:t>border-bottom-style: solid; /* border </a:t>
            </a:r>
            <a:r>
              <a:rPr lang="ko-KR" altLang="en-US" sz="1400" dirty="0"/>
              <a:t>하단 테두리 방식 지정 *</a:t>
            </a:r>
            <a:r>
              <a:rPr lang="en-US" altLang="ko-KR" sz="1400" dirty="0"/>
              <a:t>/</a:t>
            </a:r>
          </a:p>
          <a:p>
            <a:r>
              <a:rPr lang="ko-KR" altLang="en-US" sz="1400" dirty="0"/>
              <a:t>　　　　</a:t>
            </a:r>
            <a:r>
              <a:rPr lang="en-US" altLang="ko-KR" sz="1400" dirty="0"/>
              <a:t>border-top-color: #333; /* border </a:t>
            </a:r>
            <a:r>
              <a:rPr lang="ko-KR" altLang="en-US" sz="1400" dirty="0"/>
              <a:t>상단 색상 지정 *</a:t>
            </a:r>
            <a:r>
              <a:rPr lang="en-US" altLang="ko-KR" sz="1400" dirty="0"/>
              <a:t>/</a:t>
            </a:r>
          </a:p>
          <a:p>
            <a:r>
              <a:rPr lang="ko-KR" altLang="en-US" sz="1400" dirty="0"/>
              <a:t>　　　　</a:t>
            </a:r>
            <a:r>
              <a:rPr lang="en-US" altLang="ko-KR" sz="1400" dirty="0"/>
              <a:t>border-bottom-color: #333; /* border </a:t>
            </a:r>
            <a:r>
              <a:rPr lang="ko-KR" altLang="en-US" sz="1400" dirty="0"/>
              <a:t>하단 색상 지정 *</a:t>
            </a:r>
            <a:r>
              <a:rPr lang="en-US" altLang="ko-KR" sz="1400" dirty="0"/>
              <a:t>/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611560" y="3717032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 값은 아래와 같이 바꿀 수도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　　　　</a:t>
            </a:r>
            <a:r>
              <a:rPr lang="en-US" altLang="ko-KR" sz="1400" dirty="0">
                <a:solidFill>
                  <a:srgbClr val="FF0000"/>
                </a:solidFill>
              </a:rPr>
              <a:t>border-top: 2px solid #333; </a:t>
            </a:r>
            <a:r>
              <a:rPr lang="en-US" altLang="ko-KR" sz="1400" dirty="0"/>
              <a:t>/* border </a:t>
            </a:r>
            <a:r>
              <a:rPr lang="ko-KR" altLang="en-US" sz="1400" dirty="0"/>
              <a:t>상단 두께 스타일 색상 지정 *</a:t>
            </a:r>
            <a:r>
              <a:rPr lang="en-US" altLang="ko-KR" sz="1400" dirty="0"/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　　　　</a:t>
            </a:r>
            <a:r>
              <a:rPr lang="en-US" altLang="ko-KR" sz="1400" dirty="0">
                <a:solidFill>
                  <a:srgbClr val="FF0000"/>
                </a:solidFill>
              </a:rPr>
              <a:t>border-bottom: 1px solid #333; </a:t>
            </a:r>
            <a:r>
              <a:rPr lang="en-US" altLang="ko-KR" sz="1400" dirty="0"/>
              <a:t>/* border </a:t>
            </a:r>
            <a:r>
              <a:rPr lang="ko-KR" altLang="en-US" sz="1400" dirty="0"/>
              <a:t>하단 두께 스타일 색상 지정 *</a:t>
            </a:r>
            <a:r>
              <a:rPr lang="en-US" altLang="ko-KR" sz="1400" dirty="0"/>
              <a:t>/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즉 </a:t>
            </a:r>
            <a:r>
              <a:rPr lang="ko-KR" altLang="en-US" sz="1400" dirty="0"/>
              <a:t>일반형과 </a:t>
            </a:r>
            <a:r>
              <a:rPr lang="ko-KR" altLang="en-US" sz="1400" dirty="0" err="1"/>
              <a:t>축약형</a:t>
            </a:r>
            <a:r>
              <a:rPr lang="ko-KR" altLang="en-US" sz="1400" dirty="0"/>
              <a:t> 두 가지 방식으로 사용 가능하며 단순하게 전체 테이블 </a:t>
            </a:r>
            <a:r>
              <a:rPr lang="ko-KR" altLang="en-US" sz="1400" dirty="0" smtClean="0"/>
              <a:t>테두리에 </a:t>
            </a:r>
            <a:r>
              <a:rPr lang="ko-KR" altLang="en-US" sz="1400" dirty="0"/>
              <a:t>적용할 땐 아래와 같이 해주면 됩니다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border:1px solid #333;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235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태그에는 </a:t>
            </a:r>
            <a:r>
              <a:rPr lang="en-US" altLang="ko-KR" dirty="0"/>
              <a:t>CSS3</a:t>
            </a:r>
            <a:r>
              <a:rPr lang="ko-KR" altLang="en-US" dirty="0"/>
              <a:t>에서 새로운 속성이 없습니다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table </a:t>
            </a:r>
            <a:r>
              <a:rPr lang="ko-KR" altLang="en-US" dirty="0"/>
              <a:t>태그는 사실 아주 </a:t>
            </a:r>
            <a:r>
              <a:rPr lang="ko-KR" altLang="en-US" dirty="0" smtClean="0"/>
              <a:t>간단한 </a:t>
            </a:r>
            <a:r>
              <a:rPr lang="ko-KR" altLang="en-US" dirty="0"/>
              <a:t>구조로 이루어져 있기 때문에 사용에 어려움이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만들어진 테이블에 </a:t>
            </a:r>
            <a:r>
              <a:rPr lang="ko-KR" altLang="en-US" dirty="0" err="1"/>
              <a:t>수도선택자를</a:t>
            </a:r>
            <a:r>
              <a:rPr lang="ko-KR" altLang="en-US" dirty="0"/>
              <a:t> 추가해서 좀더 효과를 주도록 해보겠습니다</a:t>
            </a:r>
            <a:r>
              <a:rPr lang="en-US" altLang="ko-KR" dirty="0"/>
              <a:t>. </a:t>
            </a:r>
            <a:r>
              <a:rPr lang="ko-KR" altLang="en-US" dirty="0" smtClean="0"/>
              <a:t>즉 테이블의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부분에 마우스가 올라가면 색상이 변하는 효과를 주게 되면 좀더 </a:t>
            </a:r>
            <a:r>
              <a:rPr lang="ko-KR" altLang="en-US" dirty="0" err="1" smtClean="0"/>
              <a:t>인터렉티브</a:t>
            </a:r>
            <a:r>
              <a:rPr lang="ko-KR" altLang="en-US" dirty="0" smtClean="0"/>
              <a:t> </a:t>
            </a:r>
            <a:r>
              <a:rPr lang="ko-KR" altLang="en-US" dirty="0"/>
              <a:t>하게 보이겠죠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아래 코드를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가 적용된 </a:t>
            </a:r>
            <a:r>
              <a:rPr lang="en-US" altLang="ko-KR" dirty="0"/>
              <a:t>&lt;style&gt; </a:t>
            </a:r>
            <a:r>
              <a:rPr lang="ko-KR" altLang="en-US" dirty="0"/>
              <a:t>태그 안에 추가합니다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이렇게만 추가해 주면 됩니다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ko-KR" altLang="en-US" dirty="0" smtClean="0"/>
              <a:t>다음 페이지 그림에서 </a:t>
            </a:r>
            <a:r>
              <a:rPr lang="ko-KR" altLang="en-US" dirty="0"/>
              <a:t>확인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3429000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table </a:t>
            </a:r>
            <a:r>
              <a:rPr lang="en-US" altLang="ko-KR" sz="1400" dirty="0" err="1"/>
              <a:t>tr:hover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    background-color</a:t>
            </a:r>
            <a:r>
              <a:rPr lang="en-US" altLang="ko-KR" sz="1400" dirty="0"/>
              <a:t>: #FC6;</a:t>
            </a:r>
          </a:p>
          <a:p>
            <a:r>
              <a:rPr lang="en-US" altLang="ko-KR" sz="1400" dirty="0" smtClean="0"/>
              <a:t>    cursor</a:t>
            </a:r>
            <a:r>
              <a:rPr lang="en-US" altLang="ko-KR" sz="1400" dirty="0"/>
              <a:t>: pointer;</a:t>
            </a:r>
          </a:p>
          <a:p>
            <a:r>
              <a:rPr lang="en-US" altLang="ko-KR" sz="1400" dirty="0" smtClean="0"/>
              <a:t>    cursor</a:t>
            </a:r>
            <a:r>
              <a:rPr lang="en-US" altLang="ko-KR" sz="1400" dirty="0"/>
              <a:t>: hand;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5459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5731510" cy="41605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5743709"/>
            <a:ext cx="1661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tr:hover</a:t>
            </a:r>
            <a:r>
              <a:rPr lang="en-US" altLang="ko-KR" sz="1400" dirty="0"/>
              <a:t> </a:t>
            </a:r>
            <a:r>
              <a:rPr lang="ko-KR" altLang="en-US" sz="1400" dirty="0"/>
              <a:t>적용 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59072" y="5743709"/>
            <a:ext cx="271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source/ch09/pic9-3.html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28184" y="1556792"/>
            <a:ext cx="273630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tr:hover</a:t>
            </a:r>
            <a:r>
              <a:rPr lang="en-US" altLang="ko-KR" sz="1400" dirty="0"/>
              <a:t> </a:t>
            </a:r>
            <a:r>
              <a:rPr lang="ko-KR" altLang="en-US" sz="1400" dirty="0"/>
              <a:t>값을 적용해 주면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 </a:t>
            </a:r>
            <a:r>
              <a:rPr lang="ko-KR" altLang="en-US" sz="1400" dirty="0"/>
              <a:t>태그에 해당하는 부분에 마우스가 올라가면 </a:t>
            </a:r>
            <a:r>
              <a:rPr lang="ko-KR" altLang="en-US" sz="1400" dirty="0" smtClean="0"/>
              <a:t>백그라운드 </a:t>
            </a:r>
            <a:r>
              <a:rPr lang="ko-KR" altLang="en-US" sz="1400" dirty="0"/>
              <a:t>속성이 적용된다라는 의미가 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여기서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cursor:pointer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cursor:hand</a:t>
            </a:r>
            <a:r>
              <a:rPr lang="en-US" altLang="ko-KR" sz="1400" dirty="0"/>
              <a:t>;</a:t>
            </a:r>
            <a:r>
              <a:rPr lang="ko-KR" altLang="en-US" sz="1400" dirty="0"/>
              <a:t>는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</a:t>
            </a:r>
            <a:r>
              <a:rPr lang="en-US" altLang="ko-KR" sz="1400" dirty="0" err="1"/>
              <a:t>tr:hover</a:t>
            </a:r>
            <a:r>
              <a:rPr lang="ko-KR" altLang="en-US" sz="1400" dirty="0"/>
              <a:t>에서 커서의 이미지가 손 모양으로 바뀌는 것을 말합니다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4280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태그의 정확한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예제와 같이 </a:t>
            </a:r>
            <a:r>
              <a:rPr lang="en-US" altLang="ko-KR" dirty="0"/>
              <a:t>table </a:t>
            </a:r>
            <a:r>
              <a:rPr lang="ko-KR" altLang="en-US" dirty="0"/>
              <a:t>태그는 표 데이터가 필요한 곳에 이용하는 것이 원칙입니다</a:t>
            </a:r>
            <a:r>
              <a:rPr lang="en-US" altLang="ko-KR" dirty="0"/>
              <a:t>. </a:t>
            </a:r>
            <a:r>
              <a:rPr lang="ko-KR" altLang="en-US" dirty="0" smtClean="0"/>
              <a:t>아주 가끔 </a:t>
            </a:r>
            <a:r>
              <a:rPr lang="ko-KR" altLang="en-US" dirty="0"/>
              <a:t>소수이지만 “웹 표준에서는 테이블 태그를 사용하지 않는다</a:t>
            </a:r>
            <a:r>
              <a:rPr lang="en-US" altLang="ko-KR" dirty="0"/>
              <a:t>.”</a:t>
            </a:r>
            <a:r>
              <a:rPr lang="ko-KR" altLang="en-US" dirty="0"/>
              <a:t>라고 </a:t>
            </a:r>
            <a:r>
              <a:rPr lang="ko-KR" altLang="en-US" dirty="0" smtClean="0"/>
              <a:t>오해하는 분이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테이블 </a:t>
            </a:r>
            <a:r>
              <a:rPr lang="ko-KR" altLang="en-US" dirty="0"/>
              <a:t>태그를 사용하지 말라는 게 아니라 테이블 태그가 필요한 </a:t>
            </a:r>
            <a:r>
              <a:rPr lang="ko-KR" altLang="en-US" dirty="0" smtClean="0"/>
              <a:t>표 데이터를 </a:t>
            </a:r>
            <a:r>
              <a:rPr lang="ko-KR" altLang="en-US" dirty="0"/>
              <a:t>만들 때 사용하라는 것입니다</a:t>
            </a:r>
            <a:r>
              <a:rPr lang="en-US" altLang="ko-KR" dirty="0"/>
              <a:t>. </a:t>
            </a:r>
            <a:r>
              <a:rPr lang="ko-KR" altLang="en-US" dirty="0"/>
              <a:t>만약 표 데이터를 만들 곳에 테이블 </a:t>
            </a:r>
            <a:r>
              <a:rPr lang="ko-KR" altLang="en-US" dirty="0" smtClean="0"/>
              <a:t>태그를 사용하지 </a:t>
            </a:r>
            <a:r>
              <a:rPr lang="ko-KR" altLang="en-US" dirty="0"/>
              <a:t>않고 다른 태그를 이용해서 표 데이터를 만든다면</a:t>
            </a:r>
            <a:r>
              <a:rPr lang="en-US" altLang="ko-KR" dirty="0"/>
              <a:t>, </a:t>
            </a:r>
            <a:r>
              <a:rPr lang="ko-KR" altLang="en-US" dirty="0"/>
              <a:t>엄청난 소스코드가 </a:t>
            </a:r>
            <a:r>
              <a:rPr lang="ko-KR" altLang="en-US" dirty="0" smtClean="0"/>
              <a:t>유발되고 </a:t>
            </a:r>
            <a:r>
              <a:rPr lang="ko-KR" altLang="en-US" dirty="0"/>
              <a:t>버그 또한 그만큼 많아집니다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반드시 </a:t>
            </a:r>
            <a:r>
              <a:rPr lang="ko-KR" altLang="en-US" dirty="0"/>
              <a:t>테이블 태그는 그 용도에 맞게 </a:t>
            </a:r>
            <a:r>
              <a:rPr lang="ko-KR" altLang="en-US" dirty="0" smtClean="0"/>
              <a:t>쓰셔야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94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936104"/>
          </a:xfrm>
        </p:spPr>
        <p:txBody>
          <a:bodyPr>
            <a:normAutofit/>
          </a:bodyPr>
          <a:lstStyle/>
          <a:p>
            <a:r>
              <a:rPr lang="ko-KR" altLang="en-US" dirty="0"/>
              <a:t>화면에서는 나오지 않지만 </a:t>
            </a:r>
            <a:r>
              <a:rPr lang="en-US" altLang="ko-KR" dirty="0"/>
              <a:t>footer </a:t>
            </a:r>
            <a:r>
              <a:rPr lang="ko-KR" altLang="en-US" dirty="0"/>
              <a:t>부분도 들어가 있습니다</a:t>
            </a:r>
            <a:r>
              <a:rPr lang="en-US" altLang="ko-KR" dirty="0"/>
              <a:t>. </a:t>
            </a:r>
            <a:r>
              <a:rPr lang="ko-KR" altLang="en-US" dirty="0"/>
              <a:t>서브 페이지의 </a:t>
            </a:r>
            <a:r>
              <a:rPr lang="ko-KR" altLang="en-US" dirty="0" smtClean="0"/>
              <a:t>코딩은 </a:t>
            </a:r>
            <a:r>
              <a:rPr lang="en-US" altLang="ko-KR" dirty="0" smtClean="0"/>
              <a:t>HTML5 </a:t>
            </a:r>
            <a:r>
              <a:rPr lang="ko-KR" altLang="en-US" dirty="0"/>
              <a:t>이전 버전의 경우 </a:t>
            </a:r>
            <a:r>
              <a:rPr lang="ko-KR" altLang="en-US" dirty="0" smtClean="0"/>
              <a:t>왼쪽과 </a:t>
            </a:r>
            <a:r>
              <a:rPr lang="ko-KR" altLang="en-US" dirty="0"/>
              <a:t>같이 </a:t>
            </a:r>
            <a:r>
              <a:rPr lang="ko-KR" altLang="en-US" dirty="0" err="1" smtClean="0"/>
              <a:t>코딩되며</a:t>
            </a:r>
            <a:r>
              <a:rPr lang="en-US" altLang="ko-KR" dirty="0" smtClean="0"/>
              <a:t>, HTML5 </a:t>
            </a:r>
            <a:r>
              <a:rPr lang="ko-KR" altLang="en-US" dirty="0" smtClean="0"/>
              <a:t>인 경우에는 오른쪽과 같이 코딩 가능함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420888"/>
            <a:ext cx="3600400" cy="267765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&lt;div id="header"&gt;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id="nav"&gt;&lt;/div&gt;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sidemenu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/>
              <a:t>li&gt; … &lt;/li&gt;</a:t>
            </a:r>
          </a:p>
          <a:p>
            <a:r>
              <a:rPr lang="en-US" altLang="ko-KR" sz="1400" dirty="0" smtClean="0"/>
              <a:t>   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&lt;div id="content"&gt;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class="</a:t>
            </a:r>
            <a:r>
              <a:rPr lang="en-US" altLang="ko-KR" sz="1400" dirty="0" err="1"/>
              <a:t>mainimg</a:t>
            </a:r>
            <a:r>
              <a:rPr lang="en-US" altLang="ko-KR" sz="1400" dirty="0"/>
              <a:t>&gt;&lt;/div&gt;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&lt;div id="footer"&gt;&lt;/footer&gt;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2420888"/>
            <a:ext cx="3888432" cy="267765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&lt;header&gt;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nav&gt;&lt;/nav&gt;</a:t>
            </a:r>
          </a:p>
          <a:p>
            <a:r>
              <a:rPr lang="en-US" altLang="ko-KR" sz="1400" dirty="0"/>
              <a:t>&lt;/header&gt;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div id="</a:t>
            </a:r>
            <a:r>
              <a:rPr lang="en-US" altLang="ko-KR" sz="1400" dirty="0" err="1">
                <a:solidFill>
                  <a:srgbClr val="FF0000"/>
                </a:solidFill>
              </a:rPr>
              <a:t>sidemenu</a:t>
            </a:r>
            <a:r>
              <a:rPr lang="en-US" altLang="ko-KR" sz="1400" dirty="0" smtClean="0">
                <a:solidFill>
                  <a:srgbClr val="FF0000"/>
                </a:solidFill>
              </a:rPr>
              <a:t>"&gt;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&lt;</a:t>
            </a:r>
            <a:r>
              <a:rPr lang="en-US" altLang="ko-KR" sz="1400" dirty="0" err="1">
                <a:solidFill>
                  <a:srgbClr val="FF0000"/>
                </a:solidFill>
              </a:rPr>
              <a:t>ul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&lt;</a:t>
            </a:r>
            <a:r>
              <a:rPr lang="en-US" altLang="ko-KR" sz="1400" dirty="0">
                <a:solidFill>
                  <a:srgbClr val="FF0000"/>
                </a:solidFill>
              </a:rPr>
              <a:t>li&gt; … &lt;/li&gt;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&lt;/</a:t>
            </a:r>
            <a:r>
              <a:rPr lang="en-US" altLang="ko-KR" sz="1400" dirty="0" err="1">
                <a:solidFill>
                  <a:srgbClr val="FF0000"/>
                </a:solidFill>
              </a:rPr>
              <a:t>ul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&lt;/</a:t>
            </a:r>
            <a:r>
              <a:rPr lang="en-US" altLang="ko-KR" sz="1400" dirty="0" smtClean="0">
                <a:solidFill>
                  <a:srgbClr val="FF0000"/>
                </a:solidFill>
              </a:rPr>
              <a:t>div&gt;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&lt;article&gt;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figure&gt;&lt;/figure&gt;</a:t>
            </a:r>
          </a:p>
          <a:p>
            <a:r>
              <a:rPr lang="en-US" altLang="ko-KR" sz="1400" dirty="0"/>
              <a:t>&lt;/article&gt;</a:t>
            </a:r>
          </a:p>
          <a:p>
            <a:r>
              <a:rPr lang="en-US" altLang="ko-KR" sz="1400" dirty="0"/>
              <a:t>&lt;footer&gt;&lt;/footer&gt;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5301208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HTML4.01 </a:t>
            </a:r>
            <a:r>
              <a:rPr lang="ko-KR" altLang="en-US" sz="1200" b="1" dirty="0"/>
              <a:t>또는 </a:t>
            </a:r>
            <a:r>
              <a:rPr lang="en-US" altLang="ko-KR" sz="1200" b="1" dirty="0"/>
              <a:t>XHTML1.0</a:t>
            </a:r>
            <a:r>
              <a:rPr lang="ko-KR" altLang="en-US" sz="1200" b="1" dirty="0"/>
              <a:t>에 의한 사이트 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530120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XHTML1.0 </a:t>
            </a:r>
            <a:r>
              <a:rPr lang="ko-KR" altLang="en-US" sz="1200" b="1" dirty="0"/>
              <a:t>예제를 </a:t>
            </a:r>
            <a:r>
              <a:rPr lang="en-US" altLang="ko-KR" sz="1200" b="1" dirty="0"/>
              <a:t>HTML5</a:t>
            </a:r>
            <a:r>
              <a:rPr lang="ko-KR" altLang="en-US" sz="1200" b="1" dirty="0"/>
              <a:t>로 변환한 예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형식은 목록을 나타낼 때 사용하는 태그입니다</a:t>
            </a:r>
            <a:r>
              <a:rPr lang="en-US" altLang="ko-KR" dirty="0"/>
              <a:t>. </a:t>
            </a:r>
            <a:r>
              <a:rPr lang="ko-KR" altLang="en-US" dirty="0"/>
              <a:t>웹 페이지에서는 목록뿐만 </a:t>
            </a:r>
            <a:r>
              <a:rPr lang="ko-KR" altLang="en-US" dirty="0" smtClean="0"/>
              <a:t>아니라 </a:t>
            </a:r>
            <a:r>
              <a:rPr lang="ko-KR" altLang="en-US" dirty="0"/>
              <a:t>메뉴를 만들 때도 사용합니다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&lt;li&gt;...&lt;/li&gt; &lt;/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또는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 &lt;li&gt;...&lt;/li&gt; 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처럼 사용하게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은 보통 ●과 같은 형식으로 순서가 없는 목록을 만들 때 사용하며</a:t>
            </a:r>
            <a:r>
              <a:rPr lang="en-US" altLang="ko-KR" dirty="0"/>
              <a:t>,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ko-KR" altLang="en-US" dirty="0" smtClean="0"/>
              <a:t>번호 </a:t>
            </a:r>
            <a:r>
              <a:rPr lang="en-US" altLang="ko-KR" dirty="0"/>
              <a:t>1, 2, 3</a:t>
            </a:r>
            <a:r>
              <a:rPr lang="ko-KR" altLang="en-US" dirty="0"/>
              <a:t>과 같은 식으로 시작하거나</a:t>
            </a:r>
            <a:r>
              <a:rPr lang="en-US" altLang="ko-KR" dirty="0"/>
              <a:t>, A, B, C </a:t>
            </a:r>
            <a:r>
              <a:rPr lang="ko-KR" altLang="en-US" dirty="0"/>
              <a:t>또는 </a:t>
            </a:r>
            <a:r>
              <a:rPr lang="en-US" altLang="ko-KR" dirty="0"/>
              <a:t>a, b, c </a:t>
            </a:r>
            <a:r>
              <a:rPr lang="ko-KR" altLang="en-US" dirty="0"/>
              <a:t>그리고 로마자 </a:t>
            </a:r>
            <a:r>
              <a:rPr lang="en-US" altLang="ko-KR" dirty="0"/>
              <a:t>I, II </a:t>
            </a:r>
            <a:r>
              <a:rPr lang="ko-KR" altLang="en-US" dirty="0" smtClean="0"/>
              <a:t>등 으로 </a:t>
            </a:r>
            <a:r>
              <a:rPr lang="ko-KR" altLang="en-US" dirty="0"/>
              <a:t>시작할 경우 사용됩니다</a:t>
            </a:r>
            <a:r>
              <a:rPr lang="en-US" altLang="ko-KR" dirty="0"/>
              <a:t>. </a:t>
            </a:r>
            <a:r>
              <a:rPr lang="ko-KR" altLang="en-US" dirty="0"/>
              <a:t>많이 사용하는 리스트 스타일을 살펴보겠습니다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페이지 그림은 </a:t>
            </a:r>
            <a:r>
              <a:rPr lang="ko-KR" altLang="en-US" dirty="0"/>
              <a:t>가장 기본적으로 사용하는 리스트 스타일입니다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은 각각 타입이 존재합니다</a:t>
            </a:r>
            <a:r>
              <a:rPr lang="en-US" altLang="ko-KR" dirty="0"/>
              <a:t>.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은 “</a:t>
            </a:r>
            <a:r>
              <a:rPr lang="en-US" altLang="ko-KR" dirty="0"/>
              <a:t>circle</a:t>
            </a:r>
            <a:r>
              <a:rPr lang="ko-KR" altLang="en-US" dirty="0"/>
              <a:t>”</a:t>
            </a:r>
            <a:r>
              <a:rPr lang="en-US" altLang="ko-KR" dirty="0"/>
              <a:t>, “square</a:t>
            </a:r>
            <a:r>
              <a:rPr lang="ko-KR" altLang="en-US" dirty="0"/>
              <a:t>”</a:t>
            </a:r>
            <a:r>
              <a:rPr lang="en-US" altLang="ko-KR" dirty="0"/>
              <a:t>, “disc</a:t>
            </a:r>
            <a:r>
              <a:rPr lang="ko-KR" altLang="en-US" dirty="0"/>
              <a:t>” 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</a:t>
            </a:r>
            <a:r>
              <a:rPr lang="ko-KR" altLang="en-US" dirty="0"/>
              <a:t>스타일이 있습니다</a:t>
            </a:r>
            <a:r>
              <a:rPr lang="en-US" altLang="ko-KR" dirty="0"/>
              <a:t>.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은 “숫자”</a:t>
            </a:r>
            <a:r>
              <a:rPr lang="en-US" altLang="ko-KR" dirty="0"/>
              <a:t>, “</a:t>
            </a:r>
            <a:r>
              <a:rPr lang="ko-KR" altLang="en-US" dirty="0"/>
              <a:t>영 소문자”</a:t>
            </a:r>
            <a:r>
              <a:rPr lang="en-US" altLang="ko-KR" dirty="0"/>
              <a:t>, “</a:t>
            </a:r>
            <a:r>
              <a:rPr lang="ko-KR" altLang="en-US" dirty="0"/>
              <a:t>영 대문자”</a:t>
            </a:r>
            <a:r>
              <a:rPr lang="en-US" altLang="ko-KR" dirty="0"/>
              <a:t>, “</a:t>
            </a:r>
            <a:r>
              <a:rPr lang="ko-KR" altLang="en-US" dirty="0"/>
              <a:t>로마자 </a:t>
            </a:r>
            <a:r>
              <a:rPr lang="ko-KR" altLang="en-US" dirty="0" smtClean="0"/>
              <a:t>대문자</a:t>
            </a:r>
            <a:r>
              <a:rPr lang="ko-KR" altLang="en-US" dirty="0"/>
              <a:t>”</a:t>
            </a:r>
            <a:r>
              <a:rPr lang="en-US" altLang="ko-KR" dirty="0"/>
              <a:t>, “</a:t>
            </a:r>
            <a:r>
              <a:rPr lang="ko-KR" altLang="en-US" dirty="0"/>
              <a:t>로마자 소문자”가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9-4]</a:t>
            </a:r>
            <a:r>
              <a:rPr lang="ko-KR" altLang="en-US" dirty="0"/>
              <a:t>에서도 보면 다양한 </a:t>
            </a:r>
            <a:r>
              <a:rPr lang="en-US" altLang="ko-KR" dirty="0"/>
              <a:t>type</a:t>
            </a:r>
            <a:r>
              <a:rPr lang="ko-KR" altLang="en-US" dirty="0"/>
              <a:t>에 따른 리스트의 정의를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026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문제는 </a:t>
            </a:r>
            <a:r>
              <a:rPr lang="en-US" altLang="ko-KR" dirty="0"/>
              <a:t>type</a:t>
            </a:r>
            <a:r>
              <a:rPr lang="ko-KR" altLang="en-US" dirty="0"/>
              <a:t>을 이용해서 디자인을 하면</a:t>
            </a:r>
            <a:r>
              <a:rPr lang="en-US" altLang="ko-KR" dirty="0"/>
              <a:t>, </a:t>
            </a:r>
            <a:r>
              <a:rPr lang="ko-KR" altLang="en-US" dirty="0"/>
              <a:t>각 브라우저마다 모양이 아주 </a:t>
            </a:r>
            <a:r>
              <a:rPr lang="ko-KR" altLang="en-US" dirty="0" smtClean="0"/>
              <a:t>조금씩 </a:t>
            </a:r>
            <a:r>
              <a:rPr lang="ko-KR" altLang="en-US" dirty="0"/>
              <a:t>다르게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2896"/>
            <a:ext cx="2952193" cy="36159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482" y="6125135"/>
            <a:ext cx="2167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기본 리스트 스타일 정리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5851" y="6452155"/>
            <a:ext cx="2166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source/ch09/pic9-4.html</a:t>
            </a:r>
            <a:endParaRPr lang="ko-KR" altLang="en-US" sz="1400" dirty="0"/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51" y="2080928"/>
            <a:ext cx="4248341" cy="44399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97351" y="6488668"/>
            <a:ext cx="2456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dirty="0"/>
              <a:t>서로 다르게 보이는</a:t>
            </a:r>
            <a:r>
              <a:rPr lang="en-US" altLang="ko-KR" sz="1400" dirty="0"/>
              <a:t> list type</a:t>
            </a:r>
            <a:endParaRPr lang="ko-KR" altLang="en-US" sz="1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9560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이전 페이지 우측 그림에서는 </a:t>
            </a:r>
            <a:r>
              <a:rPr lang="en-US" altLang="ko-KR" dirty="0" smtClean="0"/>
              <a:t>IE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FireFox</a:t>
            </a:r>
            <a:r>
              <a:rPr lang="ko-KR" altLang="en-US" dirty="0" smtClean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리스트 </a:t>
            </a:r>
            <a:r>
              <a:rPr lang="ko-KR" altLang="en-US" dirty="0" smtClean="0"/>
              <a:t>타입 별로 모양이 </a:t>
            </a:r>
            <a:r>
              <a:rPr lang="ko-KR" altLang="en-US" dirty="0"/>
              <a:t>다르다는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또한 각각의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&lt;/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사이의 간격이 </a:t>
            </a:r>
            <a:r>
              <a:rPr lang="ko-KR" altLang="en-US" dirty="0" smtClean="0"/>
              <a:t>조금씩 </a:t>
            </a:r>
            <a:r>
              <a:rPr lang="ko-KR" altLang="en-US" dirty="0"/>
              <a:t>차이가 나는 것을 알 수 있는데</a:t>
            </a:r>
            <a:r>
              <a:rPr lang="en-US" altLang="ko-KR" dirty="0"/>
              <a:t>, </a:t>
            </a:r>
            <a:r>
              <a:rPr lang="ko-KR" altLang="en-US" dirty="0"/>
              <a:t>이 차이는 브라우저 고유의 기능이기 </a:t>
            </a:r>
            <a:r>
              <a:rPr lang="ko-KR" altLang="en-US" dirty="0" smtClean="0"/>
              <a:t>때문에 조정이 </a:t>
            </a:r>
            <a:r>
              <a:rPr lang="ko-KR" altLang="en-US" dirty="0"/>
              <a:t>불가능합니다</a:t>
            </a:r>
            <a:r>
              <a:rPr lang="en-US" altLang="ko-KR" dirty="0"/>
              <a:t>. </a:t>
            </a:r>
            <a:r>
              <a:rPr lang="ko-KR" altLang="en-US" dirty="0"/>
              <a:t>이것을 단순히 </a:t>
            </a:r>
            <a:r>
              <a:rPr lang="en-US" altLang="ko-KR" dirty="0"/>
              <a:t>type</a:t>
            </a:r>
            <a:r>
              <a:rPr lang="ko-KR" altLang="en-US" dirty="0"/>
              <a:t>을 이용해서 차이를 극복하는 것은 </a:t>
            </a:r>
            <a:r>
              <a:rPr lang="ko-KR" altLang="en-US" dirty="0" smtClean="0"/>
              <a:t>불가능하기 </a:t>
            </a: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이럴 경우에는 </a:t>
            </a:r>
            <a:r>
              <a:rPr lang="en-US" altLang="ko-KR" dirty="0"/>
              <a:t>background-image</a:t>
            </a:r>
            <a:r>
              <a:rPr lang="ko-KR" altLang="en-US" dirty="0"/>
              <a:t>를 이용해서 처리해 주게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ko-KR" altLang="en-US" dirty="0"/>
              <a:t>리스트는 자동적으로 </a:t>
            </a:r>
            <a:r>
              <a:rPr lang="ko-KR" altLang="en-US" dirty="0" smtClean="0"/>
              <a:t>마진 값과 </a:t>
            </a:r>
            <a:r>
              <a:rPr lang="ko-KR" altLang="en-US" dirty="0" err="1" smtClean="0"/>
              <a:t>패딩</a:t>
            </a:r>
            <a:r>
              <a:rPr lang="ko-KR" altLang="en-US" dirty="0" smtClean="0"/>
              <a:t> 값이 </a:t>
            </a:r>
            <a:r>
              <a:rPr lang="ko-KR" altLang="en-US" dirty="0"/>
              <a:t>브라우저 디폴트 값으로 어느 </a:t>
            </a:r>
            <a:r>
              <a:rPr lang="ko-KR" altLang="en-US" dirty="0" smtClean="0"/>
              <a:t>정도 적용되어 </a:t>
            </a:r>
            <a:r>
              <a:rPr lang="ko-KR" altLang="en-US" dirty="0"/>
              <a:t>있기 때문에 사용자의 필요에 의해서 </a:t>
            </a:r>
            <a:r>
              <a:rPr lang="ko-KR" altLang="en-US" dirty="0" err="1"/>
              <a:t>리셋</a:t>
            </a:r>
            <a:r>
              <a:rPr lang="en-US" altLang="ko-KR" dirty="0"/>
              <a:t>(reset)</a:t>
            </a:r>
            <a:r>
              <a:rPr lang="ko-KR" altLang="en-US" dirty="0"/>
              <a:t>해 줄 필요가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CSS</a:t>
            </a:r>
            <a:r>
              <a:rPr lang="ko-KR" altLang="en-US" dirty="0"/>
              <a:t>를 적용해 주면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에 따른 구분 자체가 없어집니다</a:t>
            </a:r>
            <a:r>
              <a:rPr lang="en-US" altLang="ko-KR" dirty="0"/>
              <a:t>. </a:t>
            </a:r>
            <a:r>
              <a:rPr lang="ko-KR" altLang="en-US" dirty="0" smtClean="0"/>
              <a:t>왜냐하면 </a:t>
            </a:r>
            <a:r>
              <a:rPr lang="en-US" altLang="ko-KR" dirty="0" smtClean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에서 숫자 스타일을</a:t>
            </a:r>
            <a:r>
              <a:rPr lang="en-US" altLang="ko-KR" dirty="0"/>
              <a:t>,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에도 </a:t>
            </a:r>
            <a:r>
              <a:rPr lang="en-US" altLang="ko-KR" dirty="0"/>
              <a:t>circle</a:t>
            </a:r>
            <a:r>
              <a:rPr lang="ko-KR" altLang="en-US" dirty="0"/>
              <a:t>과 같은 속성을 부여할 수 있기 </a:t>
            </a:r>
            <a:r>
              <a:rPr lang="ko-KR" altLang="en-US" dirty="0" smtClean="0"/>
              <a:t>때문입니다</a:t>
            </a:r>
            <a:r>
              <a:rPr lang="en-US" altLang="ko-KR" dirty="0"/>
              <a:t>. </a:t>
            </a:r>
            <a:r>
              <a:rPr lang="ko-KR" altLang="en-US" dirty="0"/>
              <a:t>따라서 굳이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을 사용하지 않고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하나로 통일해도 표현의 </a:t>
            </a:r>
            <a:r>
              <a:rPr lang="ko-KR" altLang="en-US" dirty="0" smtClean="0"/>
              <a:t>차이는 없기 </a:t>
            </a:r>
            <a:r>
              <a:rPr lang="ko-KR" altLang="en-US" dirty="0"/>
              <a:t>때문에 편한 것을 사용하면 됩니다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선호합니다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리스트의 </a:t>
            </a:r>
            <a:r>
              <a:rPr lang="en-US" altLang="ko-KR" dirty="0"/>
              <a:t>type</a:t>
            </a:r>
            <a:r>
              <a:rPr lang="ko-KR" altLang="en-US" dirty="0"/>
              <a:t>을 제거하고 </a:t>
            </a:r>
            <a:r>
              <a:rPr lang="en-US" altLang="ko-KR" dirty="0"/>
              <a:t>background-image</a:t>
            </a:r>
            <a:r>
              <a:rPr lang="ko-KR" altLang="en-US" dirty="0"/>
              <a:t>를 이용하여 </a:t>
            </a:r>
            <a:r>
              <a:rPr lang="en-US" altLang="ko-KR" dirty="0"/>
              <a:t>type</a:t>
            </a:r>
            <a:r>
              <a:rPr lang="ko-KR" altLang="en-US" dirty="0"/>
              <a:t>을 대체하는 </a:t>
            </a:r>
            <a:r>
              <a:rPr lang="ko-KR" altLang="en-US" dirty="0" smtClean="0"/>
              <a:t>간단한 예를 </a:t>
            </a:r>
            <a:r>
              <a:rPr lang="ko-KR" altLang="en-US" dirty="0"/>
              <a:t>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2558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그림을 </a:t>
            </a:r>
            <a:r>
              <a:rPr lang="ko-KR" altLang="en-US" dirty="0"/>
              <a:t>보면 인터넷 </a:t>
            </a:r>
            <a:r>
              <a:rPr lang="ko-KR" altLang="en-US" dirty="0" err="1"/>
              <a:t>익스플로러와</a:t>
            </a:r>
            <a:r>
              <a:rPr lang="ko-KR" altLang="en-US" dirty="0"/>
              <a:t> </a:t>
            </a:r>
            <a:r>
              <a:rPr lang="ko-KR" altLang="en-US" dirty="0" err="1"/>
              <a:t>파이어폭스를</a:t>
            </a:r>
            <a:r>
              <a:rPr lang="ko-KR" altLang="en-US" dirty="0"/>
              <a:t> 비교했는데</a:t>
            </a:r>
            <a:r>
              <a:rPr lang="en-US" altLang="ko-KR" dirty="0"/>
              <a:t>, </a:t>
            </a:r>
            <a:r>
              <a:rPr lang="ko-KR" altLang="en-US" dirty="0"/>
              <a:t>기본값을 </a:t>
            </a:r>
            <a:r>
              <a:rPr lang="ko-KR" altLang="en-US" dirty="0" smtClean="0"/>
              <a:t>이용해서 </a:t>
            </a:r>
            <a:r>
              <a:rPr lang="ko-KR" altLang="en-US" dirty="0"/>
              <a:t>리스트의 타입을 이용했을 때 목록의 세로 길이가 차이 났는데</a:t>
            </a:r>
            <a:r>
              <a:rPr lang="en-US" altLang="ko-KR" dirty="0"/>
              <a:t>, </a:t>
            </a:r>
            <a:r>
              <a:rPr lang="ko-KR" altLang="en-US" dirty="0"/>
              <a:t>수정 </a:t>
            </a:r>
            <a:r>
              <a:rPr lang="ko-KR" altLang="en-US" dirty="0" smtClean="0"/>
              <a:t>후에는 차이가 </a:t>
            </a:r>
            <a:r>
              <a:rPr lang="ko-KR" altLang="en-US" dirty="0"/>
              <a:t>없어진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또한 여기에서는 </a:t>
            </a:r>
            <a:r>
              <a:rPr lang="ko-KR" altLang="en-US" dirty="0" err="1"/>
              <a:t>선택자들의</a:t>
            </a:r>
            <a:r>
              <a:rPr lang="ko-KR" altLang="en-US" dirty="0"/>
              <a:t> 상속과 하위 </a:t>
            </a:r>
            <a:r>
              <a:rPr lang="ko-KR" altLang="en-US" dirty="0" smtClean="0"/>
              <a:t>선택자에 </a:t>
            </a:r>
            <a:r>
              <a:rPr lang="ko-KR" altLang="en-US" dirty="0"/>
              <a:t>값을 적용할 때 어떻게 적용하는지에 대한 내용을 학습할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6" y="2780928"/>
            <a:ext cx="6215313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5768" y="636697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리스트 스타일 재정의 </a:t>
            </a:r>
            <a:r>
              <a:rPr lang="en-US" altLang="ko-KR" sz="1400" dirty="0"/>
              <a:t>background-image </a:t>
            </a:r>
            <a:r>
              <a:rPr lang="ko-KR" altLang="en-US" sz="1400" dirty="0"/>
              <a:t>사용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959856" y="6366972"/>
            <a:ext cx="271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source/ch09/pic9-6.html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7280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556792"/>
            <a:ext cx="8496944" cy="4569371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ul.multi</a:t>
            </a:r>
            <a:r>
              <a:rPr lang="en-US" altLang="ko-KR" sz="1500" dirty="0"/>
              <a:t> {</a:t>
            </a:r>
            <a:endParaRPr lang="ko-KR" altLang="ko-KR" sz="1500" dirty="0"/>
          </a:p>
          <a:p>
            <a:r>
              <a:rPr lang="en-US" altLang="ko-KR" sz="1500" dirty="0" smtClean="0"/>
              <a:t>  margin</a:t>
            </a:r>
            <a:r>
              <a:rPr lang="en-US" altLang="ko-KR" sz="1500" dirty="0"/>
              <a:t>: 0;  /* </a:t>
            </a:r>
            <a:r>
              <a:rPr lang="ko-KR" altLang="ko-KR" sz="1500" dirty="0"/>
              <a:t>마진과 </a:t>
            </a:r>
            <a:r>
              <a:rPr lang="ko-KR" altLang="ko-KR" sz="1500" dirty="0" err="1"/>
              <a:t>패딩을</a:t>
            </a:r>
            <a:r>
              <a:rPr lang="ko-KR" altLang="ko-KR" sz="1500" dirty="0"/>
              <a:t> 초기화 해줍니다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 smtClean="0"/>
              <a:t>  padding:0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}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r>
              <a:rPr lang="en-US" altLang="ko-KR" sz="1500" dirty="0" err="1" smtClean="0"/>
              <a:t>ul.multi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li {</a:t>
            </a:r>
            <a:endParaRPr lang="ko-KR" altLang="ko-KR" sz="1500" dirty="0"/>
          </a:p>
          <a:p>
            <a:r>
              <a:rPr lang="en-US" altLang="ko-KR" sz="1500" dirty="0"/>
              <a:t> </a:t>
            </a:r>
            <a:r>
              <a:rPr lang="en-US" altLang="ko-KR" sz="1500" dirty="0" smtClean="0"/>
              <a:t> margin:0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 smtClean="0"/>
              <a:t>  padding:0 </a:t>
            </a:r>
            <a:r>
              <a:rPr lang="en-US" altLang="ko-KR" sz="1500" dirty="0"/>
              <a:t>0 0 15px; </a:t>
            </a:r>
            <a:r>
              <a:rPr lang="en-US" altLang="ko-KR" sz="1500" dirty="0" smtClean="0"/>
              <a:t> /* </a:t>
            </a:r>
            <a:r>
              <a:rPr lang="ko-KR" altLang="ko-KR" sz="1500" dirty="0" err="1"/>
              <a:t>패딩</a:t>
            </a:r>
            <a:r>
              <a:rPr lang="ko-KR" altLang="ko-KR" sz="1500" dirty="0"/>
              <a:t> 값을 왼쪽으로</a:t>
            </a:r>
            <a:r>
              <a:rPr lang="en-US" altLang="ko-KR" sz="1500" dirty="0"/>
              <a:t> 15</a:t>
            </a:r>
            <a:r>
              <a:rPr lang="ko-KR" altLang="ko-KR" sz="1500" dirty="0"/>
              <a:t>픽셀을 설정해서 텍스트를 안쪽으로 </a:t>
            </a:r>
            <a:r>
              <a:rPr lang="ko-KR" altLang="ko-KR" sz="1500" dirty="0" smtClean="0"/>
              <a:t>넣어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                             </a:t>
            </a:r>
            <a:r>
              <a:rPr lang="ko-KR" altLang="ko-KR" sz="1500" dirty="0" smtClean="0"/>
              <a:t>줍니다</a:t>
            </a:r>
            <a:r>
              <a:rPr lang="en-US" altLang="ko-KR" sz="1500" dirty="0" smtClean="0"/>
              <a:t>. </a:t>
            </a:r>
            <a:r>
              <a:rPr lang="ko-KR" altLang="ko-KR" sz="1500" dirty="0" err="1" smtClean="0"/>
              <a:t>딩값을</a:t>
            </a:r>
            <a:r>
              <a:rPr lang="ko-KR" altLang="ko-KR" sz="1500" dirty="0" smtClean="0"/>
              <a:t> </a:t>
            </a:r>
            <a:r>
              <a:rPr lang="ko-KR" altLang="ko-KR" sz="1500" dirty="0"/>
              <a:t>지정하지 않으면</a:t>
            </a:r>
            <a:r>
              <a:rPr lang="en-US" altLang="ko-KR" sz="1500" dirty="0"/>
              <a:t>, </a:t>
            </a:r>
            <a:r>
              <a:rPr lang="ko-KR" altLang="ko-KR" sz="1500" dirty="0"/>
              <a:t>백그라운드 이미지와 겹쳐버립니다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 smtClean="0"/>
              <a:t>  </a:t>
            </a:r>
            <a:r>
              <a:rPr lang="en-US" altLang="ko-KR" sz="1500" dirty="0" err="1" smtClean="0"/>
              <a:t>list-style:none</a:t>
            </a:r>
            <a:r>
              <a:rPr lang="en-US" altLang="ko-KR" sz="1500" dirty="0" smtClean="0"/>
              <a:t>;      /* </a:t>
            </a:r>
            <a:r>
              <a:rPr lang="ko-KR" altLang="ko-KR" sz="1500" dirty="0"/>
              <a:t>리스트 타입을</a:t>
            </a:r>
            <a:r>
              <a:rPr lang="en-US" altLang="ko-KR" sz="1500" dirty="0"/>
              <a:t> none </a:t>
            </a:r>
            <a:r>
              <a:rPr lang="ko-KR" altLang="ko-KR" sz="1500" dirty="0"/>
              <a:t>으로 지정합니다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 smtClean="0"/>
              <a:t>  background-image</a:t>
            </a:r>
            <a:r>
              <a:rPr lang="en-US" altLang="ko-KR" sz="1500" dirty="0"/>
              <a:t>: </a:t>
            </a:r>
            <a:r>
              <a:rPr lang="en-US" altLang="ko-KR" sz="1500" dirty="0" err="1"/>
              <a:t>url</a:t>
            </a:r>
            <a:r>
              <a:rPr lang="en-US" altLang="ko-KR" sz="1500" dirty="0"/>
              <a:t>(images/bullet11.jpg);</a:t>
            </a:r>
            <a:endParaRPr lang="ko-KR" altLang="ko-KR" sz="1500" dirty="0"/>
          </a:p>
          <a:p>
            <a:r>
              <a:rPr lang="en-US" altLang="ko-KR" sz="1500" dirty="0" smtClean="0"/>
              <a:t>  background-repeat</a:t>
            </a:r>
            <a:r>
              <a:rPr lang="en-US" altLang="ko-KR" sz="1500" dirty="0"/>
              <a:t>: no-repeat;</a:t>
            </a:r>
            <a:endParaRPr lang="ko-KR" altLang="ko-KR" sz="1500" dirty="0"/>
          </a:p>
          <a:p>
            <a:r>
              <a:rPr lang="en-US" altLang="ko-KR" sz="1500" dirty="0" smtClean="0"/>
              <a:t>  background-position</a:t>
            </a:r>
            <a:r>
              <a:rPr lang="en-US" altLang="ko-KR" sz="1500" dirty="0"/>
              <a:t>: left center</a:t>
            </a:r>
            <a:r>
              <a:rPr lang="en-US" altLang="ko-KR" sz="1500" dirty="0" smtClean="0"/>
              <a:t>;    /* </a:t>
            </a:r>
            <a:r>
              <a:rPr lang="ko-KR" altLang="ko-KR" sz="1500" dirty="0"/>
              <a:t>백그라운드 이미지를 설정합니다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/>
              <a:t>}</a:t>
            </a:r>
            <a:endParaRPr lang="ko-KR" altLang="ko-KR" sz="1500" dirty="0"/>
          </a:p>
          <a:p>
            <a:endParaRPr lang="en-US" altLang="ko-KR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3543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형식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 </a:t>
            </a:r>
            <a:endParaRPr lang="ko-KR" altLang="ko-KR" sz="1400" dirty="0"/>
          </a:p>
          <a:p>
            <a:r>
              <a:rPr lang="en-US" altLang="ko-KR" sz="1400" dirty="0" err="1"/>
              <a:t>ul.multi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li {  /* </a:t>
            </a:r>
            <a:r>
              <a:rPr lang="ko-KR" altLang="ko-KR" sz="1400" dirty="0" err="1"/>
              <a:t>두번째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</a:t>
            </a:r>
            <a:r>
              <a:rPr lang="ko-KR" altLang="ko-KR" sz="1400" dirty="0"/>
              <a:t>부분을 지정해 주는 것입니다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list-style</a:t>
            </a:r>
            <a:r>
              <a:rPr lang="en-US" altLang="ko-KR" sz="1400" dirty="0"/>
              <a:t>: decimal; </a:t>
            </a:r>
            <a:r>
              <a:rPr lang="en-US" altLang="ko-KR" sz="1400" dirty="0" smtClean="0"/>
              <a:t>     /* </a:t>
            </a:r>
            <a:r>
              <a:rPr lang="ko-KR" altLang="ko-KR" sz="1400" dirty="0"/>
              <a:t>리스트 스타일을 숫자로 지정합니다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margin:0 </a:t>
            </a:r>
            <a:r>
              <a:rPr lang="en-US" altLang="ko-KR" sz="1400" dirty="0"/>
              <a:t>0 0 5px</a:t>
            </a:r>
            <a:r>
              <a:rPr lang="en-US" altLang="ko-KR" sz="1400" dirty="0" smtClean="0"/>
              <a:t>;     /* </a:t>
            </a:r>
            <a:r>
              <a:rPr lang="ko-KR" altLang="ko-KR" sz="1400" dirty="0" err="1"/>
              <a:t>마진값을</a:t>
            </a:r>
            <a:r>
              <a:rPr lang="ko-KR" altLang="ko-KR" sz="1400" dirty="0"/>
              <a:t> 오른쪽으로</a:t>
            </a:r>
            <a:r>
              <a:rPr lang="en-US" altLang="ko-KR" sz="1400" dirty="0"/>
              <a:t> 5</a:t>
            </a:r>
            <a:r>
              <a:rPr lang="ko-KR" altLang="ko-KR" sz="1400" dirty="0"/>
              <a:t>픽셀 이동하여 들여쓰기 합니다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padding:0 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                     /* </a:t>
            </a:r>
            <a:r>
              <a:rPr lang="ko-KR" altLang="ko-KR" sz="1400" dirty="0" err="1"/>
              <a:t>패딩값은</a:t>
            </a:r>
            <a:r>
              <a:rPr lang="en-US" altLang="ko-KR" sz="1400" dirty="0"/>
              <a:t> 0</a:t>
            </a:r>
            <a:r>
              <a:rPr lang="ko-KR" altLang="ko-KR" sz="1400" dirty="0"/>
              <a:t>로 처리합니다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background-image:none</a:t>
            </a:r>
            <a:r>
              <a:rPr lang="en-US" altLang="ko-KR" sz="1400" dirty="0" smtClean="0"/>
              <a:t>;     /* </a:t>
            </a:r>
            <a:r>
              <a:rPr lang="ko-KR" altLang="ko-KR" sz="1400" dirty="0"/>
              <a:t>여기서 백그라운드 이미지를</a:t>
            </a:r>
            <a:r>
              <a:rPr lang="en-US" altLang="ko-KR" sz="1400" dirty="0"/>
              <a:t> none</a:t>
            </a:r>
            <a:r>
              <a:rPr lang="ko-KR" altLang="ko-KR" sz="1400" dirty="0"/>
              <a:t>으로 합니다</a:t>
            </a:r>
            <a:r>
              <a:rPr lang="en-US" altLang="ko-KR" sz="1400" dirty="0" smtClean="0"/>
              <a:t>.    </a:t>
            </a:r>
          </a:p>
          <a:p>
            <a:r>
              <a:rPr lang="en-US" altLang="ko-KR" sz="1400" dirty="0" smtClean="0"/>
              <a:t>                        none </a:t>
            </a:r>
            <a:r>
              <a:rPr lang="ko-KR" altLang="ko-KR" sz="1400" dirty="0"/>
              <a:t>으로 하지 않으면 </a:t>
            </a:r>
            <a:r>
              <a:rPr lang="ko-KR" altLang="ko-KR" sz="1400" dirty="0" smtClean="0"/>
              <a:t>상속이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되어 </a:t>
            </a:r>
            <a:r>
              <a:rPr lang="ko-KR" altLang="ko-KR" sz="1400" dirty="0"/>
              <a:t>여기도 </a:t>
            </a:r>
            <a:r>
              <a:rPr lang="ko-KR" altLang="ko-KR" sz="1400" dirty="0" smtClean="0"/>
              <a:t>리스트 </a:t>
            </a:r>
            <a:r>
              <a:rPr lang="ko-KR" altLang="ko-KR" sz="1400" dirty="0"/>
              <a:t>이미지가 나타나 버립니다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/>
              <a:t> </a:t>
            </a:r>
            <a:r>
              <a:rPr lang="en-US" altLang="ko-KR" sz="1400" dirty="0" smtClean="0"/>
              <a:t>}</a:t>
            </a:r>
            <a:endParaRPr lang="ko-KR" altLang="ko-KR" sz="1400" dirty="0"/>
          </a:p>
          <a:p>
            <a:r>
              <a:rPr lang="en-US" altLang="ko-KR" sz="1400" dirty="0" err="1"/>
              <a:t>ul.multi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 li { </a:t>
            </a:r>
            <a:r>
              <a:rPr lang="en-US" altLang="ko-KR" sz="1400" dirty="0" smtClean="0"/>
              <a:t>     /*</a:t>
            </a:r>
            <a:r>
              <a:rPr lang="ko-KR" altLang="ko-KR" sz="1400" dirty="0" err="1"/>
              <a:t>세번째</a:t>
            </a:r>
            <a:r>
              <a:rPr lang="en-US" altLang="ko-KR" sz="1400" dirty="0"/>
              <a:t> </a:t>
            </a:r>
            <a:r>
              <a:rPr lang="en-US" altLang="ko-KR" sz="1400" dirty="0" err="1"/>
              <a:t>ul</a:t>
            </a:r>
            <a:r>
              <a:rPr lang="ko-KR" altLang="ko-KR" sz="1400" dirty="0"/>
              <a:t>을 지정합니다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margin:0 </a:t>
            </a:r>
            <a:r>
              <a:rPr lang="en-US" altLang="ko-KR" sz="1400" dirty="0"/>
              <a:t>0 0 -20px; </a:t>
            </a:r>
            <a:r>
              <a:rPr lang="en-US" altLang="ko-KR" sz="1400" dirty="0" smtClean="0"/>
              <a:t> /* </a:t>
            </a:r>
            <a:r>
              <a:rPr lang="ko-KR" altLang="ko-KR" sz="1400" dirty="0"/>
              <a:t>마진의 오른쪽을</a:t>
            </a:r>
            <a:r>
              <a:rPr lang="en-US" altLang="ko-KR" sz="1400" dirty="0"/>
              <a:t> -20</a:t>
            </a:r>
            <a:r>
              <a:rPr lang="ko-KR" altLang="ko-KR" sz="1400" dirty="0"/>
              <a:t>픽셀로 지정하여 앞으로 당겨줍니다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padding:0 </a:t>
            </a:r>
            <a:r>
              <a:rPr lang="en-US" altLang="ko-KR" sz="1400" dirty="0"/>
              <a:t>0 0 15px</a:t>
            </a:r>
            <a:r>
              <a:rPr lang="en-US" altLang="ko-KR" sz="1400" dirty="0" smtClean="0"/>
              <a:t>;  /* </a:t>
            </a:r>
            <a:r>
              <a:rPr lang="ko-KR" altLang="ko-KR" sz="1400" dirty="0" err="1"/>
              <a:t>패딩</a:t>
            </a:r>
            <a:r>
              <a:rPr lang="ko-KR" altLang="ko-KR" sz="1400" dirty="0"/>
              <a:t> 값을 왼쪽으로</a:t>
            </a:r>
            <a:r>
              <a:rPr lang="en-US" altLang="ko-KR" sz="1400" dirty="0"/>
              <a:t> 15</a:t>
            </a:r>
            <a:r>
              <a:rPr lang="ko-KR" altLang="ko-KR" sz="1400" dirty="0"/>
              <a:t>픽셀을 설정해서 텍스트를 안쪽으로 넣어 줍니다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list-style</a:t>
            </a:r>
            <a:r>
              <a:rPr lang="en-US" altLang="ko-KR" sz="1400" dirty="0"/>
              <a:t>: none</a:t>
            </a:r>
            <a:r>
              <a:rPr lang="en-US" altLang="ko-KR" sz="1400" dirty="0" smtClean="0"/>
              <a:t>;        /* </a:t>
            </a:r>
            <a:r>
              <a:rPr lang="ko-KR" altLang="ko-KR" sz="1400" dirty="0"/>
              <a:t>리스트 타입을</a:t>
            </a:r>
            <a:r>
              <a:rPr lang="en-US" altLang="ko-KR" sz="1400" dirty="0"/>
              <a:t> none</a:t>
            </a:r>
            <a:r>
              <a:rPr lang="ko-KR" altLang="ko-KR" sz="1400" dirty="0"/>
              <a:t>으로 지정하여</a:t>
            </a:r>
            <a:r>
              <a:rPr lang="en-US" altLang="ko-KR" sz="1400" dirty="0"/>
              <a:t> list-type</a:t>
            </a:r>
            <a:r>
              <a:rPr lang="ko-KR" altLang="ko-KR" sz="1400" dirty="0"/>
              <a:t>이 상속되는 것을 막아줍니다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  background-image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(images/bullet11.jpg);</a:t>
            </a:r>
            <a:endParaRPr lang="ko-KR" altLang="ko-KR" sz="1400" dirty="0"/>
          </a:p>
          <a:p>
            <a:r>
              <a:rPr lang="en-US" altLang="ko-KR" sz="1400" dirty="0" smtClean="0"/>
              <a:t>  background-repeat</a:t>
            </a:r>
            <a:r>
              <a:rPr lang="en-US" altLang="ko-KR" sz="1400" dirty="0"/>
              <a:t>: no-repeat;</a:t>
            </a:r>
            <a:endParaRPr lang="ko-KR" altLang="ko-KR" sz="1400" dirty="0"/>
          </a:p>
          <a:p>
            <a:r>
              <a:rPr lang="en-US" altLang="ko-KR" sz="1400" dirty="0" smtClean="0"/>
              <a:t>  background-position</a:t>
            </a:r>
            <a:r>
              <a:rPr lang="en-US" altLang="ko-KR" sz="1400" dirty="0"/>
              <a:t>: left center</a:t>
            </a:r>
            <a:r>
              <a:rPr lang="en-US" altLang="ko-KR" sz="1400" dirty="0" smtClean="0"/>
              <a:t>; /* </a:t>
            </a:r>
            <a:r>
              <a:rPr lang="ko-KR" altLang="ko-KR" sz="1400" dirty="0"/>
              <a:t>백그라운드 이미지를 설정합니다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1613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리스트를 </a:t>
            </a:r>
            <a:r>
              <a:rPr lang="ko-KR" altLang="en-US" dirty="0" smtClean="0"/>
              <a:t>이용한 메뉴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리스트는 메뉴를 만들 때도 사용한다고 했는데요</a:t>
            </a:r>
            <a:r>
              <a:rPr lang="en-US" altLang="ko-KR" dirty="0"/>
              <a:t>. </a:t>
            </a:r>
            <a:r>
              <a:rPr lang="ko-KR" altLang="en-US" dirty="0"/>
              <a:t>이제 메뉴를 만드는 예를 </a:t>
            </a:r>
            <a:r>
              <a:rPr lang="ko-KR" altLang="en-US" dirty="0" smtClean="0"/>
              <a:t>보겠습니다</a:t>
            </a:r>
            <a:r>
              <a:rPr lang="en-US" altLang="ko-KR" dirty="0"/>
              <a:t>. </a:t>
            </a:r>
            <a:r>
              <a:rPr lang="ko-KR" altLang="en-US" dirty="0"/>
              <a:t>리스트 내부의 </a:t>
            </a:r>
            <a:r>
              <a:rPr lang="en-US" altLang="ko-KR" dirty="0"/>
              <a:t>HTML </a:t>
            </a:r>
            <a:r>
              <a:rPr lang="ko-KR" altLang="en-US" dirty="0"/>
              <a:t>소스에는 몇 개의 코드만 추가해도 메뉴를 만들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" y="2348880"/>
            <a:ext cx="4830304" cy="32403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2943" y="5877272"/>
            <a:ext cx="358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source/ch09/pic9-7(Before).html</a:t>
            </a:r>
          </a:p>
          <a:p>
            <a:r>
              <a:rPr lang="en-US" altLang="ko-KR" sz="1400" dirty="0"/>
              <a:t>source/ch09/pic9-7(After).html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995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이용한 메뉴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그림에서는 </a:t>
            </a:r>
            <a:r>
              <a:rPr lang="en-US" altLang="ko-KR" dirty="0"/>
              <a:t>CSS </a:t>
            </a:r>
            <a:r>
              <a:rPr lang="ko-KR" altLang="en-US" dirty="0"/>
              <a:t>적용 전 단순했던 리스트 화면이 </a:t>
            </a:r>
            <a:r>
              <a:rPr lang="en-US" altLang="ko-KR" dirty="0"/>
              <a:t>CSS</a:t>
            </a:r>
            <a:r>
              <a:rPr lang="ko-KR" altLang="en-US" dirty="0"/>
              <a:t>를 적용하면 어떻게 </a:t>
            </a:r>
            <a:r>
              <a:rPr lang="ko-KR" altLang="en-US" dirty="0" smtClean="0"/>
              <a:t>변하는지 </a:t>
            </a:r>
            <a:r>
              <a:rPr lang="ko-KR" altLang="en-US" dirty="0"/>
              <a:t>볼 수 있습니다</a:t>
            </a:r>
            <a:r>
              <a:rPr lang="en-US" altLang="ko-KR" dirty="0"/>
              <a:t>. </a:t>
            </a:r>
            <a:r>
              <a:rPr lang="ko-KR" altLang="en-US" dirty="0"/>
              <a:t>웹에서 가장 흔하게 보이는 메뉴 중 하나입니다</a:t>
            </a:r>
            <a:r>
              <a:rPr lang="en-US" altLang="ko-KR" dirty="0"/>
              <a:t>. </a:t>
            </a:r>
            <a:r>
              <a:rPr lang="ko-KR" altLang="en-US" dirty="0"/>
              <a:t>이 메뉴 </a:t>
            </a:r>
            <a:r>
              <a:rPr lang="ko-KR" altLang="en-US" dirty="0" smtClean="0"/>
              <a:t>모양은 </a:t>
            </a:r>
            <a:r>
              <a:rPr lang="ko-KR" altLang="en-US" dirty="0"/>
              <a:t>탭 메뉴 모양으로 여러 페이지를 겹쳐서 한 페이지에 보여줄 때 유용한 </a:t>
            </a:r>
            <a:r>
              <a:rPr lang="ko-KR" altLang="en-US" dirty="0" smtClean="0"/>
              <a:t>메뉴입니다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CSS </a:t>
            </a:r>
            <a:r>
              <a:rPr lang="ko-KR" altLang="en-US" dirty="0"/>
              <a:t>적용 후 화면에서는 각각의 메뉴에 마우스를 오버하면 ‘메뉴</a:t>
            </a:r>
            <a:r>
              <a:rPr lang="en-US" altLang="ko-KR" dirty="0"/>
              <a:t>1</a:t>
            </a:r>
            <a:r>
              <a:rPr lang="ko-KR" altLang="en-US" dirty="0"/>
              <a:t>’과 같은 </a:t>
            </a:r>
            <a:r>
              <a:rPr lang="ko-KR" altLang="en-US" dirty="0" smtClean="0"/>
              <a:t>형태로 </a:t>
            </a:r>
            <a:r>
              <a:rPr lang="ko-KR" altLang="en-US" dirty="0"/>
              <a:t>변하게 됩니다</a:t>
            </a:r>
            <a:r>
              <a:rPr lang="en-US" altLang="ko-KR" dirty="0"/>
              <a:t>. </a:t>
            </a:r>
            <a:r>
              <a:rPr lang="ko-KR" altLang="en-US" dirty="0" smtClean="0"/>
              <a:t>예제의 </a:t>
            </a:r>
            <a:r>
              <a:rPr lang="ko-KR" altLang="en-US" dirty="0"/>
              <a:t>내부 주석을 통해 자세히 설명하였습니다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4221088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ul.main_menu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margin:5px </a:t>
            </a:r>
            <a:r>
              <a:rPr lang="en-US" altLang="ko-KR" sz="1400" dirty="0"/>
              <a:t>0 0 10px; </a:t>
            </a:r>
            <a:endParaRPr lang="ko-KR" altLang="ko-KR" sz="1400" dirty="0"/>
          </a:p>
          <a:p>
            <a:r>
              <a:rPr lang="en-US" altLang="ko-KR" sz="1400" dirty="0" smtClean="0"/>
              <a:t>    padding:0;       /* </a:t>
            </a:r>
            <a:r>
              <a:rPr lang="ko-KR" altLang="ko-KR" sz="1400" dirty="0"/>
              <a:t>리스트의 기본 위치를 잡아줍니다</a:t>
            </a:r>
            <a:r>
              <a:rPr lang="en-US" altLang="ko-KR" sz="1400" dirty="0"/>
              <a:t>. */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1761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이용한 메뉴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ul.main_menu</a:t>
            </a:r>
            <a:r>
              <a:rPr lang="en-US" altLang="ko-KR" dirty="0"/>
              <a:t> li {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list-style-type:none</a:t>
            </a:r>
            <a:r>
              <a:rPr lang="en-US" altLang="ko-KR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ko-KR" sz="1200" dirty="0"/>
              <a:t>리스트 타입은</a:t>
            </a:r>
            <a:r>
              <a:rPr lang="en-US" altLang="ko-KR" sz="1200" dirty="0"/>
              <a:t> none</a:t>
            </a:r>
            <a:r>
              <a:rPr lang="ko-KR" altLang="ko-KR" sz="1200" dirty="0"/>
              <a:t>으로 지정해서 앞부분의 </a:t>
            </a:r>
            <a:r>
              <a:rPr lang="ko-KR" altLang="ko-KR" sz="1200" dirty="0" err="1"/>
              <a:t>불렛을</a:t>
            </a:r>
            <a:r>
              <a:rPr lang="ko-KR" altLang="ko-KR" sz="1200" dirty="0"/>
              <a:t> 없애줍니다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display:block</a:t>
            </a:r>
            <a:r>
              <a:rPr lang="en-US" altLang="ko-KR" dirty="0" smtClean="0"/>
              <a:t>;     </a:t>
            </a:r>
            <a:r>
              <a:rPr lang="en-US" altLang="ko-KR" sz="1200" dirty="0" smtClean="0"/>
              <a:t>/* </a:t>
            </a:r>
            <a:r>
              <a:rPr lang="en-US" altLang="ko-KR" sz="1200" dirty="0"/>
              <a:t>display </a:t>
            </a:r>
            <a:r>
              <a:rPr lang="ko-KR" altLang="ko-KR" sz="1200" dirty="0"/>
              <a:t>는 </a:t>
            </a:r>
            <a:r>
              <a:rPr lang="ko-KR" altLang="ko-KR" sz="1200" dirty="0" err="1"/>
              <a:t>여러가지</a:t>
            </a:r>
            <a:r>
              <a:rPr lang="ko-KR" altLang="ko-KR" sz="1200" dirty="0"/>
              <a:t> 형태가 있는데 현재 사용하는</a:t>
            </a:r>
            <a:r>
              <a:rPr lang="en-US" altLang="ko-KR" sz="1200" dirty="0"/>
              <a:t>  block </a:t>
            </a:r>
            <a:r>
              <a:rPr lang="ko-KR" altLang="ko-KR" sz="1200" dirty="0"/>
              <a:t>은 </a:t>
            </a:r>
          </a:p>
          <a:p>
            <a:r>
              <a:rPr lang="en-US" altLang="ko-KR" sz="1200" dirty="0" smtClean="0"/>
              <a:t>    </a:t>
            </a:r>
            <a:r>
              <a:rPr lang="ko-KR" altLang="ko-KR" sz="1200" dirty="0" smtClean="0"/>
              <a:t>말 </a:t>
            </a:r>
            <a:r>
              <a:rPr lang="ko-KR" altLang="ko-KR" sz="1200" dirty="0"/>
              <a:t>그대로</a:t>
            </a:r>
            <a:r>
              <a:rPr lang="en-US" altLang="ko-KR" sz="1200" dirty="0"/>
              <a:t> li </a:t>
            </a:r>
            <a:r>
              <a:rPr lang="ko-KR" altLang="ko-KR" sz="1200" dirty="0"/>
              <a:t>태그에 있는 내용 하나를</a:t>
            </a:r>
            <a:r>
              <a:rPr lang="en-US" altLang="ko-KR" sz="1200" dirty="0"/>
              <a:t> block </a:t>
            </a:r>
            <a:r>
              <a:rPr lang="ko-KR" altLang="ko-KR" sz="1200" dirty="0"/>
              <a:t>시키는 것입니다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dirty="0" smtClean="0"/>
              <a:t>    width:100px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height:22px;    </a:t>
            </a:r>
            <a:r>
              <a:rPr lang="en-US" altLang="ko-KR" sz="1200" dirty="0" smtClean="0"/>
              <a:t>/* </a:t>
            </a:r>
            <a:r>
              <a:rPr lang="ko-KR" altLang="ko-KR" sz="1200" dirty="0"/>
              <a:t>메뉴의 높이와 크기를 지정합니다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*/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text-align:center</a:t>
            </a:r>
            <a:r>
              <a:rPr lang="en-US" altLang="ko-KR" sz="1200" dirty="0" smtClean="0"/>
              <a:t>;  /* </a:t>
            </a:r>
            <a:r>
              <a:rPr lang="ko-KR" altLang="ko-KR" sz="1200" dirty="0"/>
              <a:t>텍스트는 중앙으로 정렬하고</a:t>
            </a:r>
            <a:r>
              <a:rPr lang="en-US" altLang="ko-KR" sz="1200" dirty="0"/>
              <a:t> */</a:t>
            </a:r>
            <a:endParaRPr lang="ko-KR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dirty="0" smtClean="0"/>
              <a:t>padding:3px </a:t>
            </a:r>
            <a:r>
              <a:rPr lang="en-US" altLang="ko-KR" dirty="0"/>
              <a:t>0 0 0</a:t>
            </a:r>
            <a:r>
              <a:rPr lang="en-US" altLang="ko-KR" dirty="0" smtClean="0"/>
              <a:t>; </a:t>
            </a:r>
            <a:r>
              <a:rPr lang="en-US" altLang="ko-KR" sz="1200" dirty="0" smtClean="0"/>
              <a:t>    /* </a:t>
            </a:r>
            <a:r>
              <a:rPr lang="ko-KR" altLang="ko-KR" sz="1200" dirty="0" err="1"/>
              <a:t>패딩값을</a:t>
            </a:r>
            <a:r>
              <a:rPr lang="ko-KR" altLang="ko-KR" sz="1200" dirty="0"/>
              <a:t> 조절하면서 텍스트의 위치를 조정합니다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dirty="0" smtClean="0"/>
              <a:t>margin:0 </a:t>
            </a:r>
            <a:r>
              <a:rPr lang="en-US" altLang="ko-KR" dirty="0"/>
              <a:t>2px 0 0</a:t>
            </a:r>
            <a:r>
              <a:rPr lang="en-US" altLang="ko-KR" dirty="0" smtClean="0"/>
              <a:t>; </a:t>
            </a:r>
            <a:r>
              <a:rPr lang="en-US" altLang="ko-KR" sz="1200" dirty="0" smtClean="0"/>
              <a:t>    /* </a:t>
            </a:r>
            <a:r>
              <a:rPr lang="ko-KR" altLang="ko-KR" sz="1200" dirty="0"/>
              <a:t>메뉴와 메뉴 사이의 간격을 조절합니다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500" dirty="0" err="1" smtClean="0">
                <a:solidFill>
                  <a:srgbClr val="FF0000"/>
                </a:solidFill>
              </a:rPr>
              <a:t>float:left</a:t>
            </a:r>
            <a:r>
              <a:rPr lang="en-US" altLang="ko-KR" sz="1500" dirty="0" smtClean="0">
                <a:solidFill>
                  <a:srgbClr val="FF0000"/>
                </a:solidFill>
              </a:rPr>
              <a:t>; </a:t>
            </a:r>
            <a:r>
              <a:rPr lang="en-US" altLang="ko-KR" sz="1200" dirty="0" smtClean="0"/>
              <a:t>    /* </a:t>
            </a:r>
            <a:r>
              <a:rPr lang="ko-KR" altLang="ko-KR" sz="1200" dirty="0"/>
              <a:t>세로로 위치한 메뉴를 한 줄로 정렬하게 해 줍니다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sz="1200" dirty="0" smtClean="0"/>
              <a:t>    </a:t>
            </a:r>
            <a:r>
              <a:rPr lang="en-US" altLang="ko-KR" sz="1500" dirty="0" smtClean="0"/>
              <a:t>border:1px </a:t>
            </a:r>
            <a:r>
              <a:rPr lang="en-US" altLang="ko-KR" sz="1500" dirty="0"/>
              <a:t>#999999 solid;</a:t>
            </a:r>
            <a:endParaRPr lang="ko-KR" altLang="ko-KR" sz="1500" dirty="0"/>
          </a:p>
          <a:p>
            <a:r>
              <a:rPr lang="en-US" altLang="ko-KR" sz="1200" dirty="0" smtClean="0"/>
              <a:t>    </a:t>
            </a:r>
            <a:r>
              <a:rPr lang="en-US" altLang="ko-KR" sz="1500" dirty="0" smtClean="0"/>
              <a:t>border-top-left-radius:10px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200" dirty="0" smtClean="0"/>
              <a:t>    </a:t>
            </a:r>
            <a:r>
              <a:rPr lang="en-US" altLang="ko-KR" sz="1500" dirty="0" smtClean="0"/>
              <a:t>border-top-right-radius:10px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200" dirty="0" smtClean="0"/>
              <a:t>    </a:t>
            </a:r>
            <a:r>
              <a:rPr lang="en-US" altLang="ko-KR" sz="1500" dirty="0" smtClean="0"/>
              <a:t>background-color</a:t>
            </a:r>
            <a:r>
              <a:rPr lang="en-US" altLang="ko-KR" sz="1500" dirty="0"/>
              <a:t>: #CCC</a:t>
            </a:r>
            <a:r>
              <a:rPr lang="en-US" altLang="ko-KR" sz="1500" dirty="0" smtClean="0"/>
              <a:t>;</a:t>
            </a:r>
            <a:r>
              <a:rPr lang="en-US" altLang="ko-KR" sz="1200" dirty="0" smtClean="0"/>
              <a:t>        /* </a:t>
            </a:r>
            <a:r>
              <a:rPr lang="ko-KR" altLang="ko-KR" sz="1200" dirty="0"/>
              <a:t>메뉴의 테두리를 조정합니다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r>
              <a:rPr lang="en-US" altLang="ko-KR" sz="1200" dirty="0"/>
              <a:t>}</a:t>
            </a:r>
            <a:endParaRPr lang="ko-KR" altLang="ko-KR" sz="1200" dirty="0"/>
          </a:p>
          <a:p>
            <a:endParaRPr lang="ko-KR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6731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이용한 메뉴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785395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 err="1"/>
              <a:t>ul.main_menu</a:t>
            </a:r>
            <a:r>
              <a:rPr lang="en-US" altLang="ko-KR" sz="1500" dirty="0"/>
              <a:t> </a:t>
            </a:r>
            <a:r>
              <a:rPr lang="en-US" altLang="ko-KR" sz="1500" dirty="0" err="1"/>
              <a:t>li.active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{ /* </a:t>
            </a:r>
            <a:r>
              <a:rPr lang="ko-KR" altLang="ko-KR" sz="1500" dirty="0"/>
              <a:t>현재 활성화된 메뉴의 값을 지정해 줍니다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 smtClean="0"/>
              <a:t>    background</a:t>
            </a:r>
            <a:r>
              <a:rPr lang="en-US" altLang="ko-KR" sz="1500" dirty="0"/>
              <a:t>:#FFF</a:t>
            </a:r>
            <a:r>
              <a:rPr lang="en-US" altLang="ko-KR" sz="1500" dirty="0" smtClean="0"/>
              <a:t>;     /* </a:t>
            </a:r>
            <a:r>
              <a:rPr lang="ko-KR" altLang="ko-KR" sz="1500" dirty="0"/>
              <a:t>배경은 흰색으로</a:t>
            </a:r>
            <a:r>
              <a:rPr lang="en-US" altLang="ko-KR" sz="1500" dirty="0"/>
              <a:t> */</a:t>
            </a:r>
            <a:endParaRPr lang="ko-KR" altLang="ko-KR" sz="1500" dirty="0"/>
          </a:p>
          <a:p>
            <a:r>
              <a:rPr lang="en-US" altLang="ko-KR" sz="1500" dirty="0" smtClean="0"/>
              <a:t>    padding-bottom:1px;     /* </a:t>
            </a:r>
            <a:r>
              <a:rPr lang="ko-KR" altLang="ko-KR" sz="1500" dirty="0"/>
              <a:t>여기서는 </a:t>
            </a:r>
            <a:r>
              <a:rPr lang="ko-KR" altLang="ko-KR" sz="1500" dirty="0" err="1"/>
              <a:t>패딩</a:t>
            </a:r>
            <a:r>
              <a:rPr lang="ko-KR" altLang="ko-KR" sz="1500" dirty="0"/>
              <a:t> 아래쪽으로만</a:t>
            </a:r>
            <a:r>
              <a:rPr lang="en-US" altLang="ko-KR" sz="1500" dirty="0"/>
              <a:t> 1</a:t>
            </a:r>
            <a:r>
              <a:rPr lang="ko-KR" altLang="ko-KR" sz="1500" dirty="0"/>
              <a:t>픽셀을 지정했는데</a:t>
            </a:r>
            <a:r>
              <a:rPr lang="en-US" altLang="ko-KR" sz="1500" dirty="0"/>
              <a:t>,</a:t>
            </a:r>
            <a:endParaRPr lang="ko-KR" altLang="ko-KR" sz="1500" dirty="0"/>
          </a:p>
          <a:p>
            <a:r>
              <a:rPr lang="en-US" altLang="ko-KR" sz="1500" dirty="0" smtClean="0"/>
              <a:t>    </a:t>
            </a:r>
            <a:r>
              <a:rPr lang="ko-KR" altLang="ko-KR" sz="1500" dirty="0" err="1" smtClean="0"/>
              <a:t>패딩의</a:t>
            </a:r>
            <a:r>
              <a:rPr lang="ko-KR" altLang="ko-KR" sz="1500" dirty="0" smtClean="0"/>
              <a:t> </a:t>
            </a:r>
            <a:r>
              <a:rPr lang="ko-KR" altLang="ko-KR" sz="1500" dirty="0"/>
              <a:t>길이를</a:t>
            </a:r>
            <a:r>
              <a:rPr lang="en-US" altLang="ko-KR" sz="1500" dirty="0"/>
              <a:t> 1</a:t>
            </a:r>
            <a:r>
              <a:rPr lang="ko-KR" altLang="ko-KR" sz="1500" dirty="0"/>
              <a:t>픽셀 정도 늘려서 밑줄 부분을 가려주는 역할을 합니다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r>
              <a:rPr lang="en-US" altLang="ko-KR" sz="1500" dirty="0" smtClean="0"/>
              <a:t>    </a:t>
            </a:r>
            <a:r>
              <a:rPr lang="en-US" altLang="ko-KR" sz="1500" dirty="0" err="1" smtClean="0"/>
              <a:t>border-bottom:none</a:t>
            </a:r>
            <a:r>
              <a:rPr lang="en-US" altLang="ko-KR" sz="1500" dirty="0" smtClean="0"/>
              <a:t>;    /* </a:t>
            </a:r>
            <a:r>
              <a:rPr lang="ko-KR" altLang="ko-KR" sz="1500" dirty="0" err="1"/>
              <a:t>밑쪽</a:t>
            </a:r>
            <a:r>
              <a:rPr lang="ko-KR" altLang="ko-KR" sz="1500" dirty="0"/>
              <a:t> 부분의 테두리를 없애줍니다</a:t>
            </a:r>
            <a:r>
              <a:rPr lang="en-US" altLang="ko-KR" sz="1500" dirty="0"/>
              <a:t>. </a:t>
            </a:r>
            <a:r>
              <a:rPr lang="en-US" altLang="ko-KR" sz="1500" dirty="0" smtClean="0"/>
              <a:t>*/</a:t>
            </a:r>
            <a:r>
              <a:rPr lang="en-US" altLang="ko-KR" sz="1500" dirty="0"/>
              <a:t> </a:t>
            </a:r>
            <a:endParaRPr lang="ko-KR" altLang="ko-KR" sz="1500" dirty="0"/>
          </a:p>
          <a:p>
            <a:r>
              <a:rPr lang="en-US" altLang="ko-KR" sz="1500" dirty="0"/>
              <a:t>}</a:t>
            </a:r>
            <a:endParaRPr lang="ko-KR" altLang="ko-KR" sz="1500" dirty="0"/>
          </a:p>
          <a:p>
            <a:r>
              <a:rPr lang="en-US" altLang="ko-KR" sz="1500" dirty="0"/>
              <a:t> </a:t>
            </a:r>
            <a:r>
              <a:rPr lang="en-US" altLang="ko-KR" sz="1500" dirty="0" err="1" smtClean="0"/>
              <a:t>ul.main_menu</a:t>
            </a:r>
            <a:r>
              <a:rPr lang="en-US" altLang="ko-KR" sz="1500" dirty="0" smtClean="0"/>
              <a:t> </a:t>
            </a:r>
            <a:r>
              <a:rPr lang="en-US" altLang="ko-KR" sz="1500" dirty="0" err="1"/>
              <a:t>li:hover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{</a:t>
            </a:r>
          </a:p>
          <a:p>
            <a:r>
              <a:rPr lang="en-US" altLang="ko-KR" sz="1500" dirty="0" smtClean="0"/>
              <a:t>    background</a:t>
            </a:r>
            <a:r>
              <a:rPr lang="en-US" altLang="ko-KR" sz="1500" dirty="0"/>
              <a:t>:#FFF;</a:t>
            </a:r>
            <a:endParaRPr lang="ko-KR" altLang="ko-KR" sz="1500" dirty="0"/>
          </a:p>
          <a:p>
            <a:r>
              <a:rPr lang="en-US" altLang="ko-KR" sz="1500" dirty="0" smtClean="0"/>
              <a:t>    padding-bottom:1px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 smtClean="0"/>
              <a:t>    </a:t>
            </a:r>
            <a:r>
              <a:rPr lang="en-US" altLang="ko-KR" sz="1500" dirty="0" err="1" smtClean="0"/>
              <a:t>border-bottom:none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 smtClean="0"/>
              <a:t>    </a:t>
            </a:r>
            <a:r>
              <a:rPr lang="en-US" altLang="ko-KR" sz="1500" dirty="0" err="1" smtClean="0"/>
              <a:t>cursor:pointer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 smtClean="0"/>
              <a:t>    </a:t>
            </a:r>
            <a:r>
              <a:rPr lang="en-US" altLang="ko-KR" sz="1500" dirty="0" err="1" smtClean="0"/>
              <a:t>cursor:hand</a:t>
            </a:r>
            <a:r>
              <a:rPr lang="en-US" altLang="ko-KR" sz="1500" dirty="0"/>
              <a:t>;</a:t>
            </a:r>
            <a:endParaRPr lang="ko-KR" altLang="ko-KR" sz="1500" dirty="0"/>
          </a:p>
          <a:p>
            <a:r>
              <a:rPr lang="en-US" altLang="ko-KR" sz="1500" dirty="0"/>
              <a:t>}</a:t>
            </a:r>
            <a:endParaRPr lang="ko-KR" altLang="ko-KR" sz="1500" dirty="0"/>
          </a:p>
          <a:p>
            <a:r>
              <a:rPr lang="en-US" altLang="ko-KR" sz="1500" dirty="0"/>
              <a:t> /* </a:t>
            </a:r>
            <a:r>
              <a:rPr lang="ko-KR" altLang="ko-KR" sz="1500" dirty="0"/>
              <a:t>마우스의 커서가 해당 메뉴에 올라가게 되면</a:t>
            </a:r>
            <a:r>
              <a:rPr lang="en-US" altLang="ko-KR" sz="1500" dirty="0"/>
              <a:t> </a:t>
            </a:r>
            <a:r>
              <a:rPr lang="en-US" altLang="ko-KR" sz="1500" dirty="0" err="1"/>
              <a:t>li.active</a:t>
            </a:r>
            <a:r>
              <a:rPr lang="en-US" altLang="ko-KR" sz="1500" dirty="0"/>
              <a:t>  </a:t>
            </a:r>
            <a:r>
              <a:rPr lang="ko-KR" altLang="ko-KR" sz="1500" dirty="0" smtClean="0"/>
              <a:t>와</a:t>
            </a:r>
            <a:r>
              <a:rPr lang="en-US" altLang="ko-KR" sz="1500" dirty="0" smtClean="0"/>
              <a:t> </a:t>
            </a:r>
            <a:r>
              <a:rPr lang="ko-KR" altLang="ko-KR" sz="1500" dirty="0" smtClean="0"/>
              <a:t>같은 </a:t>
            </a:r>
            <a:r>
              <a:rPr lang="ko-KR" altLang="ko-KR" sz="1500" dirty="0"/>
              <a:t>효과를 주기 위해</a:t>
            </a:r>
            <a:r>
              <a:rPr lang="en-US" altLang="ko-KR" sz="1500" dirty="0"/>
              <a:t> </a:t>
            </a:r>
            <a:r>
              <a:rPr lang="en-US" altLang="ko-KR" sz="1500" dirty="0" err="1"/>
              <a:t>ul.main_menu</a:t>
            </a:r>
            <a:r>
              <a:rPr lang="en-US" altLang="ko-KR" sz="1500" dirty="0"/>
              <a:t> </a:t>
            </a:r>
            <a:r>
              <a:rPr lang="en-US" altLang="ko-KR" sz="1500" dirty="0" err="1"/>
              <a:t>li:hover</a:t>
            </a:r>
            <a:r>
              <a:rPr lang="en-US" altLang="ko-KR" sz="1500" dirty="0"/>
              <a:t> </a:t>
            </a:r>
            <a:r>
              <a:rPr lang="ko-KR" altLang="ko-KR" sz="1500" dirty="0"/>
              <a:t>를 지정했습니다</a:t>
            </a:r>
            <a:r>
              <a:rPr lang="en-US" altLang="ko-KR" sz="1500" dirty="0"/>
              <a:t>. */</a:t>
            </a:r>
            <a:endParaRPr lang="ko-KR" altLang="ko-KR" sz="1500" dirty="0"/>
          </a:p>
          <a:p>
            <a:endParaRPr lang="ko-KR" altLang="ko-KR" sz="1500" dirty="0"/>
          </a:p>
          <a:p>
            <a:endParaRPr lang="ko-KR" altLang="en-US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99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를 </a:t>
            </a:r>
            <a:r>
              <a:rPr lang="ko-KR" altLang="en-US" dirty="0" smtClean="0"/>
              <a:t>이용한 </a:t>
            </a:r>
            <a:r>
              <a:rPr lang="en-US" altLang="ko-KR" dirty="0" smtClean="0"/>
              <a:t>HTML </a:t>
            </a:r>
            <a:r>
              <a:rPr lang="ko-KR" altLang="en-US" dirty="0"/>
              <a:t>문서 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800199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이번에는 바로 앞서 구조적으로 만든 부분을 시각적으로 표현해 보겠습니다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레이아웃 그림에서 </a:t>
            </a:r>
            <a:r>
              <a:rPr lang="ko-KR" altLang="en-US" sz="1400" dirty="0"/>
              <a:t>일반적으로 사용하는 </a:t>
            </a:r>
            <a:r>
              <a:rPr lang="en-US" altLang="ko-KR" sz="1400" dirty="0"/>
              <a:t>1</a:t>
            </a:r>
            <a:r>
              <a:rPr lang="ko-KR" altLang="en-US" sz="1400" dirty="0"/>
              <a:t>번 구조를 </a:t>
            </a:r>
            <a:r>
              <a:rPr lang="en-US" altLang="ko-KR" sz="1400" dirty="0"/>
              <a:t>HTML5</a:t>
            </a:r>
            <a:r>
              <a:rPr lang="ko-KR" altLang="en-US" sz="1400" dirty="0"/>
              <a:t>와 </a:t>
            </a:r>
            <a:r>
              <a:rPr lang="en-US" altLang="ko-KR" sz="1400" dirty="0"/>
              <a:t>CSS</a:t>
            </a:r>
            <a:r>
              <a:rPr lang="ko-KR" altLang="en-US" sz="1400" dirty="0"/>
              <a:t>로 표현하여 어떻게 </a:t>
            </a:r>
            <a:r>
              <a:rPr lang="ko-KR" altLang="en-US" sz="1400" dirty="0" smtClean="0"/>
              <a:t>구조를 </a:t>
            </a:r>
            <a:r>
              <a:rPr lang="ko-KR" altLang="en-US" sz="1400" dirty="0"/>
              <a:t>잡는지</a:t>
            </a:r>
            <a:r>
              <a:rPr lang="en-US" altLang="ko-KR" sz="1400" dirty="0"/>
              <a:t>, </a:t>
            </a:r>
            <a:r>
              <a:rPr lang="ko-KR" altLang="en-US" sz="1400" dirty="0"/>
              <a:t>잡은 구조는 어떻게 디자인되는지 아주 간단한 </a:t>
            </a:r>
            <a:r>
              <a:rPr lang="ko-KR" altLang="en-US" sz="1400" dirty="0" smtClean="0"/>
              <a:t>예제를 통해 학습하겠습니다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여기서 </a:t>
            </a:r>
            <a:r>
              <a:rPr lang="ko-KR" altLang="en-US" sz="1400" dirty="0"/>
              <a:t>제시하는 </a:t>
            </a:r>
            <a:r>
              <a:rPr lang="en-US" altLang="ko-KR" sz="1400" dirty="0" smtClean="0"/>
              <a:t>CSS </a:t>
            </a:r>
            <a:r>
              <a:rPr lang="ko-KR" altLang="en-US" sz="1400" dirty="0" smtClean="0"/>
              <a:t>구문은 </a:t>
            </a:r>
            <a:r>
              <a:rPr lang="ko-KR" altLang="en-US" sz="1400" dirty="0"/>
              <a:t>그냥 눈으로만 봐주기 바라며</a:t>
            </a:r>
            <a:r>
              <a:rPr lang="en-US" altLang="ko-KR" sz="1400" dirty="0"/>
              <a:t>, </a:t>
            </a:r>
            <a:r>
              <a:rPr lang="ko-KR" altLang="en-US" sz="1400" dirty="0"/>
              <a:t>자세한 설명은 </a:t>
            </a:r>
            <a:r>
              <a:rPr lang="ko-KR" altLang="en-US" sz="1400" dirty="0" smtClean="0"/>
              <a:t>하지 않겠습니다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제시하는 예제는 단순히 </a:t>
            </a:r>
            <a:r>
              <a:rPr lang="ko-KR" altLang="en-US" sz="1400" dirty="0"/>
              <a:t>구조를 잡는 용도로만 사용되었으며</a:t>
            </a:r>
            <a:r>
              <a:rPr lang="en-US" altLang="ko-KR" sz="1400" dirty="0"/>
              <a:t>, CSS </a:t>
            </a:r>
            <a:r>
              <a:rPr lang="ko-KR" altLang="en-US" sz="1400" dirty="0"/>
              <a:t>코드를 </a:t>
            </a:r>
            <a:r>
              <a:rPr lang="ko-KR" altLang="en-US" sz="1400" dirty="0" smtClean="0"/>
              <a:t>모를 경우에도 예제를 통해 추후  학습하게 되면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어떤 내용인지 바로 파악할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140968"/>
            <a:ext cx="3729851" cy="3316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8" y="3200196"/>
            <a:ext cx="3960440" cy="310854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charset="utf-8"&gt;</a:t>
            </a:r>
          </a:p>
          <a:p>
            <a:r>
              <a:rPr lang="en-US" altLang="ko-KR" sz="1400" dirty="0"/>
              <a:t>&lt;title&gt;HTML 5 </a:t>
            </a:r>
            <a:r>
              <a:rPr lang="ko-KR" altLang="en-US" sz="1400" dirty="0"/>
              <a:t>문서 구조 잡기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&lt;/head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header&gt; </a:t>
            </a:r>
            <a:r>
              <a:rPr lang="ko-KR" altLang="en-US" sz="1400" dirty="0"/>
              <a:t>머리말 </a:t>
            </a:r>
            <a:r>
              <a:rPr lang="en-US" altLang="ko-KR" sz="1400" dirty="0"/>
              <a:t>&lt;/header&gt;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id="</a:t>
            </a:r>
            <a:r>
              <a:rPr lang="en-US" altLang="ko-KR" sz="1400" dirty="0" err="1"/>
              <a:t>sidemenu</a:t>
            </a:r>
            <a:r>
              <a:rPr lang="en-US" altLang="ko-KR" sz="1400" dirty="0"/>
              <a:t>"&gt; </a:t>
            </a:r>
            <a:r>
              <a:rPr lang="ko-KR" altLang="en-US" sz="1400" dirty="0"/>
              <a:t>사이드 메뉴 </a:t>
            </a:r>
            <a:r>
              <a:rPr lang="en-US" altLang="ko-KR" sz="1400" dirty="0"/>
              <a:t>&lt;/div&gt;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article&gt; </a:t>
            </a:r>
            <a:r>
              <a:rPr lang="ko-KR" altLang="en-US" sz="1400" dirty="0"/>
              <a:t>본문 </a:t>
            </a:r>
            <a:r>
              <a:rPr lang="en-US" altLang="ko-KR" sz="1400" dirty="0"/>
              <a:t>&lt;/article&gt;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footer&gt; </a:t>
            </a:r>
            <a:r>
              <a:rPr lang="ko-KR" altLang="en-US" sz="1400" dirty="0"/>
              <a:t>꼬리말 </a:t>
            </a:r>
            <a:r>
              <a:rPr lang="en-US" altLang="ko-KR" sz="1400" dirty="0"/>
              <a:t>&lt;/footer&gt;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716016" y="6457116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기본적인 </a:t>
            </a:r>
            <a:r>
              <a:rPr lang="en-US" altLang="ko-KR" sz="1200" b="1" dirty="0"/>
              <a:t>HTML5</a:t>
            </a:r>
            <a:r>
              <a:rPr lang="ko-KR" altLang="en-US" sz="1200" b="1" dirty="0"/>
              <a:t>의 문서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0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리스트를 이용한 메뉴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304256"/>
          </a:xfrm>
        </p:spPr>
        <p:txBody>
          <a:bodyPr/>
          <a:lstStyle/>
          <a:p>
            <a:r>
              <a:rPr lang="en-US" altLang="ko-KR" dirty="0"/>
              <a:t>.box {</a:t>
            </a:r>
            <a:endParaRPr lang="ko-KR" altLang="ko-KR" dirty="0"/>
          </a:p>
          <a:p>
            <a:r>
              <a:rPr lang="en-US" altLang="ko-KR" dirty="0" smtClean="0"/>
              <a:t>    border-bottom:1px </a:t>
            </a:r>
            <a:r>
              <a:rPr lang="en-US" altLang="ko-KR" dirty="0"/>
              <a:t>solid #666;</a:t>
            </a:r>
            <a:endParaRPr lang="ko-KR" altLang="ko-KR" dirty="0"/>
          </a:p>
          <a:p>
            <a:r>
              <a:rPr lang="en-US" altLang="ko-KR" dirty="0" smtClean="0"/>
              <a:t>    height:26px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sz="1200" dirty="0"/>
              <a:t> </a:t>
            </a:r>
            <a:r>
              <a:rPr lang="en-US" altLang="ko-KR" sz="1200" dirty="0" smtClean="0"/>
              <a:t>/* </a:t>
            </a:r>
            <a:r>
              <a:rPr lang="ko-KR" altLang="ko-KR" sz="1200" dirty="0"/>
              <a:t>전체 메뉴의 밑 부분에 있는 긴 테두리를 만들어 주는 역할을 합니다</a:t>
            </a:r>
            <a:r>
              <a:rPr lang="en-US" altLang="ko-KR" sz="1200" dirty="0"/>
              <a:t>. </a:t>
            </a:r>
            <a:endParaRPr lang="ko-KR" altLang="ko-KR" sz="1200" dirty="0"/>
          </a:p>
          <a:p>
            <a:r>
              <a:rPr lang="ko-KR" altLang="ko-KR" sz="1200" dirty="0"/>
              <a:t>여기서 </a:t>
            </a:r>
            <a:r>
              <a:rPr lang="ko-KR" altLang="ko-KR" sz="1200" dirty="0" smtClean="0"/>
              <a:t>높이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값은 </a:t>
            </a:r>
            <a:r>
              <a:rPr lang="ko-KR" altLang="ko-KR" sz="1200" dirty="0"/>
              <a:t>조금씩 조절하면서 정확하게 메뉴의 밑 부분에 맞춰야 합니다</a:t>
            </a:r>
            <a:r>
              <a:rPr lang="en-US" altLang="ko-KR" sz="1200" dirty="0"/>
              <a:t>. */</a:t>
            </a:r>
            <a:endParaRPr lang="ko-KR" altLang="ko-KR" sz="1200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4797152"/>
            <a:ext cx="8064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이렇게 리스트는 원래의 목적인 목록을 만들 때도 사용하지만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메뉴를 제작할 </a:t>
            </a:r>
            <a:r>
              <a:rPr lang="ko-KR" altLang="en-US" sz="1400" dirty="0" smtClean="0"/>
              <a:t>때도 사용됩니다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현재 대부분의 웹 표준 사이트들의 메뉴들은 이렇게 리스트를 </a:t>
            </a:r>
            <a:r>
              <a:rPr lang="ko-KR" altLang="en-US" sz="1400" dirty="0" smtClean="0"/>
              <a:t>이용하여 </a:t>
            </a:r>
            <a:r>
              <a:rPr lang="ko-KR" altLang="en-US" sz="1400" dirty="0"/>
              <a:t>메뉴를 만들게 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7616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폼의 형태는 다양합니다</a:t>
            </a:r>
            <a:r>
              <a:rPr lang="en-US" altLang="ko-KR" dirty="0"/>
              <a:t>. </a:t>
            </a:r>
            <a:r>
              <a:rPr lang="ko-KR" altLang="en-US" dirty="0"/>
              <a:t>특히 폼 양식들 중 </a:t>
            </a:r>
            <a:r>
              <a:rPr lang="en-US" altLang="ko-KR" dirty="0"/>
              <a:t>&lt;input&gt;</a:t>
            </a:r>
            <a:r>
              <a:rPr lang="ko-KR" altLang="en-US" dirty="0"/>
              <a:t>은 사용자로부터 값을 입력 </a:t>
            </a:r>
            <a:r>
              <a:rPr lang="ko-KR" altLang="en-US" dirty="0" smtClean="0"/>
              <a:t>받는 </a:t>
            </a:r>
            <a:r>
              <a:rPr lang="ko-KR" altLang="en-US" dirty="0"/>
              <a:t>곳입니다</a:t>
            </a:r>
            <a:r>
              <a:rPr lang="en-US" altLang="ko-KR" dirty="0"/>
              <a:t>. </a:t>
            </a:r>
            <a:r>
              <a:rPr lang="ko-KR" altLang="en-US" dirty="0"/>
              <a:t>값은 아이디가 될 수도 있고</a:t>
            </a:r>
            <a:r>
              <a:rPr lang="en-US" altLang="ko-KR" dirty="0"/>
              <a:t>, </a:t>
            </a:r>
            <a:r>
              <a:rPr lang="ko-KR" altLang="en-US" dirty="0"/>
              <a:t>이름도 될 수 있고</a:t>
            </a:r>
            <a:r>
              <a:rPr lang="en-US" altLang="ko-KR" dirty="0"/>
              <a:t>, </a:t>
            </a:r>
            <a:r>
              <a:rPr lang="ko-KR" altLang="en-US" dirty="0"/>
              <a:t>암호 등 여러 </a:t>
            </a:r>
            <a:r>
              <a:rPr lang="ko-KR" altLang="en-US" dirty="0" smtClean="0"/>
              <a:t>가지 값이 </a:t>
            </a:r>
            <a:r>
              <a:rPr lang="ko-KR" altLang="en-US" dirty="0"/>
              <a:t>될 수 있습니다</a:t>
            </a:r>
            <a:r>
              <a:rPr lang="en-US" altLang="ko-KR" dirty="0"/>
              <a:t>. form</a:t>
            </a:r>
            <a:r>
              <a:rPr lang="ko-KR" altLang="en-US" dirty="0"/>
              <a:t>를 이용한 웹 페이지들은 이전에도 그랬고</a:t>
            </a:r>
            <a:r>
              <a:rPr lang="en-US" altLang="ko-KR" dirty="0"/>
              <a:t>, </a:t>
            </a:r>
            <a:r>
              <a:rPr lang="ko-KR" altLang="en-US" dirty="0"/>
              <a:t>현재도 </a:t>
            </a:r>
            <a:r>
              <a:rPr lang="ko-KR" altLang="en-US" dirty="0" smtClean="0"/>
              <a:t>테이블 </a:t>
            </a:r>
            <a:r>
              <a:rPr lang="ko-KR" altLang="en-US" dirty="0"/>
              <a:t>태그를 이용해서 레이아웃을 잡습니다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폼은 테이블을 이용해서 레이아웃을 잡아도 괜찮습니다</a:t>
            </a:r>
            <a:r>
              <a:rPr lang="en-US" altLang="ko-KR" dirty="0"/>
              <a:t>. </a:t>
            </a:r>
            <a:r>
              <a:rPr lang="ko-KR" altLang="en-US" dirty="0"/>
              <a:t>왜냐하면 우리가 </a:t>
            </a:r>
            <a:r>
              <a:rPr lang="ko-KR" altLang="en-US" dirty="0" smtClean="0"/>
              <a:t>일상에서 많이 </a:t>
            </a:r>
            <a:r>
              <a:rPr lang="ko-KR" altLang="en-US" dirty="0"/>
              <a:t>보는 서식들 대부분도 테이블을 이용해서 디자인되어 있고</a:t>
            </a:r>
            <a:r>
              <a:rPr lang="en-US" altLang="ko-KR" dirty="0"/>
              <a:t>, </a:t>
            </a:r>
            <a:r>
              <a:rPr lang="ko-KR" altLang="en-US" dirty="0"/>
              <a:t>그렇게 많이 </a:t>
            </a:r>
            <a:r>
              <a:rPr lang="ko-KR" altLang="en-US" dirty="0" smtClean="0"/>
              <a:t>사용하기 </a:t>
            </a:r>
            <a:r>
              <a:rPr lang="ko-KR" altLang="en-US" dirty="0"/>
              <a:t>때문입니다</a:t>
            </a:r>
            <a:r>
              <a:rPr lang="en-US" altLang="ko-KR" dirty="0"/>
              <a:t>. </a:t>
            </a:r>
            <a:r>
              <a:rPr lang="ko-KR" altLang="en-US" dirty="0"/>
              <a:t>복잡하거나</a:t>
            </a:r>
            <a:r>
              <a:rPr lang="en-US" altLang="ko-KR" dirty="0"/>
              <a:t>, </a:t>
            </a:r>
            <a:r>
              <a:rPr lang="ko-KR" altLang="en-US" dirty="0"/>
              <a:t>많은 양의 </a:t>
            </a:r>
            <a:r>
              <a:rPr lang="en-US" altLang="ko-KR" dirty="0"/>
              <a:t>input </a:t>
            </a:r>
            <a:r>
              <a:rPr lang="ko-KR" altLang="en-US" dirty="0"/>
              <a:t>정보가 필요한 곳은 테이블 </a:t>
            </a:r>
            <a:r>
              <a:rPr lang="ko-KR" altLang="en-US" dirty="0" smtClean="0"/>
              <a:t>태그를 이용해서 </a:t>
            </a:r>
            <a:r>
              <a:rPr lang="ko-KR" altLang="en-US" dirty="0"/>
              <a:t>작업하는 것이 더 빠를 수가 있지만</a:t>
            </a:r>
            <a:r>
              <a:rPr lang="en-US" altLang="ko-KR" dirty="0"/>
              <a:t>, </a:t>
            </a:r>
            <a:r>
              <a:rPr lang="ko-KR" altLang="en-US" dirty="0"/>
              <a:t>간단한 회원 로그인과 회원가입 </a:t>
            </a:r>
            <a:r>
              <a:rPr lang="ko-KR" altLang="en-US" dirty="0" smtClean="0"/>
              <a:t>또는 게시판의 </a:t>
            </a:r>
            <a:r>
              <a:rPr lang="ko-KR" altLang="en-US" dirty="0"/>
              <a:t>글쓰기 부분 같은 경우에는 굳이 테이블 태그를 사용하지 않아도 만들 </a:t>
            </a:r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331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 섹션에서는 테이블 태그를 배제해서 간단한 양식을 어떻게 만드는지에 대한 내용을 살펴 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ko-KR" altLang="en-US" dirty="0"/>
              <a:t>로그인 화면을 만들어 보겠습니다</a:t>
            </a:r>
            <a:r>
              <a:rPr lang="en-US" altLang="ko-KR" dirty="0"/>
              <a:t>. </a:t>
            </a:r>
            <a:r>
              <a:rPr lang="ko-KR" altLang="en-US" dirty="0" smtClean="0"/>
              <a:t>왼쪽 그림 을 </a:t>
            </a:r>
            <a:r>
              <a:rPr lang="ko-KR" altLang="en-US" dirty="0"/>
              <a:t>보면 가장 기본적인 로그인 폼을 보실 수 있습니다</a:t>
            </a:r>
            <a:r>
              <a:rPr lang="en-US" altLang="ko-KR" dirty="0"/>
              <a:t>. </a:t>
            </a:r>
            <a:r>
              <a:rPr lang="ko-KR" altLang="en-US" dirty="0"/>
              <a:t>이 정도는 프로그래머들도 발로 만들 수도 있겠죠</a:t>
            </a:r>
            <a:r>
              <a:rPr lang="en-US" altLang="ko-KR" dirty="0"/>
              <a:t>. </a:t>
            </a:r>
            <a:r>
              <a:rPr lang="ko-KR" altLang="en-US" dirty="0"/>
              <a:t>이런 기본적인 폼 디자인을 </a:t>
            </a:r>
            <a:r>
              <a:rPr lang="en-US" altLang="ko-KR" dirty="0"/>
              <a:t>CSS</a:t>
            </a:r>
            <a:r>
              <a:rPr lang="ko-KR" altLang="en-US" dirty="0"/>
              <a:t>를 통해 보다 정교한 로그인 화면 </a:t>
            </a:r>
            <a:r>
              <a:rPr lang="ko-KR" altLang="en-US" dirty="0" smtClean="0"/>
              <a:t>오른쪽 그림으로 </a:t>
            </a:r>
            <a:r>
              <a:rPr lang="ko-KR" altLang="en-US" dirty="0"/>
              <a:t>바꿔 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56992"/>
            <a:ext cx="3528392" cy="260011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379650"/>
            <a:ext cx="3352894" cy="255479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056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785395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altLang="ko-KR" sz="1400" dirty="0"/>
              <a:t>.</a:t>
            </a:r>
            <a:r>
              <a:rPr lang="en-US" altLang="ko-KR" sz="1400" dirty="0" err="1"/>
              <a:t>login_box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/* </a:t>
            </a:r>
            <a:r>
              <a:rPr lang="ko-KR" altLang="ko-KR" sz="1400" dirty="0"/>
              <a:t>전체 로그인 박스의 윤곽을 만들어 주는 곳</a:t>
            </a:r>
            <a:r>
              <a:rPr lang="en-US" altLang="ko-KR" sz="1400" dirty="0"/>
              <a:t> */</a:t>
            </a:r>
            <a:endParaRPr lang="ko-KR" altLang="ko-KR" sz="1400" dirty="0"/>
          </a:p>
          <a:p>
            <a:r>
              <a:rPr lang="en-US" altLang="ko-KR" sz="1400" dirty="0" smtClean="0"/>
              <a:t>    margin:10px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border:1px </a:t>
            </a:r>
            <a:r>
              <a:rPr lang="en-US" altLang="ko-KR" sz="1400" dirty="0"/>
              <a:t>solid #666666;</a:t>
            </a:r>
            <a:endParaRPr lang="ko-KR" altLang="ko-KR" sz="1400" dirty="0"/>
          </a:p>
          <a:p>
            <a:r>
              <a:rPr lang="en-US" altLang="ko-KR" sz="1400" dirty="0" smtClean="0"/>
              <a:t>    border-radius:10px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width:180px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padding:10px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  <a:p>
            <a:r>
              <a:rPr lang="en-US" altLang="ko-KR" sz="1400" dirty="0"/>
              <a:t>label </a:t>
            </a:r>
            <a:r>
              <a:rPr lang="en-US" altLang="ko-KR" sz="1400" dirty="0" smtClean="0"/>
              <a:t>{     /* </a:t>
            </a:r>
            <a:r>
              <a:rPr lang="en-US" altLang="ko-KR" sz="1400" dirty="0"/>
              <a:t>input </a:t>
            </a:r>
            <a:r>
              <a:rPr lang="ko-KR" altLang="ko-KR" sz="1400" dirty="0"/>
              <a:t>박스에 앞서 </a:t>
            </a:r>
            <a:r>
              <a:rPr lang="ko-KR" altLang="ko-KR" sz="1400" dirty="0" err="1"/>
              <a:t>라벨링</a:t>
            </a:r>
            <a:r>
              <a:rPr lang="ko-KR" altLang="ko-KR" sz="1400" dirty="0"/>
              <a:t> 해주는</a:t>
            </a:r>
            <a:r>
              <a:rPr lang="en-US" altLang="ko-KR" sz="1400" dirty="0"/>
              <a:t> label </a:t>
            </a:r>
            <a:r>
              <a:rPr lang="ko-KR" altLang="ko-KR" sz="1400" dirty="0"/>
              <a:t>태그</a:t>
            </a:r>
            <a:r>
              <a:rPr lang="en-US" altLang="ko-KR" sz="1400" dirty="0"/>
              <a:t>*/</a:t>
            </a:r>
            <a:endParaRPr lang="ko-KR" altLang="ko-KR" sz="1400" dirty="0"/>
          </a:p>
          <a:p>
            <a:r>
              <a:rPr lang="en-US" altLang="ko-KR" sz="1400" dirty="0" smtClean="0"/>
              <a:t>    width:50px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display:block</a:t>
            </a:r>
            <a:r>
              <a:rPr lang="en-US" altLang="ko-KR" sz="1400" dirty="0" smtClean="0"/>
              <a:t>;  /* </a:t>
            </a:r>
            <a:r>
              <a:rPr lang="ko-KR" altLang="ko-KR" sz="1400" dirty="0"/>
              <a:t>여기서</a:t>
            </a:r>
            <a:r>
              <a:rPr lang="en-US" altLang="ko-KR" sz="1400" dirty="0"/>
              <a:t> block </a:t>
            </a:r>
            <a:r>
              <a:rPr lang="ko-KR" altLang="ko-KR" sz="1400" dirty="0"/>
              <a:t>해주면</a:t>
            </a:r>
            <a:r>
              <a:rPr lang="en-US" altLang="ko-KR" sz="1400" dirty="0"/>
              <a:t> label </a:t>
            </a:r>
            <a:r>
              <a:rPr lang="ko-KR" altLang="ko-KR" sz="1400" dirty="0"/>
              <a:t>은 블록 </a:t>
            </a:r>
            <a:r>
              <a:rPr lang="ko-KR" altLang="ko-KR" sz="1400" dirty="0" err="1"/>
              <a:t>선택자</a:t>
            </a:r>
            <a:r>
              <a:rPr lang="ko-KR" altLang="ko-KR" sz="1400" dirty="0"/>
              <a:t> 처럼 </a:t>
            </a:r>
            <a:r>
              <a:rPr lang="ko-KR" altLang="ko-KR" sz="1400" dirty="0" smtClean="0"/>
              <a:t>작동하여</a:t>
            </a:r>
            <a:r>
              <a:rPr lang="en-US" altLang="ko-KR" sz="1400" dirty="0" smtClean="0"/>
              <a:t> input </a:t>
            </a:r>
            <a:r>
              <a:rPr lang="ko-KR" altLang="ko-KR" sz="1400" dirty="0"/>
              <a:t>박스 </a:t>
            </a:r>
            <a:r>
              <a:rPr lang="ko-KR" altLang="ko-KR" sz="1400" dirty="0" smtClean="0"/>
              <a:t>바로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ko-KR" altLang="ko-KR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</a:t>
            </a:r>
            <a:r>
              <a:rPr lang="ko-KR" altLang="ko-KR" sz="1400" dirty="0" smtClean="0"/>
              <a:t>위에 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위치하게 </a:t>
            </a:r>
            <a:r>
              <a:rPr lang="ko-KR" altLang="ko-KR" sz="1400" dirty="0"/>
              <a:t>됨 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만약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label</a:t>
            </a:r>
            <a:r>
              <a:rPr lang="ko-KR" altLang="ko-KR" sz="1400" dirty="0"/>
              <a:t>을</a:t>
            </a:r>
            <a:r>
              <a:rPr lang="en-US" altLang="ko-KR" sz="1400" dirty="0"/>
              <a:t> input </a:t>
            </a:r>
            <a:r>
              <a:rPr lang="ko-KR" altLang="ko-KR" sz="1400" dirty="0"/>
              <a:t>박스 앞에 위치해 주고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 </a:t>
            </a:r>
            <a:r>
              <a:rPr lang="ko-KR" altLang="ko-KR" sz="1400" dirty="0" smtClean="0"/>
              <a:t>싶을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때는 </a:t>
            </a:r>
            <a:r>
              <a:rPr lang="en-US" altLang="ko-KR" sz="1400" dirty="0" err="1" smtClean="0"/>
              <a:t>float:left</a:t>
            </a:r>
            <a:r>
              <a:rPr lang="en-US" altLang="ko-KR" sz="1400" dirty="0"/>
              <a:t>; </a:t>
            </a:r>
            <a:r>
              <a:rPr lang="ko-KR" altLang="ko-KR" sz="1400" dirty="0"/>
              <a:t>를 </a:t>
            </a:r>
            <a:r>
              <a:rPr lang="ko-KR" altLang="ko-KR" sz="1400" dirty="0" smtClean="0"/>
              <a:t>추가 </a:t>
            </a:r>
            <a:r>
              <a:rPr lang="ko-KR" altLang="ko-KR" sz="1400" dirty="0"/>
              <a:t>해주면 됨</a:t>
            </a:r>
            <a:r>
              <a:rPr lang="en-US" altLang="ko-KR" sz="1400" dirty="0"/>
              <a:t> */</a:t>
            </a:r>
            <a:endParaRPr lang="ko-KR" altLang="ko-KR" sz="1400" dirty="0"/>
          </a:p>
          <a:p>
            <a:r>
              <a:rPr lang="en-US" altLang="ko-KR" sz="1400" dirty="0" smtClean="0"/>
              <a:t>    margin:3px </a:t>
            </a:r>
            <a:r>
              <a:rPr lang="en-US" altLang="ko-KR" sz="1400" dirty="0"/>
              <a:t>0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084168" y="908720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source/ch09/ex9-5.html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033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altLang="ko-KR" sz="1600" dirty="0"/>
              <a:t>input </a:t>
            </a:r>
            <a:r>
              <a:rPr lang="en-US" altLang="ko-KR" sz="1600" dirty="0" smtClean="0"/>
              <a:t>{     /* </a:t>
            </a:r>
            <a:r>
              <a:rPr lang="en-US" altLang="ko-KR" sz="1600" dirty="0"/>
              <a:t>input </a:t>
            </a:r>
            <a:r>
              <a:rPr lang="ko-KR" altLang="ko-KR" sz="1600" dirty="0"/>
              <a:t>박스의 크기와 테두리를 지정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border:1px </a:t>
            </a:r>
            <a:r>
              <a:rPr lang="en-US" altLang="ko-KR" sz="1600" dirty="0"/>
              <a:t>solid #333333;</a:t>
            </a:r>
            <a:endParaRPr lang="ko-KR" altLang="ko-KR" sz="1600" dirty="0"/>
          </a:p>
          <a:p>
            <a:r>
              <a:rPr lang="en-US" altLang="ko-KR" sz="1600" dirty="0" smtClean="0"/>
              <a:t>    width:150px</a:t>
            </a:r>
            <a:r>
              <a:rPr lang="en-US" altLang="ko-KR" sz="1600" dirty="0"/>
              <a:t>;</a:t>
            </a:r>
            <a:endParaRPr lang="ko-KR" altLang="ko-KR" sz="1600" dirty="0"/>
          </a:p>
          <a:p>
            <a:r>
              <a:rPr lang="en-US" altLang="ko-KR" sz="1600" dirty="0"/>
              <a:t>}</a:t>
            </a:r>
            <a:endParaRPr lang="ko-KR" altLang="ko-KR" sz="1600" dirty="0"/>
          </a:p>
          <a:p>
            <a:r>
              <a:rPr lang="en-US" altLang="ko-KR" sz="1600" dirty="0"/>
              <a:t> </a:t>
            </a:r>
            <a:endParaRPr lang="ko-KR" altLang="ko-KR" sz="1600" dirty="0"/>
          </a:p>
          <a:p>
            <a:r>
              <a:rPr lang="en-US" altLang="ko-KR" sz="1600" dirty="0" err="1"/>
              <a:t>input:focus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  /* </a:t>
            </a:r>
            <a:r>
              <a:rPr lang="ko-KR" altLang="ko-KR" sz="1600" dirty="0"/>
              <a:t>수도 </a:t>
            </a:r>
            <a:r>
              <a:rPr lang="ko-KR" altLang="ko-KR" sz="1600" dirty="0" err="1"/>
              <a:t>선택자로</a:t>
            </a:r>
            <a:r>
              <a:rPr lang="ko-KR" altLang="ko-KR" sz="1600" dirty="0"/>
              <a:t> 해당</a:t>
            </a:r>
            <a:r>
              <a:rPr lang="en-US" altLang="ko-KR" sz="1600" dirty="0"/>
              <a:t> input </a:t>
            </a:r>
            <a:r>
              <a:rPr lang="ko-KR" altLang="ko-KR" sz="1600" dirty="0"/>
              <a:t>박스에 커서가 왔을 때 변화 모습</a:t>
            </a:r>
            <a:r>
              <a:rPr lang="en-US" altLang="ko-KR" sz="1600" dirty="0"/>
              <a:t> */</a:t>
            </a:r>
            <a:endParaRPr lang="ko-KR" altLang="ko-KR" sz="1600" dirty="0"/>
          </a:p>
          <a:p>
            <a:r>
              <a:rPr lang="en-US" altLang="ko-KR" sz="1600" dirty="0" smtClean="0"/>
              <a:t>    background-color</a:t>
            </a:r>
            <a:r>
              <a:rPr lang="en-US" altLang="ko-KR" sz="1600" dirty="0"/>
              <a:t>: #FC0;</a:t>
            </a:r>
            <a:endParaRPr lang="ko-KR" altLang="ko-KR" sz="1600" dirty="0"/>
          </a:p>
          <a:p>
            <a:r>
              <a:rPr lang="en-US" altLang="ko-KR" sz="1600" dirty="0" smtClean="0"/>
              <a:t>    border:1px </a:t>
            </a:r>
            <a:r>
              <a:rPr lang="en-US" altLang="ko-KR" sz="1600" dirty="0"/>
              <a:t>solid #000;</a:t>
            </a:r>
            <a:endParaRPr lang="ko-KR" altLang="ko-KR" sz="1600" dirty="0"/>
          </a:p>
          <a:p>
            <a:r>
              <a:rPr lang="en-US" altLang="ko-KR" sz="1600" dirty="0" smtClean="0"/>
              <a:t>    color</a:t>
            </a:r>
            <a:r>
              <a:rPr lang="en-US" altLang="ko-KR" sz="1600" dirty="0"/>
              <a:t>:#333333;</a:t>
            </a:r>
            <a:endParaRPr lang="ko-KR" altLang="ko-KR" sz="1600" dirty="0"/>
          </a:p>
          <a:p>
            <a:r>
              <a:rPr lang="en-US" altLang="ko-KR" sz="1600" dirty="0"/>
              <a:t>}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251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 lnSpcReduction="10000"/>
          </a:bodyPr>
          <a:lstStyle/>
          <a:p>
            <a:r>
              <a:rPr lang="en-US" altLang="ko-KR" dirty="0"/>
              <a:t>/* </a:t>
            </a:r>
            <a:r>
              <a:rPr lang="ko-KR" altLang="ko-KR" dirty="0"/>
              <a:t>아래와 같이 정의 하면 링크가 텍스트에만 걸리는 것이 아니라 전체 박스에 링크가 걸림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/>
              <a:t> </a:t>
            </a:r>
            <a:r>
              <a:rPr lang="en-US" altLang="ko-KR" dirty="0" smtClean="0"/>
              <a:t>.</a:t>
            </a:r>
            <a:r>
              <a:rPr lang="en-US" altLang="ko-KR" dirty="0" err="1"/>
              <a:t>btn</a:t>
            </a:r>
            <a:r>
              <a:rPr lang="en-US" altLang="ko-KR" dirty="0"/>
              <a:t> a </a:t>
            </a:r>
            <a:r>
              <a:rPr lang="en-US" altLang="ko-KR" dirty="0" smtClean="0"/>
              <a:t>{     /* </a:t>
            </a:r>
            <a:r>
              <a:rPr lang="ko-KR" altLang="ko-KR" dirty="0"/>
              <a:t>로그인 버튼 잡아주는 곳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margin:7px </a:t>
            </a:r>
            <a:r>
              <a:rPr lang="en-US" altLang="ko-KR" dirty="0"/>
              <a:t>7px </a:t>
            </a:r>
            <a:r>
              <a:rPr lang="en-US" altLang="ko-KR" dirty="0" err="1"/>
              <a:t>7px</a:t>
            </a:r>
            <a:r>
              <a:rPr lang="en-US" altLang="ko-KR" dirty="0"/>
              <a:t> 0;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display:block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padding:5px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text-align:center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width:100px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border:1px </a:t>
            </a:r>
            <a:r>
              <a:rPr lang="en-US" altLang="ko-KR" dirty="0"/>
              <a:t>solid #333;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text-decoration:none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border-radius:5px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background-color</a:t>
            </a:r>
            <a:r>
              <a:rPr lang="en-US" altLang="ko-KR" dirty="0"/>
              <a:t>: #FC3;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 #333;</a:t>
            </a:r>
            <a:endParaRPr lang="ko-KR" altLang="ko-KR" dirty="0"/>
          </a:p>
          <a:p>
            <a:r>
              <a:rPr lang="en-US" altLang="ko-KR" dirty="0" smtClean="0"/>
              <a:t>    box-shadow:3px </a:t>
            </a:r>
            <a:r>
              <a:rPr lang="en-US" altLang="ko-KR" dirty="0"/>
              <a:t>3px </a:t>
            </a:r>
            <a:r>
              <a:rPr lang="en-US" altLang="ko-KR" dirty="0" err="1"/>
              <a:t>3px</a:t>
            </a:r>
            <a:r>
              <a:rPr lang="en-US" altLang="ko-KR" dirty="0"/>
              <a:t> #999999;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4700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btn</a:t>
            </a:r>
            <a:r>
              <a:rPr lang="en-US" altLang="ko-KR" dirty="0"/>
              <a:t> a:hover </a:t>
            </a:r>
            <a:r>
              <a:rPr lang="en-US" altLang="ko-KR" dirty="0" smtClean="0"/>
              <a:t>{ /* </a:t>
            </a:r>
            <a:r>
              <a:rPr lang="ko-KR" altLang="ko-KR" dirty="0"/>
              <a:t>로그인 버튼에 마우스 오버를 할 경우 액션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background-color</a:t>
            </a:r>
            <a:r>
              <a:rPr lang="en-US" altLang="ko-KR" dirty="0"/>
              <a:t>:#FF6633;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:#FFF;</a:t>
            </a:r>
            <a:endParaRPr lang="ko-KR" altLang="ko-KR" dirty="0"/>
          </a:p>
          <a:p>
            <a:r>
              <a:rPr lang="en-US" altLang="ko-KR" dirty="0"/>
              <a:t> </a:t>
            </a:r>
            <a:r>
              <a:rPr lang="en-US" altLang="ko-KR" dirty="0" smtClean="0"/>
              <a:t>}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/>
              <a:t>btn</a:t>
            </a:r>
            <a:r>
              <a:rPr lang="en-US" altLang="ko-KR" dirty="0"/>
              <a:t> a:active </a:t>
            </a:r>
            <a:r>
              <a:rPr lang="en-US" altLang="ko-KR" dirty="0" smtClean="0"/>
              <a:t>{ /* </a:t>
            </a:r>
            <a:r>
              <a:rPr lang="ko-KR" altLang="ko-KR" dirty="0"/>
              <a:t>로그인 버튼에 마우스로 </a:t>
            </a:r>
            <a:r>
              <a:rPr lang="ko-KR" altLang="ko-KR" dirty="0" smtClean="0"/>
              <a:t>클릭</a:t>
            </a:r>
            <a:r>
              <a:rPr lang="ko-KR" altLang="en-US" dirty="0"/>
              <a:t>을</a:t>
            </a:r>
            <a:r>
              <a:rPr lang="ko-KR" altLang="ko-KR" dirty="0" smtClean="0"/>
              <a:t> </a:t>
            </a:r>
            <a:r>
              <a:rPr lang="ko-KR" altLang="ko-KR" dirty="0"/>
              <a:t>할 경우 액션</a:t>
            </a:r>
            <a:r>
              <a:rPr lang="en-US" altLang="ko-KR" dirty="0"/>
              <a:t> */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box-shadow:none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.clear </a:t>
            </a:r>
            <a:r>
              <a:rPr lang="en-US" altLang="ko-KR" dirty="0" smtClean="0"/>
              <a:t>{ </a:t>
            </a:r>
            <a:r>
              <a:rPr lang="en-US" altLang="ko-KR" dirty="0" err="1" smtClean="0"/>
              <a:t>clear:both</a:t>
            </a:r>
            <a:r>
              <a:rPr lang="en-US" altLang="ko-KR" dirty="0" smtClean="0"/>
              <a:t>; }</a:t>
            </a:r>
          </a:p>
          <a:p>
            <a:r>
              <a:rPr lang="en-US" altLang="ko-KR" dirty="0"/>
              <a:t>/* .clear</a:t>
            </a:r>
            <a:r>
              <a:rPr lang="ko-KR" altLang="ko-KR" dirty="0" smtClean="0"/>
              <a:t> </a:t>
            </a:r>
            <a:r>
              <a:rPr lang="ko-KR" altLang="ko-KR" dirty="0" err="1"/>
              <a:t>선택자는</a:t>
            </a:r>
            <a:r>
              <a:rPr lang="ko-KR" altLang="ko-KR" dirty="0"/>
              <a:t> 엄청 유용하게 </a:t>
            </a:r>
            <a:r>
              <a:rPr lang="ko-KR" altLang="ko-KR" dirty="0" smtClean="0"/>
              <a:t>사용</a:t>
            </a:r>
            <a:r>
              <a:rPr lang="en-US" altLang="ko-KR" dirty="0" smtClean="0"/>
              <a:t> </a:t>
            </a:r>
            <a:r>
              <a:rPr lang="ko-KR" altLang="ko-KR" dirty="0" smtClean="0"/>
              <a:t>가능합니다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ko-KR" dirty="0" smtClean="0"/>
              <a:t>박스 </a:t>
            </a:r>
            <a:r>
              <a:rPr lang="ko-KR" altLang="ko-KR" dirty="0"/>
              <a:t>모델에서 모서리와 모서리의 충돌로 디자인이 어긋나 </a:t>
            </a:r>
            <a:r>
              <a:rPr lang="ko-KR" altLang="ko-KR" dirty="0" smtClean="0"/>
              <a:t>있을</a:t>
            </a:r>
            <a:r>
              <a:rPr lang="en-US" altLang="ko-KR" dirty="0" smtClean="0"/>
              <a:t> </a:t>
            </a:r>
            <a:r>
              <a:rPr lang="ko-KR" altLang="ko-KR" dirty="0" smtClean="0"/>
              <a:t>때 양 </a:t>
            </a:r>
            <a:r>
              <a:rPr lang="ko-KR" altLang="ko-KR" dirty="0"/>
              <a:t>옆을 </a:t>
            </a:r>
            <a:r>
              <a:rPr lang="ko-KR" altLang="ko-KR" dirty="0" err="1"/>
              <a:t>클리어</a:t>
            </a:r>
            <a:r>
              <a:rPr lang="ko-KR" altLang="ko-KR" dirty="0"/>
              <a:t> 해줘 디자인을 바로 잡아 주는 역할을 합니다</a:t>
            </a:r>
            <a:r>
              <a:rPr lang="en-US" altLang="ko-KR" dirty="0" smtClean="0"/>
              <a:t>. */</a:t>
            </a:r>
            <a:endParaRPr lang="ko-KR" altLang="ko-KR" dirty="0"/>
          </a:p>
          <a:p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1751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 코드 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&lt;</a:t>
            </a:r>
            <a:r>
              <a:rPr lang="en-US" altLang="ko-KR" sz="1600" dirty="0"/>
              <a:t>body&gt;</a:t>
            </a:r>
            <a:endParaRPr lang="ko-KR" altLang="ko-KR" sz="1600" dirty="0"/>
          </a:p>
          <a:p>
            <a:r>
              <a:rPr lang="en-US" altLang="ko-KR" sz="1600" dirty="0" smtClean="0"/>
              <a:t>   &lt;</a:t>
            </a:r>
            <a:r>
              <a:rPr lang="en-US" altLang="ko-KR" sz="1600" dirty="0"/>
              <a:t>div class="</a:t>
            </a:r>
            <a:r>
              <a:rPr lang="en-US" altLang="ko-KR" sz="1600" dirty="0" err="1"/>
              <a:t>login_box</a:t>
            </a:r>
            <a:r>
              <a:rPr lang="en-US" altLang="ko-KR" sz="1600" dirty="0"/>
              <a:t>"&gt;</a:t>
            </a:r>
            <a:endParaRPr lang="ko-KR" altLang="ko-KR" sz="1600" dirty="0"/>
          </a:p>
          <a:p>
            <a:r>
              <a:rPr lang="en-US" altLang="ko-KR" sz="1600" dirty="0" smtClean="0"/>
              <a:t>        &lt;</a:t>
            </a:r>
            <a:r>
              <a:rPr lang="en-US" altLang="ko-KR" sz="1600" dirty="0"/>
              <a:t>form&gt;</a:t>
            </a:r>
            <a:endParaRPr lang="ko-KR" altLang="ko-KR" sz="1600" dirty="0"/>
          </a:p>
          <a:p>
            <a:r>
              <a:rPr lang="en-US" altLang="ko-KR" sz="1600" dirty="0" smtClean="0"/>
              <a:t>             &lt;</a:t>
            </a:r>
            <a:r>
              <a:rPr lang="en-US" altLang="ko-KR" sz="1600" dirty="0"/>
              <a:t>label&gt;</a:t>
            </a:r>
            <a:r>
              <a:rPr lang="ko-KR" altLang="ko-KR" sz="1600" dirty="0"/>
              <a:t>아이디</a:t>
            </a:r>
            <a:r>
              <a:rPr lang="en-US" altLang="ko-KR" sz="1600" dirty="0"/>
              <a:t>&lt;/label&gt;&lt;input name="</a:t>
            </a:r>
            <a:r>
              <a:rPr lang="en-US" altLang="ko-KR" sz="1600" dirty="0" err="1"/>
              <a:t>userid</a:t>
            </a:r>
            <a:r>
              <a:rPr lang="en-US" altLang="ko-KR" sz="1600" dirty="0"/>
              <a:t>" type="text"&gt;</a:t>
            </a:r>
            <a:endParaRPr lang="ko-KR" altLang="ko-KR" sz="1600" dirty="0"/>
          </a:p>
          <a:p>
            <a:r>
              <a:rPr lang="en-US" altLang="ko-KR" sz="1600" dirty="0" smtClean="0"/>
              <a:t>                   &lt;</a:t>
            </a:r>
            <a:r>
              <a:rPr lang="en-US" altLang="ko-KR" sz="1600" dirty="0"/>
              <a:t>div class="clear"&gt;&lt;/div&gt;</a:t>
            </a:r>
            <a:endParaRPr lang="ko-KR" altLang="ko-KR" sz="1600" dirty="0"/>
          </a:p>
          <a:p>
            <a:r>
              <a:rPr lang="en-US" altLang="ko-KR" sz="1600" dirty="0" smtClean="0"/>
              <a:t>              &lt;</a:t>
            </a:r>
            <a:r>
              <a:rPr lang="en-US" altLang="ko-KR" sz="1600" dirty="0"/>
              <a:t>label&gt;</a:t>
            </a:r>
            <a:r>
              <a:rPr lang="ko-KR" altLang="ko-KR" sz="1600" dirty="0"/>
              <a:t>패스워드</a:t>
            </a:r>
            <a:r>
              <a:rPr lang="en-US" altLang="ko-KR" sz="1600" dirty="0"/>
              <a:t>&lt;/label&gt;&lt;input name="</a:t>
            </a:r>
            <a:r>
              <a:rPr lang="en-US" altLang="ko-KR" sz="1600" dirty="0" err="1"/>
              <a:t>passwprd</a:t>
            </a:r>
            <a:r>
              <a:rPr lang="en-US" altLang="ko-KR" sz="1600" dirty="0"/>
              <a:t>" type="password"&gt;</a:t>
            </a:r>
            <a:endParaRPr lang="ko-KR" altLang="ko-KR" sz="1600" dirty="0"/>
          </a:p>
          <a:p>
            <a:r>
              <a:rPr lang="en-US" altLang="ko-KR" sz="1600" dirty="0" smtClean="0"/>
              <a:t>              &lt;</a:t>
            </a:r>
            <a:r>
              <a:rPr lang="en-US" altLang="ko-KR" sz="1600" dirty="0"/>
              <a:t>span class="</a:t>
            </a:r>
            <a:r>
              <a:rPr lang="en-US" altLang="ko-KR" sz="1600" dirty="0" err="1"/>
              <a:t>btn</a:t>
            </a:r>
            <a:r>
              <a:rPr lang="en-US" altLang="ko-KR" sz="1600" dirty="0"/>
              <a:t>"&gt;&lt;a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="#"&gt; </a:t>
            </a:r>
            <a:r>
              <a:rPr lang="ko-KR" altLang="ko-KR" sz="1600" dirty="0"/>
              <a:t>로그인하기</a:t>
            </a:r>
            <a:r>
              <a:rPr lang="en-US" altLang="ko-KR" sz="1600" dirty="0"/>
              <a:t>&lt;/a&gt;&lt;/span&gt;</a:t>
            </a:r>
            <a:endParaRPr lang="ko-KR" altLang="ko-KR" sz="1600" dirty="0"/>
          </a:p>
          <a:p>
            <a:r>
              <a:rPr lang="en-US" altLang="ko-KR" sz="1600" dirty="0" smtClean="0"/>
              <a:t>       &lt;/</a:t>
            </a:r>
            <a:r>
              <a:rPr lang="en-US" altLang="ko-KR" sz="1600" dirty="0"/>
              <a:t>form&gt;</a:t>
            </a:r>
            <a:endParaRPr lang="ko-KR" altLang="ko-KR" sz="1600" dirty="0"/>
          </a:p>
          <a:p>
            <a:r>
              <a:rPr lang="en-US" altLang="ko-KR" sz="1600" dirty="0" smtClean="0"/>
              <a:t>    &lt;/</a:t>
            </a:r>
            <a:r>
              <a:rPr lang="en-US" altLang="ko-KR" sz="1600" dirty="0"/>
              <a:t>div&gt;</a:t>
            </a:r>
            <a:endParaRPr lang="ko-KR" altLang="ko-KR" sz="1600" dirty="0"/>
          </a:p>
          <a:p>
            <a:r>
              <a:rPr lang="en-US" altLang="ko-KR" sz="1600" dirty="0"/>
              <a:t>&lt;/body&gt;</a:t>
            </a:r>
            <a:endParaRPr lang="ko-KR" altLang="ko-KR" sz="1600" dirty="0"/>
          </a:p>
          <a:p>
            <a:r>
              <a:rPr lang="en-US" altLang="ko-KR" sz="1600" dirty="0"/>
              <a:t>&lt;/html&gt;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1647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 </a:t>
            </a:r>
            <a:r>
              <a:rPr lang="en-US" altLang="ko-KR" dirty="0"/>
              <a:t>form</a:t>
            </a:r>
            <a:r>
              <a:rPr lang="ko-KR" altLang="en-US" dirty="0"/>
              <a:t>에서 보면 </a:t>
            </a:r>
            <a:r>
              <a:rPr lang="en-US" altLang="ko-KR" dirty="0"/>
              <a:t>&lt;label&gt;</a:t>
            </a:r>
            <a:r>
              <a:rPr lang="ko-KR" altLang="en-US" dirty="0"/>
              <a:t>이라는 태그가 보이는데요</a:t>
            </a:r>
            <a:r>
              <a:rPr lang="en-US" altLang="ko-KR" dirty="0"/>
              <a:t>. </a:t>
            </a:r>
            <a:r>
              <a:rPr lang="ko-KR" altLang="en-US" dirty="0"/>
              <a:t>이 태그는 </a:t>
            </a:r>
            <a:r>
              <a:rPr lang="en-US" altLang="ko-KR" dirty="0"/>
              <a:t>form</a:t>
            </a:r>
            <a:r>
              <a:rPr lang="ko-KR" altLang="en-US" dirty="0"/>
              <a:t>에서 </a:t>
            </a:r>
            <a:r>
              <a:rPr lang="ko-KR" altLang="en-US" dirty="0" err="1" smtClean="0"/>
              <a:t>라벨링을</a:t>
            </a:r>
            <a:r>
              <a:rPr lang="ko-KR" altLang="en-US" dirty="0" smtClean="0"/>
              <a:t> 해주는 </a:t>
            </a:r>
            <a:r>
              <a:rPr lang="ko-KR" altLang="en-US" dirty="0"/>
              <a:t>역할을 합니다</a:t>
            </a:r>
            <a:r>
              <a:rPr lang="en-US" altLang="ko-KR" dirty="0"/>
              <a:t>. HTML </a:t>
            </a:r>
            <a:r>
              <a:rPr lang="ko-KR" altLang="en-US" dirty="0"/>
              <a:t>자체의 의미는 그다지 크진 않지만</a:t>
            </a:r>
            <a:r>
              <a:rPr lang="en-US" altLang="ko-KR" dirty="0"/>
              <a:t>, </a:t>
            </a:r>
            <a:r>
              <a:rPr lang="ko-KR" altLang="en-US" dirty="0"/>
              <a:t>각 입력 폼이 </a:t>
            </a:r>
            <a:r>
              <a:rPr lang="ko-KR" altLang="en-US" dirty="0" smtClean="0"/>
              <a:t>뭐다 라고 </a:t>
            </a:r>
            <a:r>
              <a:rPr lang="ko-KR" altLang="en-US" dirty="0"/>
              <a:t>라벨을 해주는 역할이라고 보면 됩니다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CSS</a:t>
            </a:r>
            <a:r>
              <a:rPr lang="ko-KR" altLang="en-US" dirty="0"/>
              <a:t>에서는 이렇게 </a:t>
            </a:r>
            <a:r>
              <a:rPr lang="en-US" altLang="ko-KR" dirty="0"/>
              <a:t>&lt;label&gt; </a:t>
            </a:r>
            <a:r>
              <a:rPr lang="ko-KR" altLang="en-US" dirty="0" smtClean="0"/>
              <a:t>처리가 되어 </a:t>
            </a:r>
            <a:r>
              <a:rPr lang="ko-KR" altLang="en-US" dirty="0"/>
              <a:t>있으면 태그 </a:t>
            </a:r>
            <a:r>
              <a:rPr lang="ko-KR" altLang="en-US" dirty="0" err="1"/>
              <a:t>선택자로</a:t>
            </a:r>
            <a:r>
              <a:rPr lang="ko-KR" altLang="en-US" dirty="0"/>
              <a:t> 사용할 수 있기 때문에 상당히 유용한 태그라고 볼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그래서 폼 디자인할 때는 </a:t>
            </a:r>
            <a:r>
              <a:rPr lang="en-US" altLang="ko-KR" dirty="0"/>
              <a:t>&lt;label&gt;</a:t>
            </a:r>
            <a:r>
              <a:rPr lang="ko-KR" altLang="en-US" dirty="0"/>
              <a:t>을 붙이는 습관을 들이면 좋습니다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소스코드에서 주석으로도 설명했지만</a:t>
            </a:r>
            <a:r>
              <a:rPr lang="en-US" altLang="ko-KR" dirty="0"/>
              <a:t>, CSS</a:t>
            </a:r>
            <a:r>
              <a:rPr lang="ko-KR" altLang="en-US" dirty="0"/>
              <a:t>가 적용된 </a:t>
            </a:r>
            <a:r>
              <a:rPr lang="ko-KR" altLang="en-US" dirty="0" smtClean="0"/>
              <a:t>이전 그림에서는 아이디와 패스워드로 </a:t>
            </a:r>
            <a:r>
              <a:rPr lang="ko-KR" altLang="en-US" dirty="0"/>
              <a:t>둘러 싸인 </a:t>
            </a:r>
            <a:r>
              <a:rPr lang="en-US" altLang="ko-KR" dirty="0"/>
              <a:t>&lt;label&gt; </a:t>
            </a:r>
            <a:r>
              <a:rPr lang="ko-KR" altLang="en-US" dirty="0"/>
              <a:t>부분이 </a:t>
            </a:r>
            <a:r>
              <a:rPr lang="en-US" altLang="ko-KR" dirty="0"/>
              <a:t>&lt;input&gt; </a:t>
            </a:r>
            <a:r>
              <a:rPr lang="ko-KR" altLang="en-US" dirty="0"/>
              <a:t>위에 배치되어 있습니다</a:t>
            </a:r>
            <a:r>
              <a:rPr lang="en-US" altLang="ko-KR" dirty="0"/>
              <a:t>. </a:t>
            </a:r>
            <a:r>
              <a:rPr lang="ko-KR" altLang="en-US" dirty="0"/>
              <a:t>그럼 </a:t>
            </a:r>
            <a:r>
              <a:rPr lang="ko-KR" altLang="en-US" dirty="0" smtClean="0"/>
              <a:t>이것을 </a:t>
            </a:r>
            <a:r>
              <a:rPr lang="ko-KR" altLang="en-US" dirty="0"/>
              <a:t>왼쪽 아래로 내리려면 어떻게 해야 할까요</a:t>
            </a:r>
            <a:r>
              <a:rPr lang="en-US" altLang="ko-KR" dirty="0"/>
              <a:t>? </a:t>
            </a:r>
            <a:r>
              <a:rPr lang="ko-KR" altLang="en-US" dirty="0"/>
              <a:t>네</a:t>
            </a:r>
            <a:r>
              <a:rPr lang="en-US" altLang="ko-KR" dirty="0"/>
              <a:t>, label</a:t>
            </a:r>
            <a:r>
              <a:rPr lang="ko-KR" altLang="en-US" dirty="0"/>
              <a:t>에다 </a:t>
            </a:r>
            <a:r>
              <a:rPr lang="en-US" altLang="ko-KR" dirty="0" err="1"/>
              <a:t>float:left</a:t>
            </a:r>
            <a:r>
              <a:rPr lang="en-US" altLang="ko-KR" dirty="0"/>
              <a:t>;</a:t>
            </a:r>
            <a:r>
              <a:rPr lang="ko-KR" altLang="en-US" dirty="0"/>
              <a:t>란 속성을 </a:t>
            </a:r>
            <a:r>
              <a:rPr lang="ko-KR" altLang="en-US" dirty="0" smtClean="0"/>
              <a:t>부 여하면 </a:t>
            </a:r>
            <a:r>
              <a:rPr lang="ko-KR" altLang="en-US" dirty="0"/>
              <a:t>왼쪽 아래로 이동합니다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여기선 </a:t>
            </a:r>
            <a:r>
              <a:rPr lang="en-US" altLang="ko-KR" dirty="0"/>
              <a:t>input </a:t>
            </a:r>
            <a:r>
              <a:rPr lang="ko-KR" altLang="en-US" dirty="0"/>
              <a:t>박스의 길이도 같이 조정하고 ‘로그인 하기’ 버튼도 조금 아래로 더 </a:t>
            </a:r>
            <a:r>
              <a:rPr lang="ko-KR" altLang="en-US" dirty="0" smtClean="0"/>
              <a:t>내리면 다음 페이지의 그림처럼 </a:t>
            </a:r>
            <a:r>
              <a:rPr lang="ko-KR" altLang="en-US" dirty="0"/>
              <a:t>보이게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945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3874608" cy="29523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4653136"/>
            <a:ext cx="2388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label </a:t>
            </a:r>
            <a:r>
              <a:rPr lang="en-US" altLang="ko-KR" dirty="0" err="1"/>
              <a:t>float:left</a:t>
            </a:r>
            <a:r>
              <a:rPr lang="ko-KR" altLang="en-US" dirty="0"/>
              <a:t>로 조정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5157192"/>
            <a:ext cx="284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source/ch09/pic9-10.html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4433" y="1628800"/>
            <a:ext cx="41044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여러분도 조금씩 값을 조정해 가면서 변화되는 값을 살펴보면 작동원리를 </a:t>
            </a:r>
            <a:r>
              <a:rPr lang="ko-KR" altLang="en-US" sz="1400" dirty="0" smtClean="0"/>
              <a:t>이해할 수 </a:t>
            </a:r>
            <a:r>
              <a:rPr lang="ko-KR" altLang="en-US" sz="1400" dirty="0"/>
              <a:t>있습니다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이번 장에서는 간단한 폼 양식을 디자인하는 방법을 배웠지만</a:t>
            </a:r>
            <a:r>
              <a:rPr lang="en-US" altLang="ko-KR" sz="1400" dirty="0"/>
              <a:t>, 3</a:t>
            </a:r>
            <a:r>
              <a:rPr lang="ko-KR" altLang="en-US" sz="1400" dirty="0"/>
              <a:t>부에서 완벽한 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가입 폼을 만드는 예를 직접 들어 하나씩 구체적으로 살펴보겠습니다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특히 </a:t>
            </a:r>
            <a:r>
              <a:rPr lang="en-US" altLang="ko-KR" sz="1400" dirty="0" smtClean="0"/>
              <a:t>table</a:t>
            </a:r>
            <a:r>
              <a:rPr lang="en-US" altLang="ko-KR" sz="1400" dirty="0"/>
              <a:t>, list, form </a:t>
            </a:r>
            <a:r>
              <a:rPr lang="ko-KR" altLang="en-US" sz="1400" dirty="0"/>
              <a:t>이렇게 </a:t>
            </a:r>
            <a:r>
              <a:rPr lang="en-US" altLang="ko-KR" sz="1400" dirty="0"/>
              <a:t>3</a:t>
            </a:r>
            <a:r>
              <a:rPr lang="ko-KR" altLang="en-US" sz="1400" dirty="0"/>
              <a:t>가지 태그를 이용해서 웹사이트에 어떻게 적용하는지 </a:t>
            </a:r>
            <a:r>
              <a:rPr lang="ko-KR" altLang="en-US" sz="1400" dirty="0" smtClean="0"/>
              <a:t>간단한 </a:t>
            </a:r>
            <a:r>
              <a:rPr lang="ko-KR" altLang="en-US" sz="1400" dirty="0"/>
              <a:t>예를 들어 설명했습니다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이러한 예들이 어떻게 적용되는지 잘 살펴보고 한번씩 응용을 해보는 것도 좋을 </a:t>
            </a:r>
            <a:r>
              <a:rPr lang="ko-KR" altLang="en-US" sz="1400" dirty="0" smtClean="0"/>
              <a:t>것 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4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를 이용한 </a:t>
            </a:r>
            <a:r>
              <a:rPr lang="en-US" altLang="ko-KR" dirty="0"/>
              <a:t>HTML </a:t>
            </a:r>
            <a:r>
              <a:rPr lang="ko-KR" altLang="en-US" dirty="0"/>
              <a:t>문서 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96855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예제의 </a:t>
            </a:r>
            <a:r>
              <a:rPr lang="ko-KR" altLang="en-US" dirty="0"/>
              <a:t>코드를 보면 </a:t>
            </a:r>
            <a:r>
              <a:rPr lang="en-US" altLang="ko-KR" dirty="0"/>
              <a:t>&lt;header&gt; </a:t>
            </a:r>
            <a:r>
              <a:rPr lang="ko-KR" altLang="en-US" dirty="0"/>
              <a:t>부분은 문서의 머리말이 들어가는 부분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&lt;article&gt;</a:t>
            </a:r>
            <a:r>
              <a:rPr lang="ko-KR" altLang="en-US" dirty="0"/>
              <a:t>은 본문이라는 것을 알 수 있어 바로 문서의 구조를 파악할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이와 같이 </a:t>
            </a:r>
            <a:r>
              <a:rPr lang="en-US" altLang="ko-KR" dirty="0"/>
              <a:t>HTML5</a:t>
            </a:r>
            <a:r>
              <a:rPr lang="ko-KR" altLang="en-US" dirty="0"/>
              <a:t>로 </a:t>
            </a:r>
            <a:r>
              <a:rPr lang="ko-KR" altLang="en-US" dirty="0" err="1" smtClean="0"/>
              <a:t>코딩하면</a:t>
            </a:r>
            <a:r>
              <a:rPr lang="ko-KR" altLang="en-US" dirty="0" smtClean="0"/>
              <a:t> </a:t>
            </a:r>
            <a:r>
              <a:rPr lang="ko-KR" altLang="en-US" dirty="0"/>
              <a:t>누구나 기초적인 코딩으로 문서의 구조를 </a:t>
            </a:r>
            <a:r>
              <a:rPr lang="ko-KR" altLang="en-US" dirty="0" smtClean="0"/>
              <a:t>만들 수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en-US" altLang="ko-KR" dirty="0"/>
              <a:t>HTML5</a:t>
            </a:r>
            <a:r>
              <a:rPr lang="ko-KR" altLang="en-US" dirty="0"/>
              <a:t>가 가지고 있는 구조화</a:t>
            </a:r>
            <a:r>
              <a:rPr lang="en-US" altLang="ko-KR" dirty="0"/>
              <a:t>, </a:t>
            </a:r>
            <a:r>
              <a:rPr lang="ko-KR" altLang="en-US" dirty="0"/>
              <a:t>표준화의 장점입니다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단계에서도 여기 머리말에는 뭐가 들어가고 본문에는 뭐가 들어가는지 </a:t>
            </a:r>
            <a:r>
              <a:rPr lang="ko-KR" altLang="en-US" dirty="0" smtClean="0"/>
              <a:t>설계하고 </a:t>
            </a:r>
            <a:r>
              <a:rPr lang="ko-KR" altLang="en-US" dirty="0"/>
              <a:t>바로 코딩이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여기 </a:t>
            </a:r>
            <a:r>
              <a:rPr lang="ko-KR" altLang="en-US" dirty="0" smtClean="0"/>
              <a:t>예제만 </a:t>
            </a:r>
            <a:r>
              <a:rPr lang="ko-KR" altLang="en-US" dirty="0"/>
              <a:t>가지고는 </a:t>
            </a:r>
            <a:r>
              <a:rPr lang="ko-KR" altLang="en-US" dirty="0" smtClean="0"/>
              <a:t>그림과 </a:t>
            </a:r>
            <a:r>
              <a:rPr lang="ko-KR" altLang="en-US" dirty="0"/>
              <a:t>같은 형태의 웹사이트가 </a:t>
            </a:r>
            <a:r>
              <a:rPr lang="ko-KR" altLang="en-US" dirty="0" smtClean="0"/>
              <a:t>만들어지는 </a:t>
            </a:r>
            <a:r>
              <a:rPr lang="ko-KR" altLang="en-US" dirty="0"/>
              <a:t>것은 아닙니다</a:t>
            </a:r>
            <a:r>
              <a:rPr lang="en-US" altLang="ko-KR" dirty="0"/>
              <a:t>. </a:t>
            </a:r>
            <a:r>
              <a:rPr lang="ko-KR" altLang="en-US" dirty="0" smtClean="0"/>
              <a:t>다음장의 그림에서 </a:t>
            </a:r>
            <a:r>
              <a:rPr lang="ko-KR" altLang="en-US" dirty="0"/>
              <a:t>보는 것과 같이 </a:t>
            </a:r>
            <a:r>
              <a:rPr lang="en-US" altLang="ko-KR" dirty="0"/>
              <a:t>CSS</a:t>
            </a:r>
            <a:r>
              <a:rPr lang="ko-KR" altLang="en-US" dirty="0"/>
              <a:t>가 입혀지지 않은 </a:t>
            </a:r>
            <a:r>
              <a:rPr lang="ko-KR" altLang="en-US" dirty="0" smtClean="0"/>
              <a:t>문서는 내용만 </a:t>
            </a:r>
            <a:r>
              <a:rPr lang="ko-KR" altLang="en-US" dirty="0"/>
              <a:t>보일 뿐 디자인적인 요소는 전혀 없습니다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</a:t>
            </a:r>
            <a:r>
              <a:rPr lang="ko-KR" altLang="en-US" dirty="0"/>
              <a:t>은 문서의 구조만 </a:t>
            </a:r>
            <a:r>
              <a:rPr lang="ko-KR" altLang="en-US" dirty="0" smtClean="0"/>
              <a:t>담당하며</a:t>
            </a:r>
            <a:r>
              <a:rPr lang="en-US" altLang="ko-KR" dirty="0"/>
              <a:t>, </a:t>
            </a:r>
            <a:r>
              <a:rPr lang="ko-KR" altLang="en-US" dirty="0"/>
              <a:t>문서의 디자인은 </a:t>
            </a:r>
            <a:r>
              <a:rPr lang="en-US" altLang="ko-KR" dirty="0"/>
              <a:t>CSS</a:t>
            </a:r>
            <a:r>
              <a:rPr lang="ko-KR" altLang="en-US" dirty="0"/>
              <a:t>가 처리하기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7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제작하기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form</a:t>
            </a:r>
            <a:r>
              <a:rPr lang="ko-KR" altLang="en-US" dirty="0"/>
              <a:t>을 이용한 회원가입이나</a:t>
            </a:r>
            <a:r>
              <a:rPr lang="en-US" altLang="ko-KR" dirty="0"/>
              <a:t>, </a:t>
            </a:r>
            <a:r>
              <a:rPr lang="ko-KR" altLang="en-US" dirty="0"/>
              <a:t>값을 입력 받는 페이지는 전체 웹 페이지에서 한 </a:t>
            </a:r>
            <a:r>
              <a:rPr lang="ko-KR" altLang="en-US" dirty="0" smtClean="0"/>
              <a:t>두 페이지만 </a:t>
            </a:r>
            <a:r>
              <a:rPr lang="ko-KR" altLang="en-US" dirty="0"/>
              <a:t>사용되기 때문에 외부 파일에 의한 </a:t>
            </a:r>
            <a:r>
              <a:rPr lang="en-US" altLang="ko-KR" dirty="0"/>
              <a:t>CSS </a:t>
            </a:r>
            <a:r>
              <a:rPr lang="ko-KR" altLang="en-US" dirty="0"/>
              <a:t>디자인보다 어떻게 보면 </a:t>
            </a:r>
            <a:r>
              <a:rPr lang="ko-KR" altLang="en-US" dirty="0" smtClean="0"/>
              <a:t>직접 </a:t>
            </a:r>
            <a:r>
              <a:rPr lang="en-US" altLang="ko-KR" dirty="0" smtClean="0"/>
              <a:t>inline</a:t>
            </a:r>
            <a:r>
              <a:rPr lang="ko-KR" altLang="en-US" dirty="0"/>
              <a:t>으로 </a:t>
            </a:r>
            <a:r>
              <a:rPr lang="en-US" altLang="ko-KR" dirty="0"/>
              <a:t>CSS</a:t>
            </a:r>
            <a:r>
              <a:rPr lang="ko-KR" altLang="en-US" dirty="0"/>
              <a:t>를 적용하는 편이 좋을 수도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table</a:t>
            </a:r>
            <a:r>
              <a:rPr lang="ko-KR" altLang="en-US" dirty="0"/>
              <a:t>은 과거 웹 페이지의 레이아웃을 잡아주는 역할을 했지만</a:t>
            </a:r>
            <a:r>
              <a:rPr lang="en-US" altLang="ko-KR" dirty="0"/>
              <a:t>, </a:t>
            </a:r>
            <a:r>
              <a:rPr lang="ko-KR" altLang="en-US" dirty="0"/>
              <a:t>현재는 거의 </a:t>
            </a:r>
            <a:r>
              <a:rPr lang="ko-KR" altLang="en-US" dirty="0" smtClean="0"/>
              <a:t>대부분 표 </a:t>
            </a:r>
            <a:r>
              <a:rPr lang="ko-KR" altLang="en-US" dirty="0"/>
              <a:t>데이터를 보여주는 용도로 사용합니다</a:t>
            </a:r>
            <a:r>
              <a:rPr lang="en-US" altLang="ko-KR" dirty="0"/>
              <a:t>. </a:t>
            </a:r>
            <a:r>
              <a:rPr lang="ko-KR" altLang="en-US" dirty="0"/>
              <a:t>특히 웹 페이지에서 사용하는 표 </a:t>
            </a:r>
            <a:r>
              <a:rPr lang="ko-KR" altLang="en-US" dirty="0" smtClean="0"/>
              <a:t>데이터 들은 </a:t>
            </a:r>
            <a:r>
              <a:rPr lang="ko-KR" altLang="en-US" dirty="0"/>
              <a:t>중요한 통계자료 또는 양식들을 보여주는 역할을 하기 때문에</a:t>
            </a:r>
            <a:r>
              <a:rPr lang="en-US" altLang="ko-KR" dirty="0"/>
              <a:t>, </a:t>
            </a:r>
            <a:r>
              <a:rPr lang="ko-KR" altLang="en-US" dirty="0"/>
              <a:t>표 데이터의 </a:t>
            </a:r>
            <a:r>
              <a:rPr lang="ko-KR" altLang="en-US" dirty="0" smtClean="0"/>
              <a:t>디자인도 </a:t>
            </a:r>
            <a:r>
              <a:rPr lang="ko-KR" altLang="en-US" dirty="0"/>
              <a:t>중요한 시각적 요소 중 하나입니다</a:t>
            </a:r>
            <a:r>
              <a:rPr lang="en-US" altLang="ko-KR" dirty="0"/>
              <a:t>. CSS</a:t>
            </a:r>
            <a:r>
              <a:rPr lang="ko-KR" altLang="en-US" dirty="0"/>
              <a:t>를 이용하면 손 쉽게 여러 개의 </a:t>
            </a:r>
            <a:r>
              <a:rPr lang="ko-KR" altLang="en-US" dirty="0" smtClean="0"/>
              <a:t>표 데이터를 </a:t>
            </a:r>
            <a:r>
              <a:rPr lang="ko-KR" altLang="en-US" dirty="0"/>
              <a:t>특성에 맞게 디자인할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list</a:t>
            </a:r>
            <a:r>
              <a:rPr lang="ko-KR" altLang="en-US" dirty="0"/>
              <a:t>는 목록만 만드는 데 그치지 않고 웹 페이지에서 가장 중요한 기능을 하는 </a:t>
            </a:r>
            <a:r>
              <a:rPr lang="ko-KR" altLang="en-US" dirty="0" smtClean="0"/>
              <a:t>메뉴를 </a:t>
            </a:r>
            <a:r>
              <a:rPr lang="ko-KR" altLang="en-US" dirty="0"/>
              <a:t>만들어 주는 역할을 하기 때문에 </a:t>
            </a:r>
            <a:r>
              <a:rPr lang="en-US" altLang="ko-KR" dirty="0"/>
              <a:t>list</a:t>
            </a:r>
            <a:r>
              <a:rPr lang="ko-KR" altLang="en-US" dirty="0"/>
              <a:t>를 이용하여 메뉴를 만드는 실제 예도 </a:t>
            </a:r>
            <a:r>
              <a:rPr lang="ko-KR" altLang="en-US" dirty="0" smtClean="0"/>
              <a:t>들었지만</a:t>
            </a:r>
            <a:r>
              <a:rPr lang="en-US" altLang="ko-KR" dirty="0"/>
              <a:t>, 3</a:t>
            </a:r>
            <a:r>
              <a:rPr lang="ko-KR" altLang="en-US" dirty="0"/>
              <a:t>부에서 실제 웹사이트를 제작할 때 다시 한번 </a:t>
            </a:r>
            <a:r>
              <a:rPr lang="en-US" altLang="ko-KR" dirty="0"/>
              <a:t>list</a:t>
            </a:r>
            <a:r>
              <a:rPr lang="ko-KR" altLang="en-US" dirty="0"/>
              <a:t>를 통해 메뉴를 만드는 </a:t>
            </a:r>
            <a:r>
              <a:rPr lang="ko-KR" altLang="en-US" dirty="0" smtClean="0"/>
              <a:t>것 을 </a:t>
            </a:r>
            <a:r>
              <a:rPr lang="ko-KR" altLang="en-US" dirty="0"/>
              <a:t>다루도록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부에서는 가상의 웹사이트를 직접적으로 어떻게 제작하는지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CSS3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HTML5</a:t>
            </a:r>
            <a:r>
              <a:rPr lang="ko-KR" altLang="en-US" dirty="0"/>
              <a:t>가 어떻게 작동하는지 하나씩 직접 코드를 설명하면서 소개하도록 </a:t>
            </a:r>
            <a:r>
              <a:rPr lang="ko-KR" altLang="en-US" dirty="0" smtClean="0"/>
              <a:t>하겠습니다</a:t>
            </a:r>
            <a:r>
              <a:rPr lang="en-US" altLang="ko-KR" dirty="0"/>
              <a:t>. HTML5</a:t>
            </a:r>
            <a:r>
              <a:rPr lang="ko-KR" altLang="en-US" dirty="0"/>
              <a:t>의 요소는 </a:t>
            </a:r>
            <a:r>
              <a:rPr lang="en-US" altLang="ko-KR" dirty="0"/>
              <a:t>2</a:t>
            </a:r>
            <a:r>
              <a:rPr lang="ko-KR" altLang="en-US" dirty="0"/>
              <a:t>부에서 전혀 다루진 않았지만</a:t>
            </a:r>
            <a:r>
              <a:rPr lang="en-US" altLang="ko-KR" dirty="0"/>
              <a:t>, HTML5</a:t>
            </a:r>
            <a:r>
              <a:rPr lang="ko-KR" altLang="en-US" dirty="0"/>
              <a:t>의 요소를 </a:t>
            </a:r>
            <a:r>
              <a:rPr lang="ko-KR" altLang="en-US" dirty="0" smtClean="0"/>
              <a:t>어떻게 사용하는지도 </a:t>
            </a:r>
            <a:r>
              <a:rPr lang="en-US" altLang="ko-KR" dirty="0"/>
              <a:t>3</a:t>
            </a:r>
            <a:r>
              <a:rPr lang="ko-KR" altLang="en-US" dirty="0"/>
              <a:t>부에서 실제 예를 들어가면서 자세하게 설명하겠습니다</a:t>
            </a:r>
            <a:r>
              <a:rPr lang="en-US" altLang="ko-KR" dirty="0"/>
              <a:t>. HTML5</a:t>
            </a:r>
            <a:r>
              <a:rPr lang="ko-KR" altLang="en-US" dirty="0" smtClean="0"/>
              <a:t>에 서 </a:t>
            </a:r>
            <a:r>
              <a:rPr lang="ko-KR" altLang="en-US" dirty="0"/>
              <a:t>도입된 요소들은 직접 예를 들어 설명하는 편이 이해하기 더 쉽기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447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웹사이트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웹사이트의 레이아웃 즉 웹사이트의 구조에 관한 내용은 </a:t>
            </a:r>
            <a:r>
              <a:rPr lang="en-US" altLang="ko-KR" dirty="0"/>
              <a:t>1</a:t>
            </a:r>
            <a:r>
              <a:rPr lang="ko-KR" altLang="en-US" dirty="0"/>
              <a:t>부 </a:t>
            </a:r>
            <a:r>
              <a:rPr lang="en-US" altLang="ko-KR" dirty="0"/>
              <a:t>3</a:t>
            </a:r>
            <a:r>
              <a:rPr lang="ko-KR" altLang="en-US" dirty="0"/>
              <a:t>장에서 간단하게 </a:t>
            </a:r>
            <a:r>
              <a:rPr lang="ko-KR" altLang="en-US" dirty="0" smtClean="0"/>
              <a:t>살펴 </a:t>
            </a:r>
            <a:r>
              <a:rPr lang="ko-KR" altLang="en-US" dirty="0"/>
              <a:t>보았습니다</a:t>
            </a:r>
            <a:r>
              <a:rPr lang="en-US" altLang="ko-KR" dirty="0"/>
              <a:t>. </a:t>
            </a:r>
            <a:r>
              <a:rPr lang="ko-KR" altLang="en-US" dirty="0"/>
              <a:t>일반적으로 웹사이트의 레이아웃의 패턴은 </a:t>
            </a:r>
            <a:r>
              <a:rPr lang="en-US" altLang="ko-KR" dirty="0"/>
              <a:t>4</a:t>
            </a:r>
            <a:r>
              <a:rPr lang="ko-KR" altLang="en-US" dirty="0"/>
              <a:t>가지 종류로 크게 </a:t>
            </a:r>
            <a:r>
              <a:rPr lang="ko-KR" altLang="en-US" dirty="0" smtClean="0"/>
              <a:t>나눌 수 </a:t>
            </a:r>
            <a:r>
              <a:rPr lang="ko-KR" altLang="en-US" dirty="0"/>
              <a:t>있으며</a:t>
            </a:r>
            <a:r>
              <a:rPr lang="en-US" altLang="ko-KR" dirty="0"/>
              <a:t>, </a:t>
            </a:r>
            <a:r>
              <a:rPr lang="ko-KR" altLang="en-US" dirty="0"/>
              <a:t>세부적으로는 </a:t>
            </a:r>
            <a:r>
              <a:rPr lang="en-US" altLang="ko-KR" dirty="0"/>
              <a:t>4</a:t>
            </a:r>
            <a:r>
              <a:rPr lang="ko-KR" altLang="en-US" dirty="0"/>
              <a:t>개의 패턴에 기반을 둔 </a:t>
            </a:r>
            <a:r>
              <a:rPr lang="ko-KR" altLang="en-US" dirty="0" err="1"/>
              <a:t>파생형이라고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4</a:t>
            </a:r>
            <a:r>
              <a:rPr lang="ko-KR" altLang="en-US" dirty="0"/>
              <a:t>가지 종류 중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10-1]</a:t>
            </a:r>
            <a:r>
              <a:rPr lang="ko-KR" altLang="en-US" dirty="0"/>
              <a:t>은 기본적인 </a:t>
            </a:r>
            <a:r>
              <a:rPr lang="ko-KR" altLang="en-US" dirty="0" err="1"/>
              <a:t>프론트</a:t>
            </a:r>
            <a:r>
              <a:rPr lang="ko-KR" altLang="en-US" dirty="0"/>
              <a:t> 페이지의 레이아웃입니다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10-2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10-3]</a:t>
            </a:r>
            <a:r>
              <a:rPr lang="ko-KR" altLang="en-US" dirty="0"/>
              <a:t>의 예처럼 많은 회사의 </a:t>
            </a:r>
            <a:r>
              <a:rPr lang="ko-KR" altLang="en-US" dirty="0" err="1"/>
              <a:t>프론트</a:t>
            </a:r>
            <a:r>
              <a:rPr lang="ko-KR" altLang="en-US" dirty="0"/>
              <a:t> 페이지에서 볼 수 있는 </a:t>
            </a:r>
            <a:r>
              <a:rPr lang="ko-KR" altLang="en-US" dirty="0" smtClean="0"/>
              <a:t>레이아웃입니다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12976"/>
            <a:ext cx="3992766" cy="30969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638132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10-1] </a:t>
            </a:r>
            <a:r>
              <a:rPr lang="ko-KR" altLang="en-US" sz="1200" dirty="0"/>
              <a:t>일반적인 기업의 </a:t>
            </a:r>
            <a:r>
              <a:rPr lang="ko-KR" altLang="en-US" sz="1200" dirty="0" err="1"/>
              <a:t>프론트</a:t>
            </a:r>
            <a:r>
              <a:rPr lang="ko-KR" altLang="en-US" sz="1200" dirty="0"/>
              <a:t> 페이지 레이아웃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웹사이트 레이아웃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4060190" cy="32766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8800"/>
            <a:ext cx="4095750" cy="3168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544" y="5013176"/>
            <a:ext cx="2297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10-2] </a:t>
            </a:r>
            <a:r>
              <a:rPr lang="ko-KR" altLang="en-US" sz="1200" dirty="0" smtClean="0"/>
              <a:t>삼성그룹 웹사이트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4202" y="5031765"/>
            <a:ext cx="2451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10-3] </a:t>
            </a:r>
            <a:r>
              <a:rPr lang="ko-KR" altLang="en-US" sz="1200" dirty="0"/>
              <a:t>현대자동차 웹사이트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49771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웹사이트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72008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또한 서브 페이지의 구조도 비슷합니다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10-4]</a:t>
            </a:r>
            <a:r>
              <a:rPr lang="ko-KR" altLang="en-US" dirty="0"/>
              <a:t>와 같이 전체적인 </a:t>
            </a:r>
            <a:r>
              <a:rPr lang="ko-KR" altLang="en-US" dirty="0" smtClean="0"/>
              <a:t>레이아웃은 </a:t>
            </a:r>
            <a:r>
              <a:rPr lang="ko-KR" altLang="en-US" dirty="0" err="1" smtClean="0"/>
              <a:t>프론트</a:t>
            </a:r>
            <a:r>
              <a:rPr lang="ko-KR" altLang="en-US" dirty="0" smtClean="0"/>
              <a:t> </a:t>
            </a:r>
            <a:r>
              <a:rPr lang="ko-KR" altLang="en-US" dirty="0"/>
              <a:t>페이지와 유사한데 </a:t>
            </a:r>
            <a:r>
              <a:rPr lang="ko-KR" altLang="en-US" dirty="0" err="1"/>
              <a:t>컨텐츠</a:t>
            </a:r>
            <a:r>
              <a:rPr lang="ko-KR" altLang="en-US" dirty="0"/>
              <a:t> 부분에서 서브메뉴가 화면의 왼쪽에 배치되어 </a:t>
            </a:r>
            <a:r>
              <a:rPr lang="ko-KR" altLang="en-US" dirty="0" smtClean="0"/>
              <a:t>있는 </a:t>
            </a:r>
            <a:r>
              <a:rPr lang="ko-KR" altLang="en-US" dirty="0"/>
              <a:t>모습을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2"/>
            <a:ext cx="3981450" cy="308864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83" y="2420888"/>
            <a:ext cx="3981450" cy="32956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8273" y="5445224"/>
            <a:ext cx="2505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10-4] </a:t>
            </a:r>
            <a:r>
              <a:rPr lang="ko-KR" altLang="en-US" sz="1200" dirty="0"/>
              <a:t>서브 페이지 레이아웃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07983" y="581455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10-5] </a:t>
            </a:r>
            <a:r>
              <a:rPr lang="ko-KR" altLang="en-US" sz="1200" dirty="0"/>
              <a:t>삼성그룹 웹사이트 서브 페이지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4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웹사이트 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53285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웹사이트 개발에서 가장 중요한 요소 중 하나는 의뢰 받은 웹사이트 또는 개발할 </a:t>
            </a:r>
            <a:r>
              <a:rPr lang="ko-KR" altLang="en-US" sz="2000" dirty="0" smtClean="0"/>
              <a:t>웹 사이트인 </a:t>
            </a:r>
            <a:r>
              <a:rPr lang="ko-KR" altLang="en-US" sz="2000" dirty="0"/>
              <a:t>경우 비슷한 업종이거나</a:t>
            </a:r>
            <a:r>
              <a:rPr lang="en-US" altLang="ko-KR" sz="2000" dirty="0"/>
              <a:t>, </a:t>
            </a:r>
            <a:r>
              <a:rPr lang="ko-KR" altLang="en-US" sz="2000" dirty="0"/>
              <a:t>경쟁 상대의 회사가 있다면 먼저 타 </a:t>
            </a:r>
            <a:r>
              <a:rPr lang="ko-KR" altLang="en-US" sz="2000" dirty="0" smtClean="0"/>
              <a:t>웹사이트를 </a:t>
            </a:r>
            <a:r>
              <a:rPr lang="ko-KR" altLang="en-US" sz="2000" dirty="0" err="1"/>
              <a:t>벤치마킹하는</a:t>
            </a:r>
            <a:r>
              <a:rPr lang="ko-KR" altLang="en-US" sz="2000" dirty="0"/>
              <a:t>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다른 기업의 디자인은 어떤지</a:t>
            </a:r>
            <a:r>
              <a:rPr lang="en-US" altLang="ko-KR" sz="2000" dirty="0"/>
              <a:t>, </a:t>
            </a:r>
            <a:r>
              <a:rPr lang="ko-KR" altLang="en-US" sz="2000" dirty="0"/>
              <a:t>구조는 어떻게 </a:t>
            </a:r>
            <a:r>
              <a:rPr lang="ko-KR" altLang="en-US" sz="2000" dirty="0" smtClean="0"/>
              <a:t>이루어졌는지 </a:t>
            </a:r>
            <a:r>
              <a:rPr lang="ko-KR" altLang="en-US" sz="2000" dirty="0"/>
              <a:t>등 종합적인 내용을 비교해 보고 그것을 토대로 의뢰 받은 회사의 메인 색</a:t>
            </a:r>
            <a:r>
              <a:rPr lang="en-US" altLang="ko-KR" sz="2000" dirty="0" smtClean="0"/>
              <a:t>Main color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/>
              <a:t>기타 여러 가지 요소를 웹사이트에 담아낼 수 있어야 하는 것입니다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참고로 </a:t>
            </a:r>
            <a:r>
              <a:rPr lang="en-US" altLang="ko-KR" sz="2000" dirty="0"/>
              <a:t>3</a:t>
            </a:r>
            <a:r>
              <a:rPr lang="ko-KR" altLang="en-US" sz="2000" dirty="0"/>
              <a:t>부에서 만들어볼 웹사이트의 대상 기업은 가상으로 설정된 것입니다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외국의 </a:t>
            </a:r>
            <a:r>
              <a:rPr lang="ko-KR" altLang="en-US" sz="2000" dirty="0"/>
              <a:t>웹 솔루션을 제공하는 </a:t>
            </a:r>
            <a:r>
              <a:rPr lang="en-US" altLang="ko-KR" sz="2000" dirty="0" err="1"/>
              <a:t>FunWeb</a:t>
            </a:r>
            <a:r>
              <a:rPr lang="ko-KR" altLang="en-US" sz="2000" dirty="0"/>
              <a:t>이라는 회사의 웹사이트를 본격적으로 </a:t>
            </a:r>
            <a:r>
              <a:rPr lang="ko-KR" altLang="en-US" sz="2000" dirty="0" smtClean="0"/>
              <a:t>만들어 보겠습니다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 err="1"/>
              <a:t>FunWeb</a:t>
            </a:r>
            <a:r>
              <a:rPr lang="ko-KR" altLang="en-US" sz="2000" dirty="0"/>
              <a:t>이라는 기업의 웹사이트의 </a:t>
            </a:r>
            <a:r>
              <a:rPr lang="ko-KR" altLang="en-US" sz="2000" dirty="0" err="1"/>
              <a:t>프론트</a:t>
            </a:r>
            <a:r>
              <a:rPr lang="ko-KR" altLang="en-US" sz="2000" dirty="0"/>
              <a:t> 페이지와 서브 페이지도 </a:t>
            </a:r>
            <a:r>
              <a:rPr lang="en-US" altLang="ko-KR" sz="2000" dirty="0"/>
              <a:t>[</a:t>
            </a:r>
            <a:r>
              <a:rPr lang="ko-KR" altLang="en-US" sz="2000" dirty="0"/>
              <a:t>그림 </a:t>
            </a:r>
            <a:r>
              <a:rPr lang="en-US" altLang="ko-KR" sz="2000" dirty="0"/>
              <a:t>10-1</a:t>
            </a:r>
            <a:r>
              <a:rPr lang="en-US" altLang="ko-KR" sz="2000" dirty="0" smtClean="0"/>
              <a:t>], [</a:t>
            </a:r>
            <a:r>
              <a:rPr lang="ko-KR" altLang="en-US" sz="2000" dirty="0"/>
              <a:t>그림 </a:t>
            </a:r>
            <a:r>
              <a:rPr lang="en-US" altLang="ko-KR" sz="2000" dirty="0"/>
              <a:t>10-4]</a:t>
            </a:r>
            <a:r>
              <a:rPr lang="ko-KR" altLang="en-US" sz="2000" dirty="0"/>
              <a:t>와 동일한 레이아웃입니다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회사이기 때문에 영문 기반으로 </a:t>
            </a:r>
            <a:r>
              <a:rPr lang="ko-KR" altLang="en-US" sz="2000" dirty="0" smtClean="0"/>
              <a:t>제작하겠습니다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한글화 작업은 결과물과 글꼴 부분만 적용해보겠습니다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9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3970784" cy="4824536"/>
          </a:xfrm>
        </p:spPr>
        <p:txBody>
          <a:bodyPr/>
          <a:lstStyle/>
          <a:p>
            <a:r>
              <a:rPr lang="ko-KR" altLang="en-US" dirty="0"/>
              <a:t>다음의 예는 가상입니다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필자는 클라이언트에게 사이트 개발을 의뢰를 받은 후 클라이언트와의 많은 </a:t>
            </a:r>
            <a:r>
              <a:rPr lang="ko-KR" altLang="en-US" dirty="0" smtClean="0"/>
              <a:t>회의와 </a:t>
            </a:r>
            <a:r>
              <a:rPr lang="ko-KR" altLang="en-US" dirty="0"/>
              <a:t>디자이너가 포토샵을 이용해서 제작한 몇 개의 시안을 </a:t>
            </a:r>
            <a:r>
              <a:rPr lang="ko-KR" altLang="en-US" dirty="0" smtClean="0"/>
              <a:t>프레젠테이션 하는 과정을 </a:t>
            </a:r>
            <a:r>
              <a:rPr lang="ko-KR" altLang="en-US" dirty="0"/>
              <a:t>거쳐 통과된 최종 웹사이트의 시안은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10-6]</a:t>
            </a:r>
            <a:r>
              <a:rPr lang="ko-KR" altLang="en-US" dirty="0"/>
              <a:t>과 같다고 가정하겠습니다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FunWeb</a:t>
            </a:r>
            <a:r>
              <a:rPr lang="en-US" altLang="ko-KR" dirty="0"/>
              <a:t> </a:t>
            </a:r>
            <a:r>
              <a:rPr lang="ko-KR" altLang="en-US" dirty="0"/>
              <a:t>사이트에서 디자인 요소는 화면 중앙에 자리 잡은 메인 이미지와 하단의 솔루션에 있는 아이콘 그리고 로고</a:t>
            </a:r>
            <a:r>
              <a:rPr lang="en-US" altLang="ko-KR" dirty="0"/>
              <a:t>, </a:t>
            </a:r>
            <a:r>
              <a:rPr lang="ko-KR" altLang="en-US" dirty="0" err="1"/>
              <a:t>페이스북</a:t>
            </a:r>
            <a:r>
              <a:rPr lang="en-US" altLang="ko-KR" dirty="0"/>
              <a:t>, </a:t>
            </a:r>
            <a:r>
              <a:rPr lang="ko-KR" altLang="en-US" dirty="0" err="1"/>
              <a:t>트위터</a:t>
            </a:r>
            <a:r>
              <a:rPr lang="ko-KR" altLang="en-US" dirty="0"/>
              <a:t> 이미지 등 몇 가지 되지 않습니다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0768"/>
            <a:ext cx="4347680" cy="38893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39406" y="5445224"/>
            <a:ext cx="31350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10-6] </a:t>
            </a:r>
            <a:r>
              <a:rPr lang="en-US" altLang="ko-KR" sz="1200" dirty="0" err="1"/>
              <a:t>FunWeb</a:t>
            </a:r>
            <a:r>
              <a:rPr lang="en-US" altLang="ko-KR" sz="1200" dirty="0"/>
              <a:t> </a:t>
            </a:r>
            <a:r>
              <a:rPr lang="ko-KR" altLang="en-US" sz="1200" dirty="0"/>
              <a:t>사이트 </a:t>
            </a:r>
            <a:r>
              <a:rPr lang="ko-KR" altLang="en-US" sz="1200" dirty="0" err="1"/>
              <a:t>프론트</a:t>
            </a:r>
            <a:r>
              <a:rPr lang="ko-KR" altLang="en-US" sz="1200" dirty="0"/>
              <a:t> 페이지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2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340769"/>
            <a:ext cx="8856984" cy="18722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그럼 </a:t>
            </a:r>
            <a:r>
              <a:rPr lang="ko-KR" altLang="en-US" sz="2000" b="1" dirty="0"/>
              <a:t>우선 가장 중요한 요소는 웹사이트의 </a:t>
            </a:r>
            <a:r>
              <a:rPr lang="ko-KR" altLang="en-US" sz="2000" b="1" dirty="0" err="1"/>
              <a:t>디렉토리를</a:t>
            </a:r>
            <a:r>
              <a:rPr lang="ko-KR" altLang="en-US" sz="2000" b="1" dirty="0"/>
              <a:t> 구성하는 것입니다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가장 </a:t>
            </a:r>
            <a:r>
              <a:rPr lang="ko-KR" altLang="en-US" sz="2000" b="1" dirty="0" smtClean="0"/>
              <a:t>기본적으로 </a:t>
            </a:r>
            <a:r>
              <a:rPr lang="ko-KR" altLang="en-US" sz="2000" b="1" dirty="0"/>
              <a:t>각 메인 메뉴에 맞는 </a:t>
            </a:r>
            <a:r>
              <a:rPr lang="ko-KR" altLang="en-US" sz="2000" b="1" dirty="0" err="1"/>
              <a:t>디렉토리를</a:t>
            </a:r>
            <a:r>
              <a:rPr lang="ko-KR" altLang="en-US" sz="2000" b="1" dirty="0"/>
              <a:t> 구성하는 것이 가장 편리합니다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err="1" smtClean="0"/>
              <a:t>디렉토리를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구성할 경우에는 시안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그림 </a:t>
            </a:r>
            <a:r>
              <a:rPr lang="en-US" altLang="ko-KR" sz="2000" b="1" dirty="0"/>
              <a:t>10-6)</a:t>
            </a:r>
            <a:r>
              <a:rPr lang="ko-KR" altLang="en-US" sz="2000" b="1" dirty="0"/>
              <a:t>에서 보이는 메인 메뉴의 이름과 </a:t>
            </a:r>
            <a:r>
              <a:rPr lang="ko-KR" altLang="en-US" sz="2000" b="1" dirty="0" smtClean="0"/>
              <a:t>동일하거나 </a:t>
            </a:r>
            <a:r>
              <a:rPr lang="ko-KR" altLang="en-US" sz="2000" b="1" dirty="0"/>
              <a:t>가장 유사한 이름으로 지정하는 것이 좋습니다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또한 </a:t>
            </a:r>
            <a:r>
              <a:rPr lang="ko-KR" altLang="en-US" sz="2000" b="1" dirty="0" err="1"/>
              <a:t>디렉토리</a:t>
            </a:r>
            <a:r>
              <a:rPr lang="ko-KR" altLang="en-US" sz="2000" b="1" dirty="0"/>
              <a:t> 이름에는 </a:t>
            </a:r>
            <a:r>
              <a:rPr lang="ko-KR" altLang="en-US" sz="2000" b="1" dirty="0" smtClean="0"/>
              <a:t>공백이 </a:t>
            </a:r>
            <a:r>
              <a:rPr lang="ko-KR" altLang="en-US" sz="2000" b="1" dirty="0"/>
              <a:t>들어가선 안 됩니다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3068960"/>
            <a:ext cx="8424936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/ -- </a:t>
            </a:r>
            <a:r>
              <a:rPr lang="ko-KR" altLang="en-US" sz="2000" b="1" dirty="0"/>
              <a:t>루트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/images/ -- </a:t>
            </a:r>
            <a:r>
              <a:rPr lang="ko-KR" altLang="en-US" sz="2000" b="1" dirty="0"/>
              <a:t>메인 이미지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/company/ -- company </a:t>
            </a:r>
            <a:r>
              <a:rPr lang="ko-KR" altLang="en-US" sz="2000" b="1" dirty="0"/>
              <a:t>내용이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/solutions/ -- solutions </a:t>
            </a:r>
            <a:r>
              <a:rPr lang="ko-KR" altLang="en-US" sz="2000" b="1" dirty="0"/>
              <a:t>내용이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/center/ -- customer center </a:t>
            </a:r>
            <a:r>
              <a:rPr lang="ko-KR" altLang="en-US" sz="2000" b="1" dirty="0"/>
              <a:t>내용이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/contact/ -- contact us </a:t>
            </a:r>
            <a:r>
              <a:rPr lang="ko-KR" altLang="en-US" sz="2000" b="1" dirty="0"/>
              <a:t>내용이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/CSS/ -- CSS </a:t>
            </a:r>
            <a:r>
              <a:rPr lang="ko-KR" altLang="en-US" sz="2000" b="1" dirty="0"/>
              <a:t>파일이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  <a:p>
            <a:r>
              <a:rPr lang="en-US" altLang="ko-KR" sz="2000" b="1" dirty="0"/>
              <a:t>/script/ -- </a:t>
            </a:r>
            <a:r>
              <a:rPr lang="ko-KR" altLang="en-US" sz="2000" b="1" dirty="0"/>
              <a:t>자바스크립트 등 스크립트 관련 내용이 들어가는 </a:t>
            </a:r>
            <a:r>
              <a:rPr lang="ko-KR" altLang="en-US" sz="2000" b="1" dirty="0" err="1"/>
              <a:t>디렉토리</a:t>
            </a:r>
            <a:endParaRPr lang="ko-KR" altLang="en-US" sz="20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 </a:t>
            </a:r>
            <a:r>
              <a:rPr lang="en-US" altLang="ko-KR" dirty="0"/>
              <a:t>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124745"/>
            <a:ext cx="8928992" cy="13681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이제는 </a:t>
            </a:r>
            <a:r>
              <a:rPr lang="en-US" altLang="ko-KR" sz="2000" b="1" dirty="0"/>
              <a:t>index.html </a:t>
            </a:r>
            <a:r>
              <a:rPr lang="ko-KR" altLang="en-US" sz="2000" b="1" dirty="0"/>
              <a:t>파일과 </a:t>
            </a:r>
            <a:r>
              <a:rPr lang="en-US" altLang="ko-KR" sz="2000" b="1" dirty="0"/>
              <a:t>default.css </a:t>
            </a:r>
            <a:r>
              <a:rPr lang="ko-KR" altLang="en-US" sz="2000" b="1" dirty="0"/>
              <a:t>파일을 만들어 본격적으로 </a:t>
            </a:r>
            <a:r>
              <a:rPr lang="ko-KR" altLang="en-US" sz="2000" b="1" dirty="0" err="1"/>
              <a:t>프론트</a:t>
            </a:r>
            <a:r>
              <a:rPr lang="ko-KR" altLang="en-US" sz="2000" b="1" dirty="0"/>
              <a:t> 페이지를 만들어 보도록 하겠습니다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우선 </a:t>
            </a:r>
            <a:r>
              <a:rPr lang="en-US" altLang="ko-KR" sz="2000" b="1" dirty="0"/>
              <a:t>HTML </a:t>
            </a:r>
            <a:r>
              <a:rPr lang="ko-KR" altLang="en-US" sz="2000" b="1" dirty="0"/>
              <a:t>문서 내부에서 어떻게 구조를 잡아야 하는지에 대한 고민이 있어야 </a:t>
            </a:r>
            <a:r>
              <a:rPr lang="ko-KR" altLang="en-US" sz="2000" b="1" dirty="0" smtClean="0"/>
              <a:t>합니다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현재 만들려고 하는 웹사이트의 가장 간단한 구조는 다음과 같은 형태입니다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39795" y="2492896"/>
            <a:ext cx="7614023" cy="40318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&lt;!--</a:t>
            </a:r>
            <a:r>
              <a:rPr lang="ko-KR" altLang="ko-KR" sz="1600" i="1" dirty="0" smtClean="0"/>
              <a:t>헤더파일 </a:t>
            </a:r>
            <a:r>
              <a:rPr lang="ko-KR" altLang="ko-KR" sz="1600" i="1" dirty="0"/>
              <a:t>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  <a:p>
            <a:r>
              <a:rPr lang="en-US" altLang="ko-KR" sz="2000" b="1" dirty="0"/>
              <a:t>&lt;header&gt;</a:t>
            </a:r>
            <a:endParaRPr lang="ko-KR" altLang="ko-KR" sz="2000" dirty="0"/>
          </a:p>
          <a:p>
            <a:r>
              <a:rPr lang="en-US" altLang="ko-KR" sz="2000" b="1" dirty="0"/>
              <a:t>    </a:t>
            </a:r>
            <a:r>
              <a:rPr lang="en-US" altLang="ko-KR" sz="2000" b="1" dirty="0" smtClean="0"/>
              <a:t>&lt;</a:t>
            </a: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&gt;</a:t>
            </a:r>
            <a:endParaRPr lang="ko-KR" altLang="ko-KR" sz="2000" dirty="0"/>
          </a:p>
          <a:p>
            <a:r>
              <a:rPr lang="en-US" altLang="ko-KR" sz="2000" b="1" dirty="0"/>
              <a:t>    </a:t>
            </a:r>
            <a:r>
              <a:rPr lang="en-US" altLang="ko-KR" sz="2000" b="1" dirty="0" smtClean="0"/>
              <a:t>&lt;/</a:t>
            </a: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&gt;</a:t>
            </a:r>
            <a:endParaRPr lang="ko-KR" altLang="ko-KR" sz="2000" dirty="0"/>
          </a:p>
          <a:p>
            <a:r>
              <a:rPr lang="en-US" altLang="ko-KR" sz="2000" b="1" dirty="0"/>
              <a:t>&lt;/header&gt;</a:t>
            </a:r>
            <a:endParaRPr lang="ko-KR" altLang="ko-KR" sz="2000" dirty="0"/>
          </a:p>
          <a:p>
            <a:r>
              <a:rPr lang="en-US" altLang="ko-KR" sz="1600" i="1" dirty="0" smtClean="0"/>
              <a:t>&lt;!--</a:t>
            </a:r>
            <a:r>
              <a:rPr lang="ko-KR" altLang="ko-KR" sz="1600" i="1" dirty="0" smtClean="0"/>
              <a:t>헤더파일 </a:t>
            </a:r>
            <a:r>
              <a:rPr lang="ko-KR" altLang="ko-KR" sz="1600" i="1" dirty="0"/>
              <a:t>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  <a:p>
            <a:r>
              <a:rPr lang="en-US" altLang="ko-KR" sz="1600" i="1" dirty="0" smtClean="0"/>
              <a:t>&lt;!--</a:t>
            </a:r>
            <a:r>
              <a:rPr lang="ko-KR" altLang="ko-KR" sz="1600" i="1" dirty="0" smtClean="0"/>
              <a:t>메인 </a:t>
            </a:r>
            <a:r>
              <a:rPr lang="ko-KR" altLang="ko-KR" sz="1600" i="1" dirty="0" err="1"/>
              <a:t>콘텐츠</a:t>
            </a:r>
            <a:r>
              <a:rPr lang="ko-KR" altLang="ko-KR" sz="1600" i="1" dirty="0"/>
              <a:t> 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  <a:p>
            <a:r>
              <a:rPr lang="en-US" altLang="ko-KR" sz="2000" b="1" dirty="0"/>
              <a:t>&lt;article&gt;</a:t>
            </a:r>
            <a:endParaRPr lang="ko-KR" altLang="ko-KR" sz="2000" dirty="0"/>
          </a:p>
          <a:p>
            <a:r>
              <a:rPr lang="en-US" altLang="ko-KR" sz="2000" b="1" dirty="0"/>
              <a:t>&lt;/article&gt;</a:t>
            </a:r>
            <a:endParaRPr lang="ko-KR" altLang="ko-KR" sz="2000" dirty="0"/>
          </a:p>
          <a:p>
            <a:r>
              <a:rPr lang="en-US" altLang="ko-KR" sz="1600" i="1" dirty="0" smtClean="0"/>
              <a:t>&lt;!--</a:t>
            </a:r>
            <a:r>
              <a:rPr lang="ko-KR" altLang="ko-KR" sz="1600" i="1" dirty="0" smtClean="0"/>
              <a:t>메인 </a:t>
            </a:r>
            <a:r>
              <a:rPr lang="ko-KR" altLang="ko-KR" sz="1600" i="1" dirty="0" err="1"/>
              <a:t>콘텐츠</a:t>
            </a:r>
            <a:r>
              <a:rPr lang="ko-KR" altLang="ko-KR" sz="1600" i="1" dirty="0"/>
              <a:t> 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  <a:p>
            <a:r>
              <a:rPr lang="en-US" altLang="ko-KR" sz="1600" i="1" dirty="0" smtClean="0"/>
              <a:t>&lt;!--</a:t>
            </a:r>
            <a:r>
              <a:rPr lang="ko-KR" altLang="ko-KR" sz="1600" i="1" dirty="0" err="1" smtClean="0"/>
              <a:t>푸터</a:t>
            </a:r>
            <a:r>
              <a:rPr lang="ko-KR" altLang="ko-KR" sz="1600" i="1" dirty="0" smtClean="0"/>
              <a:t> </a:t>
            </a:r>
            <a:r>
              <a:rPr lang="ko-KR" altLang="ko-KR" sz="1600" i="1" dirty="0"/>
              <a:t>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  <a:p>
            <a:r>
              <a:rPr lang="en-US" altLang="ko-KR" sz="2000" b="1" dirty="0"/>
              <a:t>&lt;footer&gt;</a:t>
            </a:r>
            <a:endParaRPr lang="ko-KR" altLang="ko-KR" sz="2000" dirty="0"/>
          </a:p>
          <a:p>
            <a:r>
              <a:rPr lang="en-US" altLang="ko-KR" sz="2000" b="1" dirty="0"/>
              <a:t>&lt;/footer&gt;</a:t>
            </a:r>
            <a:endParaRPr lang="ko-KR" altLang="ko-KR" sz="2000" dirty="0"/>
          </a:p>
          <a:p>
            <a:r>
              <a:rPr lang="en-US" altLang="ko-KR" sz="1600" i="1" dirty="0" smtClean="0"/>
              <a:t>&lt;!--</a:t>
            </a:r>
            <a:r>
              <a:rPr lang="ko-KR" altLang="ko-KR" sz="1600" i="1" dirty="0" err="1" smtClean="0"/>
              <a:t>푸터</a:t>
            </a:r>
            <a:r>
              <a:rPr lang="ko-KR" altLang="ko-KR" sz="1600" i="1" dirty="0" smtClean="0"/>
              <a:t> </a:t>
            </a:r>
            <a:r>
              <a:rPr lang="ko-KR" altLang="ko-KR" sz="1600" i="1" dirty="0"/>
              <a:t>들어가는 곳 </a:t>
            </a:r>
            <a:r>
              <a:rPr lang="en-US" altLang="ko-KR" sz="1600" i="1" dirty="0" smtClean="0">
                <a:sym typeface="Wingdings"/>
              </a:rPr>
              <a:t>--&gt;</a:t>
            </a:r>
            <a:endParaRPr lang="ko-KR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4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5381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이제 여기서 몇 가지 아이디 </a:t>
            </a:r>
            <a:r>
              <a:rPr lang="ko-KR" altLang="en-US" sz="2000" b="1" dirty="0" err="1"/>
              <a:t>선택자를</a:t>
            </a:r>
            <a:r>
              <a:rPr lang="ko-KR" altLang="en-US" sz="2000" b="1" dirty="0"/>
              <a:t> 추가해 보도록 하겠습니다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아이디 </a:t>
            </a:r>
            <a:r>
              <a:rPr lang="ko-KR" altLang="en-US" sz="2000" b="1" dirty="0" err="1"/>
              <a:t>선택자를</a:t>
            </a:r>
            <a:r>
              <a:rPr lang="ko-KR" altLang="en-US" sz="2000" b="1" dirty="0"/>
              <a:t> 추가하는 이유는 기본적인 구조와 더불어 로고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로그인 부분이 </a:t>
            </a:r>
            <a:r>
              <a:rPr lang="ko-KR" altLang="en-US" sz="2000" b="1" dirty="0" smtClean="0"/>
              <a:t>더 추가되어 </a:t>
            </a:r>
            <a:r>
              <a:rPr lang="ko-KR" altLang="en-US" sz="2000" b="1" dirty="0"/>
              <a:t>있기 때문에 아이디 </a:t>
            </a:r>
            <a:r>
              <a:rPr lang="ko-KR" altLang="en-US" sz="2000" b="1" dirty="0" err="1"/>
              <a:t>선택자를</a:t>
            </a:r>
            <a:r>
              <a:rPr lang="ko-KR" altLang="en-US" sz="2000" b="1" dirty="0"/>
              <a:t> 추가하는 것입니다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0" y="2210574"/>
            <a:ext cx="9144000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&lt;header&gt;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&lt;!--</a:t>
            </a:r>
            <a:r>
              <a:rPr lang="ko-KR" altLang="en-US" sz="2000" b="1" dirty="0">
                <a:solidFill>
                  <a:srgbClr val="FF0000"/>
                </a:solidFill>
              </a:rPr>
              <a:t>로고 들어가는 곳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---&gt;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&lt;</a:t>
            </a:r>
            <a:r>
              <a:rPr lang="en-US" altLang="ko-KR" sz="2000" b="1" dirty="0">
                <a:solidFill>
                  <a:srgbClr val="FF0000"/>
                </a:solidFill>
              </a:rPr>
              <a:t>div id="logo"&gt;</a:t>
            </a:r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000" b="1" dirty="0" err="1">
                <a:solidFill>
                  <a:srgbClr val="FF0000"/>
                </a:solidFill>
              </a:rPr>
              <a:t>img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</a:rPr>
              <a:t>src</a:t>
            </a:r>
            <a:r>
              <a:rPr lang="en-US" altLang="ko-KR" sz="2000" b="1" dirty="0">
                <a:solidFill>
                  <a:srgbClr val="FF0000"/>
                </a:solidFill>
              </a:rPr>
              <a:t>="images/logo.gif" width="265" height="62" alt="Fun Web"&gt;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&lt;/</a:t>
            </a:r>
            <a:r>
              <a:rPr lang="en-US" altLang="ko-KR" sz="2000" b="1" dirty="0">
                <a:solidFill>
                  <a:srgbClr val="FF0000"/>
                </a:solidFill>
              </a:rPr>
              <a:t>div&gt;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&lt;!--</a:t>
            </a:r>
            <a:r>
              <a:rPr lang="ko-KR" altLang="en-US" sz="2000" b="1" dirty="0">
                <a:solidFill>
                  <a:srgbClr val="FF0000"/>
                </a:solidFill>
              </a:rPr>
              <a:t>로고 들어가는 곳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---&gt;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 smtClean="0"/>
              <a:t>&lt;/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&lt;/header&gt;</a:t>
            </a:r>
          </a:p>
          <a:p>
            <a:r>
              <a:rPr lang="en-US" altLang="ko-KR" sz="1600" dirty="0" smtClean="0"/>
              <a:t>&lt;</a:t>
            </a:r>
            <a:r>
              <a:rPr lang="en-US" altLang="ko-KR" sz="1600" dirty="0"/>
              <a:t>article&gt;</a:t>
            </a:r>
          </a:p>
          <a:p>
            <a:r>
              <a:rPr lang="en-US" altLang="ko-KR" sz="1600" dirty="0"/>
              <a:t>&lt;/article&gt;</a:t>
            </a:r>
          </a:p>
          <a:p>
            <a:r>
              <a:rPr lang="en-US" altLang="ko-KR" sz="1600" dirty="0"/>
              <a:t>&lt;footer&gt;</a:t>
            </a:r>
          </a:p>
          <a:p>
            <a:r>
              <a:rPr lang="en-US" altLang="ko-KR" sz="1600" dirty="0"/>
              <a:t>&lt;/footer&gt;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04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24745"/>
            <a:ext cx="8712968" cy="19442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 smtClean="0"/>
              <a:t>HTML</a:t>
            </a:r>
            <a:r>
              <a:rPr lang="ko-KR" altLang="en-US" sz="2000" b="1" dirty="0"/>
              <a:t>의 기본 </a:t>
            </a:r>
            <a:r>
              <a:rPr lang="ko-KR" altLang="en-US" sz="2000" b="1" dirty="0" smtClean="0"/>
              <a:t>틀이 완성되었으면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이제 </a:t>
            </a:r>
            <a:r>
              <a:rPr lang="en-US" altLang="ko-KR" sz="2000" b="1" dirty="0"/>
              <a:t>CSS </a:t>
            </a:r>
            <a:r>
              <a:rPr lang="ko-KR" altLang="en-US" sz="2000" b="1" dirty="0"/>
              <a:t>파일을 만들어서 하나씩 적용해보겠습니다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먼저 </a:t>
            </a:r>
            <a:r>
              <a:rPr lang="en-US" altLang="ko-KR" sz="2000" b="1" dirty="0"/>
              <a:t>default.css </a:t>
            </a:r>
            <a:r>
              <a:rPr lang="ko-KR" altLang="en-US" sz="2000" b="1" dirty="0"/>
              <a:t>파일을 만들어 </a:t>
            </a:r>
            <a:r>
              <a:rPr lang="en-US" altLang="ko-KR" sz="2000" b="1" dirty="0"/>
              <a:t>CSS </a:t>
            </a:r>
            <a:r>
              <a:rPr lang="ko-KR" altLang="en-US" sz="2000" b="1" dirty="0"/>
              <a:t>폴더에 넣습니다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그리고 제일 먼저 </a:t>
            </a:r>
            <a:r>
              <a:rPr lang="en-US" altLang="ko-KR" sz="2000" b="1" dirty="0"/>
              <a:t>body </a:t>
            </a:r>
            <a:r>
              <a:rPr lang="ko-KR" altLang="en-US" sz="2000" b="1" dirty="0" smtClean="0"/>
              <a:t>태그에 </a:t>
            </a:r>
            <a:r>
              <a:rPr lang="ko-KR" altLang="en-US" sz="2000" b="1" dirty="0"/>
              <a:t>속성을 </a:t>
            </a:r>
            <a:r>
              <a:rPr lang="ko-KR" altLang="en-US" sz="2000" b="1" dirty="0" smtClean="0"/>
              <a:t>부여합니다</a:t>
            </a:r>
            <a:r>
              <a:rPr lang="en-US" altLang="ko-KR" sz="2000" b="1" dirty="0" smtClean="0"/>
              <a:t>. </a:t>
            </a:r>
            <a:r>
              <a:rPr lang="ko-KR" altLang="en-US" sz="2000" b="1" dirty="0"/>
              <a:t>먼저 해당 웹사이트의 백그라운드 컬러를 지정하고 마진과 </a:t>
            </a:r>
            <a:r>
              <a:rPr lang="ko-KR" altLang="en-US" sz="2000" b="1" dirty="0" err="1"/>
              <a:t>패딩값을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으로 하여 간격을 없애주고 글꼴의 크기와 문단 사이 간격 그리고 글꼴의 색상을 지정합니다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00000"/>
              </a:lnSpc>
            </a:pP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361248" y="3068960"/>
            <a:ext cx="6336704" cy="30469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body {</a:t>
            </a:r>
          </a:p>
          <a:p>
            <a:r>
              <a:rPr lang="en-US" altLang="ko-KR" sz="2400" b="1" dirty="0" smtClean="0"/>
              <a:t>    background-color</a:t>
            </a:r>
            <a:r>
              <a:rPr lang="en-US" altLang="ko-KR" sz="2400" b="1" dirty="0"/>
              <a:t>: #898989;</a:t>
            </a:r>
          </a:p>
          <a:p>
            <a:r>
              <a:rPr lang="en-US" altLang="ko-KR" sz="2400" b="1" dirty="0" smtClean="0"/>
              <a:t>    margin:0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padding:0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font-size</a:t>
            </a:r>
            <a:r>
              <a:rPr lang="en-US" altLang="ko-KR" sz="2400" b="1" dirty="0"/>
              <a:t>: 0.75em;</a:t>
            </a:r>
          </a:p>
          <a:p>
            <a:r>
              <a:rPr lang="en-US" altLang="ko-KR" sz="2400" b="1" dirty="0" smtClean="0"/>
              <a:t>    line-height</a:t>
            </a:r>
            <a:r>
              <a:rPr lang="en-US" altLang="ko-KR" sz="2400" b="1" dirty="0"/>
              <a:t>: 1.2em;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#333;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199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6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사이트 개발 기간의 단축과 유지 보수의 용이성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06308" y="3867768"/>
            <a:ext cx="1850976" cy="1203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25448" y="4062832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기획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4942" y="3509060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디자인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코딩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4942" y="4676584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836208" y="4044712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디버깅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82912" y="3990824"/>
            <a:ext cx="1501120" cy="717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사이트 완성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2382568" y="4236212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485688" y="4236212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322108" y="4205732"/>
            <a:ext cx="453280" cy="360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45140" y="5784725"/>
            <a:ext cx="433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웹 표준 방식에 의한 개발 프로세스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444" y="1700808"/>
            <a:ext cx="8267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웹 표준 방식에서는 웹 문서의 디자인 및 코딩과 더불어 프로그래머가 기본적인 폼에 대한 문서 디자인이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프로그래밍이 끝난 문서를 디자인</a:t>
            </a:r>
            <a:r>
              <a:rPr lang="en-US" altLang="ko-KR" dirty="0" smtClean="0"/>
              <a:t>(CSS)</a:t>
            </a:r>
            <a:r>
              <a:rPr lang="ko-KR" altLang="en-US" dirty="0" smtClean="0"/>
              <a:t>을 입힐 수 있게 됨에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기간이 단축되며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사이트의 디자인을 변경 할 때는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문서를 여는 것 보단 대부분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만 수정하면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웹 사이트의 디자인이 변경되기 때문에 이전 방식의 개발보다 훨씬 안전하며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수정이 쉽다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7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왼쪽으로 구부러진 화살표 8"/>
          <p:cNvSpPr/>
          <p:nvPr/>
        </p:nvSpPr>
        <p:spPr>
          <a:xfrm rot="5400000" flipV="1">
            <a:off x="4060534" y="4011904"/>
            <a:ext cx="1404156" cy="38102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를 이용한 </a:t>
            </a:r>
            <a:r>
              <a:rPr lang="en-US" altLang="ko-KR" dirty="0"/>
              <a:t>HTML </a:t>
            </a:r>
            <a:r>
              <a:rPr lang="ko-KR" altLang="en-US" dirty="0"/>
              <a:t>문서 구조 잡기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0" y="1259240"/>
            <a:ext cx="2908222" cy="2241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3501008"/>
            <a:ext cx="363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HTML 5 </a:t>
            </a:r>
            <a:r>
              <a:rPr lang="ko-KR" altLang="ko-KR" sz="1400" b="1" dirty="0"/>
              <a:t>기본 </a:t>
            </a:r>
            <a:r>
              <a:rPr lang="ko-KR" altLang="ko-KR" sz="1400" b="1" dirty="0" smtClean="0"/>
              <a:t>문서</a:t>
            </a:r>
            <a:r>
              <a:rPr lang="en-US" altLang="ko-KR" sz="1400" b="1" dirty="0" smtClean="0"/>
              <a:t> ( CSS </a:t>
            </a:r>
            <a:r>
              <a:rPr lang="ko-KR" altLang="en-US" sz="1400" b="1" dirty="0" smtClean="0"/>
              <a:t>미 적용 모습 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11960" y="1268760"/>
            <a:ext cx="4608512" cy="3108543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&lt;style type="text/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body {</a:t>
            </a:r>
          </a:p>
          <a:p>
            <a:r>
              <a:rPr lang="en-US" altLang="ko-KR" sz="1400" dirty="0" smtClean="0"/>
              <a:t>   font-size</a:t>
            </a:r>
            <a:r>
              <a:rPr lang="en-US" altLang="ko-KR" sz="1400" dirty="0"/>
              <a:t>: 1em;</a:t>
            </a:r>
          </a:p>
          <a:p>
            <a:r>
              <a:rPr lang="en-US" altLang="ko-KR" sz="1400" dirty="0" smtClean="0"/>
              <a:t>   color</a:t>
            </a:r>
            <a:r>
              <a:rPr lang="en-US" altLang="ko-KR" sz="1400" dirty="0"/>
              <a:t>: #333;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header, article, footer, #</a:t>
            </a:r>
            <a:r>
              <a:rPr lang="en-US" altLang="ko-KR" sz="1400" dirty="0" err="1"/>
              <a:t>sidemenu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   border</a:t>
            </a:r>
            <a:r>
              <a:rPr lang="en-US" altLang="ko-KR" sz="1400" dirty="0"/>
              <a:t>: 1px solid #999;</a:t>
            </a:r>
          </a:p>
          <a:p>
            <a:r>
              <a:rPr lang="en-US" altLang="ko-KR" sz="1400" dirty="0" smtClean="0"/>
              <a:t>   ... </a:t>
            </a:r>
            <a:r>
              <a:rPr lang="ko-KR" altLang="en-US" sz="1400" dirty="0"/>
              <a:t>중략 </a:t>
            </a:r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footer 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clear:both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height:100px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background-color</a:t>
            </a:r>
            <a:r>
              <a:rPr lang="en-US" altLang="ko-KR" sz="1400" dirty="0"/>
              <a:t>: #6CF;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&lt;/style&gt;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4509120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source/ch03/ex3-6.css</a:t>
            </a:r>
          </a:p>
          <a:p>
            <a:endParaRPr lang="en-US" altLang="ko-KR" sz="1200" b="1" dirty="0"/>
          </a:p>
          <a:p>
            <a:r>
              <a:rPr lang="ko-KR" altLang="en-US" sz="1200" b="1" dirty="0" smtClean="0"/>
              <a:t>여기 보이는 </a:t>
            </a:r>
            <a:r>
              <a:rPr lang="en-US" altLang="ko-KR" sz="1200" b="1" dirty="0" smtClean="0"/>
              <a:t>CSS </a:t>
            </a:r>
            <a:r>
              <a:rPr lang="ko-KR" altLang="en-US" sz="1200" b="1" dirty="0" smtClean="0"/>
              <a:t>를 적용해야만 사이트의 디자인이 완성 됨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 </a:t>
            </a:r>
            <a:endParaRPr lang="ko-KR" altLang="en-US" sz="1200" b="1" dirty="0"/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2" y="3837131"/>
            <a:ext cx="2898290" cy="2439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650" y="6381328"/>
            <a:ext cx="363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HTML 5 </a:t>
            </a:r>
            <a:r>
              <a:rPr lang="ko-KR" altLang="ko-KR" sz="1400" b="1" dirty="0"/>
              <a:t>기본 </a:t>
            </a:r>
            <a:r>
              <a:rPr lang="ko-KR" altLang="ko-KR" sz="1400" b="1" dirty="0" smtClean="0"/>
              <a:t>문서</a:t>
            </a:r>
            <a:r>
              <a:rPr lang="en-US" altLang="ko-KR" sz="1400" b="1" dirty="0" smtClean="0"/>
              <a:t> ( CSS </a:t>
            </a:r>
            <a:r>
              <a:rPr lang="ko-KR" altLang="en-US" sz="1400" b="1" dirty="0" smtClean="0"/>
              <a:t>적용 후 모습 </a:t>
            </a:r>
            <a:r>
              <a:rPr lang="en-US" altLang="ko-KR" sz="1400" b="1" dirty="0" smtClean="0"/>
              <a:t>)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-63206" y="2638365"/>
            <a:ext cx="4818755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000" dirty="0"/>
              <a:t>&lt;link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</a:t>
            </a:r>
            <a:r>
              <a:rPr lang="en-US" altLang="ko-KR" sz="2000" i="1" dirty="0"/>
              <a:t>"ex3-6.css" </a:t>
            </a:r>
            <a:r>
              <a:rPr lang="en-US" altLang="ko-KR" sz="2000" i="1" dirty="0" err="1"/>
              <a:t>rel</a:t>
            </a:r>
            <a:r>
              <a:rPr lang="en-US" altLang="ko-KR" sz="2000" i="1" dirty="0"/>
              <a:t>="</a:t>
            </a:r>
            <a:r>
              <a:rPr lang="en-US" altLang="ko-KR" sz="2000" i="1" dirty="0" err="1"/>
              <a:t>stylesheet</a:t>
            </a:r>
            <a:r>
              <a:rPr lang="en-US" altLang="ko-KR" sz="2000" i="1" dirty="0"/>
              <a:t>"&gt;</a:t>
            </a:r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34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098" y="1268760"/>
            <a:ext cx="8885796" cy="4968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/>
              <a:t>이제 웹 페이지를 중앙에 배치할 예정인데요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아래 코드는 반드시 기억해두고 사용 해보기 바랍니다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전세계 웹 페이지에서 가장 많이 사용되는 </a:t>
            </a:r>
            <a:r>
              <a:rPr lang="en-US" altLang="ko-KR" sz="1800" b="1" dirty="0"/>
              <a:t>CSS </a:t>
            </a:r>
            <a:r>
              <a:rPr lang="ko-KR" altLang="en-US" sz="1800" b="1" dirty="0"/>
              <a:t>코드입니다</a:t>
            </a:r>
            <a:r>
              <a:rPr lang="en-US" altLang="ko-KR" sz="1800" b="1" dirty="0"/>
              <a:t>. (</a:t>
            </a:r>
            <a:r>
              <a:rPr lang="ko-KR" altLang="en-US" sz="1800" b="1" dirty="0"/>
              <a:t>속성은 동일합니다</a:t>
            </a:r>
            <a:r>
              <a:rPr lang="en-US" altLang="ko-KR" sz="1800" b="1" dirty="0"/>
              <a:t>.)</a:t>
            </a:r>
            <a:endParaRPr lang="ko-KR" altLang="en-US" sz="1800" b="1" dirty="0"/>
          </a:p>
        </p:txBody>
      </p:sp>
      <p:sp>
        <p:nvSpPr>
          <p:cNvPr id="5" name="직사각형 4"/>
          <p:cNvSpPr/>
          <p:nvPr/>
        </p:nvSpPr>
        <p:spPr>
          <a:xfrm>
            <a:off x="251520" y="2204864"/>
            <a:ext cx="8568952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#wrap {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width:971px</a:t>
            </a:r>
            <a:r>
              <a:rPr lang="en-US" altLang="ko-KR" sz="2400" b="1" dirty="0"/>
              <a:t>; /</a:t>
            </a:r>
            <a:r>
              <a:rPr lang="ko-KR" altLang="en-US" sz="2400" b="1" dirty="0"/>
              <a:t>* 각 웹 페이지 크기에 맞게 사이즈 조정 *</a:t>
            </a:r>
            <a:r>
              <a:rPr lang="en-US" altLang="ko-KR" sz="2400" b="1" dirty="0"/>
              <a:t>/</a:t>
            </a:r>
          </a:p>
          <a:p>
            <a:r>
              <a:rPr lang="en-US" altLang="ko-KR" sz="2400" b="1" dirty="0" smtClean="0"/>
              <a:t>  </a:t>
            </a:r>
            <a:r>
              <a:rPr lang="en-US" altLang="ko-KR" sz="2400" b="1" dirty="0" err="1" smtClean="0"/>
              <a:t>text-align:left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margin</a:t>
            </a:r>
            <a:r>
              <a:rPr lang="en-US" altLang="ko-KR" sz="2400" b="1" dirty="0"/>
              <a:t>: </a:t>
            </a:r>
            <a:r>
              <a:rPr lang="en-US" altLang="ko-KR" sz="2400" b="1" dirty="0" smtClean="0"/>
              <a:t>0;</a:t>
            </a:r>
          </a:p>
          <a:p>
            <a:r>
              <a:rPr lang="en-US" altLang="ko-KR" sz="2400" dirty="0" smtClean="0"/>
              <a:t>  </a:t>
            </a:r>
            <a:r>
              <a:rPr lang="en-US" altLang="ko-KR" sz="2400" b="1" dirty="0" smtClean="0"/>
              <a:t>margin-right</a:t>
            </a:r>
            <a:r>
              <a:rPr lang="en-US" altLang="ko-KR" sz="2400" b="1" dirty="0"/>
              <a:t>: auto;</a:t>
            </a:r>
          </a:p>
          <a:p>
            <a:r>
              <a:rPr lang="en-US" altLang="ko-KR" sz="2400" b="1" dirty="0" smtClean="0"/>
              <a:t>  margin-left</a:t>
            </a:r>
            <a:r>
              <a:rPr lang="en-US" altLang="ko-KR" sz="2400" b="1" dirty="0"/>
              <a:t>: auto</a:t>
            </a:r>
            <a:r>
              <a:rPr lang="en-US" altLang="ko-KR" sz="2400" dirty="0" smtClean="0"/>
              <a:t>;</a:t>
            </a:r>
            <a:endParaRPr lang="en-US" altLang="ko-KR" sz="2400" b="1" dirty="0"/>
          </a:p>
          <a:p>
            <a:r>
              <a:rPr lang="en-US" altLang="ko-KR" sz="2400" b="1" dirty="0" smtClean="0"/>
              <a:t>}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93098" y="4915034"/>
            <a:ext cx="88857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이 코드는 보통 </a:t>
            </a:r>
            <a:r>
              <a:rPr lang="en-US" altLang="ko-KR" b="1" dirty="0"/>
              <a:t>wrap </a:t>
            </a:r>
            <a:r>
              <a:rPr lang="ko-KR" altLang="en-US" b="1" dirty="0"/>
              <a:t>또는 </a:t>
            </a:r>
            <a:r>
              <a:rPr lang="en-US" altLang="ko-KR" b="1" dirty="0"/>
              <a:t>wrapper</a:t>
            </a:r>
            <a:r>
              <a:rPr lang="ko-KR" altLang="en-US" b="1" dirty="0"/>
              <a:t>라는 명칭을 사용하는데</a:t>
            </a:r>
            <a:r>
              <a:rPr lang="en-US" altLang="ko-KR" b="1" dirty="0"/>
              <a:t>, </a:t>
            </a:r>
            <a:r>
              <a:rPr lang="ko-KR" altLang="en-US" b="1" dirty="0"/>
              <a:t>말 그대로 전체 </a:t>
            </a:r>
            <a:r>
              <a:rPr lang="ko-KR" altLang="en-US" b="1" dirty="0" err="1"/>
              <a:t>콘텐츠를</a:t>
            </a:r>
            <a:r>
              <a:rPr lang="ko-KR" altLang="en-US" b="1" dirty="0"/>
              <a:t> 감싸서</a:t>
            </a:r>
            <a:r>
              <a:rPr lang="en-US" altLang="ko-KR" b="1" dirty="0"/>
              <a:t>, </a:t>
            </a:r>
            <a:r>
              <a:rPr lang="ko-KR" altLang="en-US" b="1" dirty="0"/>
              <a:t>중앙에 배치해 주는 역할을 합니다</a:t>
            </a:r>
            <a:r>
              <a:rPr lang="en-US" altLang="ko-KR" b="1" dirty="0"/>
              <a:t>. </a:t>
            </a:r>
            <a:r>
              <a:rPr lang="ko-KR" altLang="en-US" b="1" dirty="0"/>
              <a:t>먼저 </a:t>
            </a:r>
            <a:r>
              <a:rPr lang="en-US" altLang="ko-KR" b="1" dirty="0"/>
              <a:t>width</a:t>
            </a:r>
            <a:r>
              <a:rPr lang="ko-KR" altLang="en-US" b="1" dirty="0"/>
              <a:t>에서 해당 웹 페이지의 크기를 지정해 주고 나머지 부분은 그냥 가져다 붙여도 됩니다</a:t>
            </a:r>
            <a:r>
              <a:rPr lang="en-US" altLang="ko-KR" b="1" dirty="0"/>
              <a:t>. </a:t>
            </a:r>
            <a:r>
              <a:rPr lang="ko-KR" altLang="en-US" b="1" dirty="0"/>
              <a:t>그냥 외우거나 해당 코드를 메모장 등에 입력했다가 카피 </a:t>
            </a:r>
            <a:r>
              <a:rPr lang="en-US" altLang="ko-KR" b="1" dirty="0"/>
              <a:t>&amp; </a:t>
            </a:r>
            <a:r>
              <a:rPr lang="ko-KR" altLang="en-US" b="1" dirty="0" err="1"/>
              <a:t>페이스트</a:t>
            </a:r>
            <a:r>
              <a:rPr lang="en-US" altLang="ko-KR" b="1" dirty="0"/>
              <a:t>, </a:t>
            </a:r>
            <a:r>
              <a:rPr lang="ko-KR" altLang="en-US" b="1" dirty="0"/>
              <a:t>즉 복사 후 </a:t>
            </a:r>
            <a:r>
              <a:rPr lang="ko-KR" altLang="en-US" b="1" dirty="0" err="1"/>
              <a:t>붙여넣기를</a:t>
            </a:r>
            <a:r>
              <a:rPr lang="ko-KR" altLang="en-US" b="1" dirty="0"/>
              <a:t> 사용하면 됩니다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굳이 </a:t>
            </a:r>
            <a:r>
              <a:rPr lang="ko-KR" altLang="en-US" b="1" dirty="0"/>
              <a:t>설명을 하자면</a:t>
            </a:r>
            <a:r>
              <a:rPr lang="en-US" altLang="ko-KR" b="1" dirty="0"/>
              <a:t>, </a:t>
            </a:r>
            <a:r>
              <a:rPr lang="ko-KR" altLang="en-US" b="1" dirty="0"/>
              <a:t>텍스트 배치는 왼쪽</a:t>
            </a:r>
            <a:r>
              <a:rPr lang="en-US" altLang="ko-KR" b="1" dirty="0"/>
              <a:t>, </a:t>
            </a:r>
            <a:r>
              <a:rPr lang="ko-KR" altLang="en-US" b="1" dirty="0"/>
              <a:t>전체 마진의 값은 </a:t>
            </a:r>
            <a:r>
              <a:rPr lang="en-US" altLang="ko-KR" b="1" dirty="0"/>
              <a:t>0, </a:t>
            </a:r>
            <a:r>
              <a:rPr lang="ko-KR" altLang="en-US" b="1" dirty="0"/>
              <a:t>오른쪽 그리고 왼쪽 마진을 자동으로 주면 해당 아이디 </a:t>
            </a:r>
            <a:r>
              <a:rPr lang="ko-KR" altLang="en-US" b="1" dirty="0" err="1"/>
              <a:t>선택자로</a:t>
            </a:r>
            <a:r>
              <a:rPr lang="ko-KR" altLang="en-US" b="1" dirty="0"/>
              <a:t> 묶인 부분은 중앙으로 배치됩니다</a:t>
            </a:r>
            <a:r>
              <a:rPr lang="en-US" altLang="ko-KR" b="1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4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smtClean="0"/>
              <a:t>그리고 </a:t>
            </a:r>
            <a:r>
              <a:rPr lang="ko-KR" altLang="en-US" sz="2000" b="1" dirty="0"/>
              <a:t>이제 로고 부분에 값을 줄 차례입니다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로고의 배치가 상단에서 </a:t>
            </a:r>
            <a:r>
              <a:rPr lang="en-US" altLang="ko-KR" sz="2000" b="1" dirty="0"/>
              <a:t>60</a:t>
            </a:r>
            <a:r>
              <a:rPr lang="ko-KR" altLang="en-US" sz="2000" b="1" dirty="0"/>
              <a:t>픽셀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화면 </a:t>
            </a:r>
            <a:r>
              <a:rPr lang="ko-KR" altLang="en-US" sz="2000" b="1" dirty="0"/>
              <a:t>왼쪽에서 </a:t>
            </a:r>
            <a:r>
              <a:rPr lang="en-US" altLang="ko-KR" sz="2000" b="1" dirty="0"/>
              <a:t>40</a:t>
            </a:r>
            <a:r>
              <a:rPr lang="ko-KR" altLang="en-US" sz="2000" b="1" dirty="0"/>
              <a:t>픽셀 정도 위치에 자리잡고 있습니다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그래서 로고의 전체 </a:t>
            </a:r>
            <a:r>
              <a:rPr lang="ko-KR" altLang="en-US" sz="2000" b="1" dirty="0" smtClean="0"/>
              <a:t>크기는 </a:t>
            </a:r>
            <a:r>
              <a:rPr lang="en-US" altLang="ko-KR" sz="2000" b="1" dirty="0" smtClean="0"/>
              <a:t>265</a:t>
            </a:r>
            <a:r>
              <a:rPr lang="ko-KR" altLang="en-US" sz="2000" b="1" dirty="0"/>
              <a:t>픽셀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마진을 상단 </a:t>
            </a:r>
            <a:r>
              <a:rPr lang="en-US" altLang="ko-KR" sz="2000" b="1" dirty="0"/>
              <a:t>60</a:t>
            </a:r>
            <a:r>
              <a:rPr lang="ko-KR" altLang="en-US" sz="2000" b="1" dirty="0"/>
              <a:t>픽셀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왼쪽 </a:t>
            </a:r>
            <a:r>
              <a:rPr lang="en-US" altLang="ko-KR" sz="2000" b="1" dirty="0"/>
              <a:t>40</a:t>
            </a:r>
            <a:r>
              <a:rPr lang="ko-KR" altLang="en-US" sz="2000" b="1" dirty="0"/>
              <a:t>픽셀</a:t>
            </a:r>
            <a:r>
              <a:rPr lang="en-US" altLang="ko-KR" sz="2000" b="1" dirty="0"/>
              <a:t>, </a:t>
            </a:r>
            <a:r>
              <a:rPr lang="ko-KR" altLang="en-US" sz="2000" b="1" dirty="0" smtClean="0"/>
              <a:t>나머지는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으로 그리고 </a:t>
            </a:r>
            <a:r>
              <a:rPr lang="ko-KR" altLang="en-US" sz="2000" b="1" dirty="0" smtClean="0"/>
              <a:t>화면상에서의 배치는 </a:t>
            </a:r>
            <a:r>
              <a:rPr lang="en-US" altLang="ko-KR" sz="2000" b="1" dirty="0" err="1"/>
              <a:t>float:left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해서 왼쪽으로 지정했습니다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3789040"/>
            <a:ext cx="828092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#logo {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float:left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width:265px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margin:60px </a:t>
            </a:r>
            <a:r>
              <a:rPr lang="en-US" altLang="ko-KR" sz="2400" b="1" dirty="0"/>
              <a:t>0 0 40px;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header </a:t>
            </a:r>
            <a:r>
              <a:rPr lang="ko-KR" altLang="en-US" dirty="0"/>
              <a:t>부분은 포토샵으로 만든 레이아웃을 이용해서 높이를 계산하면 </a:t>
            </a:r>
            <a:r>
              <a:rPr lang="ko-KR" altLang="en-US" dirty="0" smtClean="0"/>
              <a:t>전체적으로 </a:t>
            </a:r>
            <a:r>
              <a:rPr lang="en-US" altLang="ko-KR" dirty="0"/>
              <a:t>151</a:t>
            </a:r>
            <a:r>
              <a:rPr lang="ko-KR" altLang="en-US" dirty="0"/>
              <a:t>픽셀의 높이를 지니고 있습니다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10-9]</a:t>
            </a:r>
            <a:r>
              <a:rPr lang="ko-KR" altLang="en-US" dirty="0"/>
              <a:t>를 보면 포토샵에서 </a:t>
            </a:r>
            <a:r>
              <a:rPr lang="en-US" altLang="ko-KR" dirty="0" smtClean="0"/>
              <a:t>Rulers </a:t>
            </a:r>
            <a:r>
              <a:rPr lang="ko-KR" altLang="en-US" dirty="0" smtClean="0"/>
              <a:t>와 </a:t>
            </a:r>
            <a:r>
              <a:rPr lang="en-US" altLang="ko-KR" dirty="0"/>
              <a:t>Grid</a:t>
            </a:r>
            <a:r>
              <a:rPr lang="ko-KR" altLang="en-US" dirty="0"/>
              <a:t>를 이용해서 측정한 값이 </a:t>
            </a:r>
            <a:r>
              <a:rPr lang="en-US" altLang="ko-KR" sz="2800" b="1" dirty="0"/>
              <a:t>151</a:t>
            </a:r>
            <a:r>
              <a:rPr lang="ko-KR" altLang="en-US" sz="2800" b="1" dirty="0"/>
              <a:t>픽셀</a:t>
            </a:r>
            <a:r>
              <a:rPr lang="ko-KR" altLang="en-US" dirty="0"/>
              <a:t>이라는 것을 알 수 있습니다</a:t>
            </a:r>
            <a:r>
              <a:rPr lang="en-US" altLang="ko-KR" dirty="0"/>
              <a:t>. </a:t>
            </a:r>
            <a:r>
              <a:rPr lang="ko-KR" altLang="en-US" dirty="0" smtClean="0"/>
              <a:t>포토샵에서 </a:t>
            </a:r>
            <a:r>
              <a:rPr lang="en-US" altLang="ko-KR" dirty="0" smtClean="0"/>
              <a:t>Rulers</a:t>
            </a:r>
            <a:r>
              <a:rPr lang="ko-KR" altLang="en-US" dirty="0"/>
              <a:t>와 </a:t>
            </a:r>
            <a:r>
              <a:rPr lang="en-US" altLang="ko-KR" dirty="0"/>
              <a:t>Grid</a:t>
            </a:r>
            <a:r>
              <a:rPr lang="ko-KR" altLang="en-US" dirty="0"/>
              <a:t>를 이용하면 정확한 픽셀 값 측정이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56992"/>
            <a:ext cx="3780790" cy="21767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512" y="5733256"/>
            <a:ext cx="55446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dirty="0"/>
              <a:t>포토샵에서</a:t>
            </a:r>
            <a:r>
              <a:rPr lang="en-US" altLang="ko-KR" sz="1200" dirty="0"/>
              <a:t> Rulers </a:t>
            </a:r>
            <a:r>
              <a:rPr lang="ko-KR" altLang="ko-KR" sz="1200" dirty="0"/>
              <a:t>와</a:t>
            </a:r>
            <a:r>
              <a:rPr lang="en-US" altLang="ko-KR" sz="1200" dirty="0"/>
              <a:t> Grid </a:t>
            </a:r>
            <a:r>
              <a:rPr lang="ko-KR" altLang="ko-KR" sz="1200" dirty="0"/>
              <a:t>를 이용해서 각 요소의 높이와 길이 측정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11960" y="3505071"/>
            <a:ext cx="46085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따라서 헤더는 아래와 같이 지정합니다</a:t>
            </a:r>
            <a:r>
              <a:rPr lang="en-US" altLang="ko-KR" sz="2000" dirty="0"/>
              <a:t>.</a:t>
            </a:r>
          </a:p>
          <a:p>
            <a:r>
              <a:rPr lang="en-US" altLang="ko-KR" sz="2400" b="1" dirty="0"/>
              <a:t>header {</a:t>
            </a:r>
          </a:p>
          <a:p>
            <a:r>
              <a:rPr lang="en-US" altLang="ko-KR" sz="2400" b="1" dirty="0"/>
              <a:t>  height:151px;</a:t>
            </a:r>
          </a:p>
          <a:p>
            <a:r>
              <a:rPr lang="en-US" altLang="ko-KR" sz="2400" b="1" dirty="0"/>
              <a:t>}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결과는 </a:t>
            </a:r>
            <a:r>
              <a:rPr lang="en-US" altLang="ko-KR" sz="2000" dirty="0"/>
              <a:t>[</a:t>
            </a:r>
            <a:r>
              <a:rPr lang="ko-KR" altLang="en-US" sz="2000" dirty="0"/>
              <a:t>그림 </a:t>
            </a:r>
            <a:r>
              <a:rPr lang="en-US" altLang="ko-KR" sz="2000" dirty="0"/>
              <a:t>10-10]</a:t>
            </a:r>
            <a:r>
              <a:rPr lang="ko-KR" altLang="en-US" sz="2000" dirty="0"/>
              <a:t>와 같습니다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>
          <a:xfrm>
            <a:off x="4427984" y="2780928"/>
            <a:ext cx="4506496" cy="33123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3848" y="6093296"/>
            <a:ext cx="3950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10-10</a:t>
            </a:r>
            <a:r>
              <a:rPr lang="en-US" altLang="ko-KR" sz="1400" dirty="0" smtClean="0"/>
              <a:t>] </a:t>
            </a:r>
            <a:r>
              <a:rPr lang="ko-KR" altLang="ko-KR" sz="1400" dirty="0" smtClean="0"/>
              <a:t>백그라운드와 </a:t>
            </a:r>
            <a:r>
              <a:rPr lang="ko-KR" altLang="ko-KR" sz="1400" dirty="0"/>
              <a:t>로고만 적용된 상태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00864" y="1772816"/>
            <a:ext cx="2972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source/ch10/pic10-10.html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93098" y="1772816"/>
            <a:ext cx="8885796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800" b="1" smtClean="0"/>
              <a:t>index.html</a:t>
            </a:r>
            <a:endParaRPr lang="ko-KR" altLang="en-US" sz="1800" b="1" dirty="0"/>
          </a:p>
        </p:txBody>
      </p:sp>
      <p:sp>
        <p:nvSpPr>
          <p:cNvPr id="8" name="직사각형 7"/>
          <p:cNvSpPr/>
          <p:nvPr/>
        </p:nvSpPr>
        <p:spPr>
          <a:xfrm>
            <a:off x="251520" y="2204864"/>
            <a:ext cx="8568952" cy="41549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&lt;html&gt;</a:t>
            </a:r>
          </a:p>
          <a:p>
            <a:r>
              <a:rPr lang="en-US" altLang="ko-KR" sz="2400" dirty="0"/>
              <a:t>&lt;head&gt;</a:t>
            </a:r>
          </a:p>
          <a:p>
            <a:r>
              <a:rPr lang="en-US" altLang="ko-KR" sz="2400" dirty="0"/>
              <a:t>&lt;meta charset=</a:t>
            </a:r>
            <a:r>
              <a:rPr lang="en-US" altLang="ko-KR" sz="2400" i="1" dirty="0"/>
              <a:t>"EUC-KR"&gt;</a:t>
            </a:r>
          </a:p>
          <a:p>
            <a:r>
              <a:rPr lang="en-US" altLang="ko-KR" sz="2400" dirty="0" smtClean="0"/>
              <a:t>&lt;title&gt;</a:t>
            </a:r>
            <a:r>
              <a:rPr lang="ko-KR" altLang="en-US" sz="2400" dirty="0" smtClean="0"/>
              <a:t>실전 </a:t>
            </a:r>
            <a:r>
              <a:rPr lang="en-US" altLang="ko-KR" sz="2400" dirty="0" smtClean="0"/>
              <a:t>&lt;/</a:t>
            </a:r>
            <a:r>
              <a:rPr lang="en-US" altLang="ko-KR" sz="2400" dirty="0"/>
              <a:t>title&gt;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&lt;link </a:t>
            </a:r>
            <a:r>
              <a:rPr lang="en-US" altLang="ko-KR" sz="2400" b="1" dirty="0" err="1">
                <a:solidFill>
                  <a:srgbClr val="FF0000"/>
                </a:solidFill>
              </a:rPr>
              <a:t>href</a:t>
            </a:r>
            <a:r>
              <a:rPr lang="en-US" altLang="ko-KR" sz="2400" b="1" dirty="0">
                <a:solidFill>
                  <a:srgbClr val="FF0000"/>
                </a:solidFill>
              </a:rPr>
              <a:t>=</a:t>
            </a:r>
            <a:r>
              <a:rPr lang="en-US" altLang="ko-KR" sz="2400" b="1" i="1" dirty="0">
                <a:solidFill>
                  <a:srgbClr val="FF0000"/>
                </a:solidFill>
              </a:rPr>
              <a:t>"CSS/default.css" </a:t>
            </a:r>
            <a:r>
              <a:rPr lang="en-US" altLang="ko-KR" sz="2400" b="1" i="1" dirty="0" err="1">
                <a:solidFill>
                  <a:srgbClr val="FF0000"/>
                </a:solidFill>
              </a:rPr>
              <a:t>rel</a:t>
            </a:r>
            <a:r>
              <a:rPr lang="en-US" altLang="ko-KR" sz="2400" b="1" i="1" dirty="0">
                <a:solidFill>
                  <a:srgbClr val="FF0000"/>
                </a:solidFill>
              </a:rPr>
              <a:t>="</a:t>
            </a:r>
            <a:r>
              <a:rPr lang="en-US" altLang="ko-KR" sz="2400" b="1" i="1" dirty="0" err="1">
                <a:solidFill>
                  <a:srgbClr val="FF0000"/>
                </a:solidFill>
              </a:rPr>
              <a:t>stylesheet</a:t>
            </a:r>
            <a:r>
              <a:rPr lang="en-US" altLang="ko-KR" sz="2400" b="1" i="1" dirty="0">
                <a:solidFill>
                  <a:srgbClr val="FF0000"/>
                </a:solidFill>
              </a:rPr>
              <a:t>"&gt;</a:t>
            </a:r>
          </a:p>
          <a:p>
            <a:r>
              <a:rPr lang="en-US" altLang="ko-KR" sz="2400" dirty="0"/>
              <a:t>&lt;/head&gt;</a:t>
            </a:r>
          </a:p>
          <a:p>
            <a:r>
              <a:rPr lang="en-US" altLang="ko-KR" sz="2400" dirty="0"/>
              <a:t>&lt;body&gt;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&lt;div id=</a:t>
            </a:r>
            <a:r>
              <a:rPr lang="en-US" altLang="ko-KR" sz="2400" b="1" i="1" dirty="0">
                <a:solidFill>
                  <a:srgbClr val="FF0000"/>
                </a:solidFill>
              </a:rPr>
              <a:t>"wrap</a:t>
            </a:r>
            <a:r>
              <a:rPr lang="en-US" altLang="ko-KR" sz="2400" b="1" i="1" dirty="0" smtClean="0">
                <a:solidFill>
                  <a:srgbClr val="FF0000"/>
                </a:solidFill>
              </a:rPr>
              <a:t>"&gt;</a:t>
            </a:r>
          </a:p>
          <a:p>
            <a:r>
              <a:rPr lang="en-US" altLang="ko-KR" sz="2400" b="1" i="1" dirty="0" smtClean="0"/>
              <a:t>  &lt;!-- </a:t>
            </a:r>
            <a:r>
              <a:rPr lang="ko-KR" altLang="en-US" sz="2400" b="1" i="1" dirty="0" smtClean="0"/>
              <a:t>생략 </a:t>
            </a:r>
            <a:r>
              <a:rPr lang="en-US" altLang="ko-KR" sz="2400" b="1" i="1" dirty="0" smtClean="0">
                <a:sym typeface="Wingdings" pitchFamily="2" charset="2"/>
              </a:rPr>
              <a:t>--&gt;</a:t>
            </a:r>
            <a:endParaRPr lang="en-US" altLang="ko-KR" sz="2400" b="1" i="1" dirty="0"/>
          </a:p>
          <a:p>
            <a:r>
              <a:rPr lang="en-US" altLang="ko-KR" sz="2400" b="1" dirty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ko-KR" sz="2400" dirty="0"/>
              <a:t>&lt;/body&gt;</a:t>
            </a:r>
            <a:endParaRPr lang="ko-KR" altLang="en-US" sz="2400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544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이제 그림자 백그라운드를 적용해보겠습니다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그림자 백그라운드의 경우에는 </a:t>
            </a:r>
            <a:r>
              <a:rPr lang="en-US" altLang="ko-KR" sz="2000" b="1" dirty="0" smtClean="0"/>
              <a:t>wrap</a:t>
            </a:r>
            <a:r>
              <a:rPr lang="ko-KR" altLang="en-US" sz="2000" b="1" dirty="0" smtClean="0"/>
              <a:t>에 </a:t>
            </a:r>
            <a:r>
              <a:rPr lang="ko-KR" altLang="en-US" sz="2000" b="1" dirty="0"/>
              <a:t>적용되어야 전체적인 </a:t>
            </a:r>
            <a:r>
              <a:rPr lang="ko-KR" altLang="en-US" sz="2000" b="1" dirty="0" smtClean="0"/>
              <a:t>비율이 </a:t>
            </a:r>
            <a:r>
              <a:rPr lang="ko-KR" altLang="en-US" sz="2000" b="1" dirty="0"/>
              <a:t>맞습니다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r>
              <a:rPr lang="ko-KR" altLang="en-US" sz="2000" b="1" dirty="0" smtClean="0"/>
              <a:t>백그라운드 </a:t>
            </a:r>
            <a:r>
              <a:rPr lang="ko-KR" altLang="en-US" sz="2000" b="1" dirty="0"/>
              <a:t>이미지를 적용하고 </a:t>
            </a:r>
            <a:r>
              <a:rPr lang="en-US" altLang="ko-KR" sz="2000" b="1" dirty="0"/>
              <a:t>y</a:t>
            </a:r>
            <a:r>
              <a:rPr lang="ko-KR" altLang="en-US" sz="2000" b="1" dirty="0"/>
              <a:t>축으로 반복 적용하고 </a:t>
            </a:r>
            <a:r>
              <a:rPr lang="en-US" altLang="ko-KR" sz="2000" b="1" dirty="0"/>
              <a:t>wrap</a:t>
            </a:r>
            <a:r>
              <a:rPr lang="ko-KR" altLang="en-US" sz="2000" b="1" dirty="0"/>
              <a:t>의 최소 높이를 </a:t>
            </a:r>
            <a:r>
              <a:rPr lang="en-US" altLang="ko-KR" sz="2000" b="1" dirty="0"/>
              <a:t>780</a:t>
            </a:r>
            <a:r>
              <a:rPr lang="ko-KR" altLang="en-US" sz="2000" b="1" dirty="0" smtClean="0"/>
              <a:t>픽셀로 </a:t>
            </a:r>
            <a:r>
              <a:rPr lang="ko-KR" altLang="en-US" sz="2000" b="1" dirty="0"/>
              <a:t>잡았습니다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최소 높이를 </a:t>
            </a:r>
            <a:r>
              <a:rPr lang="en-US" altLang="ko-KR" sz="2000" b="1" dirty="0"/>
              <a:t>780</a:t>
            </a:r>
            <a:r>
              <a:rPr lang="ko-KR" altLang="en-US" sz="2000" b="1" dirty="0"/>
              <a:t>픽셀로 한 이유는 이 사이트의 경우 최소 </a:t>
            </a:r>
            <a:r>
              <a:rPr lang="ko-KR" altLang="en-US" sz="2000" b="1" dirty="0" smtClean="0"/>
              <a:t>기준을 </a:t>
            </a:r>
            <a:r>
              <a:rPr lang="en-US" altLang="ko-KR" sz="2000" b="1" dirty="0" smtClean="0"/>
              <a:t>1024×768 </a:t>
            </a:r>
            <a:r>
              <a:rPr lang="ko-KR" altLang="en-US" sz="2000" b="1" dirty="0"/>
              <a:t>픽셀 화면 기준으로 잡아서 배경이 처리되는 기준 높이를 </a:t>
            </a:r>
            <a:r>
              <a:rPr lang="en-US" altLang="ko-KR" sz="2000" b="1" dirty="0"/>
              <a:t>768</a:t>
            </a:r>
            <a:r>
              <a:rPr lang="ko-KR" altLang="en-US" sz="2000" b="1" dirty="0" smtClean="0"/>
              <a:t>픽셀보다 조금 </a:t>
            </a:r>
            <a:r>
              <a:rPr lang="ko-KR" altLang="en-US" sz="2000" b="1" dirty="0"/>
              <a:t>더 크게 해야 하기 때문입니다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그럼 여기 있는 </a:t>
            </a:r>
            <a:r>
              <a:rPr lang="en-US" altLang="ko-KR" sz="2000" b="1" dirty="0"/>
              <a:t>min-height</a:t>
            </a:r>
            <a:r>
              <a:rPr lang="ko-KR" altLang="en-US" sz="2000" b="1" dirty="0"/>
              <a:t>를 적용하지 </a:t>
            </a:r>
            <a:r>
              <a:rPr lang="ko-KR" altLang="en-US" sz="2000" b="1" dirty="0" smtClean="0"/>
              <a:t>않으면 </a:t>
            </a:r>
            <a:r>
              <a:rPr lang="ko-KR" altLang="en-US" sz="2000" b="1" dirty="0"/>
              <a:t>어떻게 될까요</a:t>
            </a:r>
            <a:r>
              <a:rPr lang="en-US" altLang="ko-KR" sz="2000" b="1" dirty="0"/>
              <a:t>? </a:t>
            </a:r>
            <a:r>
              <a:rPr lang="ko-KR" altLang="en-US" sz="2000" b="1" dirty="0"/>
              <a:t>직접 한번 해보기 바랍니다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988840"/>
            <a:ext cx="8424936" cy="27084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#wrap {</a:t>
            </a:r>
          </a:p>
          <a:p>
            <a:r>
              <a:rPr lang="en-US" altLang="ko-KR" sz="1400" dirty="0" smtClean="0"/>
              <a:t>    width:971px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text-align:left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margin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0;</a:t>
            </a:r>
          </a:p>
          <a:p>
            <a:r>
              <a:rPr lang="en-US" altLang="ko-KR" sz="1400" dirty="0" smtClean="0"/>
              <a:t>    margin-right: auto;</a:t>
            </a:r>
          </a:p>
          <a:p>
            <a:r>
              <a:rPr lang="en-US" altLang="ko-KR" sz="1400" dirty="0" smtClean="0"/>
              <a:t>    margin-left</a:t>
            </a:r>
            <a:r>
              <a:rPr lang="en-US" altLang="ko-KR" sz="1400" dirty="0"/>
              <a:t>: auto;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background-image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url</a:t>
            </a:r>
            <a:r>
              <a:rPr lang="en-US" altLang="ko-KR" sz="2400" b="1" dirty="0">
                <a:solidFill>
                  <a:srgbClr val="FF0000"/>
                </a:solidFill>
              </a:rPr>
              <a:t>(../images/shadow.png);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   background-repeat</a:t>
            </a:r>
            <a:r>
              <a:rPr lang="en-US" altLang="ko-KR" sz="2400" b="1" dirty="0">
                <a:solidFill>
                  <a:srgbClr val="FF0000"/>
                </a:solidFill>
              </a:rPr>
              <a:t>: repeat-y;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   min-height:780px</a:t>
            </a:r>
            <a:r>
              <a:rPr lang="en-US" altLang="ko-KR" sz="24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8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45" y="1484784"/>
            <a:ext cx="4939422" cy="38884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3648" y="6021288"/>
            <a:ext cx="2972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source/ch10/pic10-11.html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51723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10-11] wrap </a:t>
            </a:r>
            <a:r>
              <a:rPr lang="ko-KR" altLang="en-US" sz="1400" dirty="0"/>
              <a:t>선택자에 백그라운드 이미지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25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이제 메인 메뉴를 적용할 차례입니다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메인 메뉴는 </a:t>
            </a: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 </a:t>
            </a:r>
            <a:r>
              <a:rPr lang="ko-KR" altLang="en-US" sz="2000" b="1" dirty="0"/>
              <a:t>태그 내부에 </a:t>
            </a:r>
            <a:r>
              <a:rPr lang="en-US" altLang="ko-KR" sz="2000" b="1" dirty="0"/>
              <a:t>&lt;</a:t>
            </a:r>
            <a:r>
              <a:rPr lang="en-US" altLang="ko-KR" sz="2000" b="1" dirty="0" err="1"/>
              <a:t>ul</a:t>
            </a:r>
            <a:r>
              <a:rPr lang="en-US" altLang="ko-KR" sz="2000" b="1" dirty="0"/>
              <a:t>&gt; &lt;li&gt;...&lt;/li</a:t>
            </a:r>
            <a:r>
              <a:rPr lang="en-US" altLang="ko-KR" sz="2000" b="1" dirty="0" smtClean="0"/>
              <a:t>&gt; &lt;/</a:t>
            </a:r>
            <a:r>
              <a:rPr lang="en-US" altLang="ko-KR" sz="2000" b="1" dirty="0" err="1"/>
              <a:t>ul</a:t>
            </a:r>
            <a:r>
              <a:rPr lang="en-US" altLang="ko-KR" sz="2000" b="1" dirty="0"/>
              <a:t>&gt;</a:t>
            </a:r>
            <a:r>
              <a:rPr lang="ko-KR" altLang="en-US" sz="2000" b="1" dirty="0"/>
              <a:t>을 이용한 리스트 메뉴를 사용하겠습니다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일단 전체 메인 메뉴에 더미 링크인 </a:t>
            </a:r>
            <a:r>
              <a:rPr lang="en-US" altLang="ko-KR" sz="2000" b="1" dirty="0"/>
              <a:t>#</a:t>
            </a:r>
            <a:r>
              <a:rPr lang="ko-KR" altLang="en-US" sz="2000" b="1" dirty="0"/>
              <a:t>을 적용했습니다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r>
              <a:rPr lang="ko-KR" altLang="en-US" sz="2000" b="1" dirty="0"/>
              <a:t>메인 메뉴를 적용한 결과는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그림 </a:t>
            </a:r>
            <a:r>
              <a:rPr lang="en-US" altLang="ko-KR" sz="2000" b="1" dirty="0"/>
              <a:t>10-12]</a:t>
            </a:r>
            <a:r>
              <a:rPr lang="ko-KR" altLang="en-US" sz="2000" b="1" dirty="0"/>
              <a:t>입니다</a:t>
            </a:r>
            <a:r>
              <a:rPr lang="en-US" altLang="ko-KR" sz="2000" b="1" dirty="0"/>
              <a:t>.</a:t>
            </a: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51520" y="2492896"/>
            <a:ext cx="8648921" cy="28623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&lt;</a:t>
            </a: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id="</a:t>
            </a:r>
            <a:r>
              <a:rPr lang="en-US" altLang="ko-KR" sz="2000" b="1" dirty="0" err="1"/>
              <a:t>top_menu</a:t>
            </a:r>
            <a:r>
              <a:rPr lang="en-US" altLang="ko-KR" sz="2000" b="1" dirty="0" smtClean="0"/>
              <a:t>"&gt;</a:t>
            </a:r>
          </a:p>
          <a:p>
            <a:r>
              <a:rPr lang="en-US" altLang="ko-KR" sz="2000" b="1" dirty="0" smtClean="0"/>
              <a:t> &lt;</a:t>
            </a:r>
            <a:r>
              <a:rPr lang="en-US" altLang="ko-KR" sz="2000" b="1" dirty="0" err="1" smtClean="0"/>
              <a:t>ul</a:t>
            </a:r>
            <a:r>
              <a:rPr lang="en-US" altLang="ko-KR" sz="2000" b="1" dirty="0"/>
              <a:t>&gt;</a:t>
            </a:r>
          </a:p>
          <a:p>
            <a:r>
              <a:rPr lang="it-IT" altLang="ko-KR" sz="2000" b="1" dirty="0" smtClean="0"/>
              <a:t>  &lt;li&gt;&lt;a href="#"&gt;HOME&lt;/a&gt;&lt;/li&gt;</a:t>
            </a:r>
          </a:p>
          <a:p>
            <a:r>
              <a:rPr lang="it-IT" altLang="ko-KR" sz="2000" b="1" dirty="0"/>
              <a:t>  </a:t>
            </a:r>
            <a:r>
              <a:rPr lang="it-IT" altLang="ko-KR" sz="2000" b="1" dirty="0" smtClean="0"/>
              <a:t>&lt;</a:t>
            </a:r>
            <a:r>
              <a:rPr lang="it-IT" altLang="ko-KR" sz="2000" b="1" dirty="0"/>
              <a:t>li&gt;&lt;a href="</a:t>
            </a:r>
            <a:r>
              <a:rPr lang="it-IT" altLang="ko-KR" sz="2000" b="1" dirty="0" smtClean="0"/>
              <a:t>company/welcome.jsp"&gt;</a:t>
            </a:r>
            <a:r>
              <a:rPr lang="it-IT" altLang="ko-KR" sz="2000" b="1" dirty="0"/>
              <a:t>COMPANY&lt;/a&gt;&lt;/li&gt;  </a:t>
            </a:r>
            <a:r>
              <a:rPr lang="it-IT" altLang="ko-KR" sz="2000" b="1" dirty="0" smtClean="0"/>
              <a:t>  </a:t>
            </a:r>
          </a:p>
          <a:p>
            <a:r>
              <a:rPr lang="it-IT" altLang="ko-KR" sz="2000" b="1" dirty="0"/>
              <a:t> </a:t>
            </a:r>
            <a:r>
              <a:rPr lang="it-IT" altLang="ko-KR" sz="2000" b="1" dirty="0" smtClean="0"/>
              <a:t> &lt;li&gt;&lt;a href="#"&gt;SOLUTIONS&lt;/a&gt;&lt;/li&gt;</a:t>
            </a:r>
          </a:p>
          <a:p>
            <a:r>
              <a:rPr lang="it-IT" altLang="ko-KR" sz="2000" b="1" dirty="0"/>
              <a:t>  &lt;li&gt;&lt;a href="</a:t>
            </a:r>
            <a:r>
              <a:rPr lang="it-IT" altLang="ko-KR" sz="2000" b="1" dirty="0" smtClean="0"/>
              <a:t>center/notice.jsp"&gt;</a:t>
            </a:r>
            <a:r>
              <a:rPr lang="it-IT" altLang="ko-KR" sz="2000" b="1" dirty="0"/>
              <a:t>CUSTOMER CENTER&lt;/a&gt;&lt;/li&gt;</a:t>
            </a:r>
            <a:r>
              <a:rPr lang="en-US" altLang="ko-KR" sz="2000" b="1" dirty="0" smtClean="0"/>
              <a:t>    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&lt;li&gt;&lt;a </a:t>
            </a:r>
            <a:r>
              <a:rPr lang="en-US" altLang="ko-KR" sz="2000" b="1" dirty="0" err="1" smtClean="0"/>
              <a:t>href</a:t>
            </a:r>
            <a:r>
              <a:rPr lang="en-US" altLang="ko-KR" sz="2000" b="1" dirty="0" smtClean="0"/>
              <a:t>="#"&gt;CONTACT US&lt;/a&gt;&lt;/li&gt;</a:t>
            </a:r>
          </a:p>
          <a:p>
            <a:r>
              <a:rPr lang="en-US" altLang="ko-KR" sz="2000" b="1" dirty="0" smtClean="0"/>
              <a:t> &lt;/</a:t>
            </a:r>
            <a:r>
              <a:rPr lang="en-US" altLang="ko-KR" sz="2000" b="1" dirty="0" err="1" smtClean="0"/>
              <a:t>ul</a:t>
            </a:r>
            <a:r>
              <a:rPr lang="en-US" altLang="ko-KR" sz="2000" b="1" dirty="0" smtClean="0"/>
              <a:t>&gt;</a:t>
            </a:r>
          </a:p>
          <a:p>
            <a:r>
              <a:rPr lang="en-US" altLang="ko-KR" sz="2000" b="1" dirty="0" smtClean="0"/>
              <a:t>&lt;/</a:t>
            </a: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&gt;</a:t>
            </a:r>
            <a:endParaRPr lang="ko-KR" altLang="en-US" sz="20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4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5730875" cy="39312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829" y="5373216"/>
            <a:ext cx="3114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10-12] </a:t>
            </a:r>
            <a:r>
              <a:rPr lang="ko-KR" altLang="en-US" sz="1400" dirty="0"/>
              <a:t>메인 메뉴 적용 후 모습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6194" y="5805264"/>
            <a:ext cx="2972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source/ch10/pic10-12.html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3" y="1295767"/>
            <a:ext cx="4844506" cy="51575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10-12]</a:t>
            </a:r>
            <a:r>
              <a:rPr lang="ko-KR" altLang="en-US" dirty="0"/>
              <a:t>는 원래 의도했던 웹사이트 디자인 모양과는 많은 차이를 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</a:t>
            </a:r>
            <a:r>
              <a:rPr lang="en-US" altLang="ko-KR" dirty="0"/>
              <a:t>CSS</a:t>
            </a:r>
            <a:r>
              <a:rPr lang="ko-KR" altLang="en-US" dirty="0"/>
              <a:t>를 적용하여 원하는 모습의 웹사이트를 </a:t>
            </a:r>
            <a:r>
              <a:rPr lang="ko-KR" altLang="en-US" dirty="0" smtClean="0"/>
              <a:t>만들어 </a:t>
            </a:r>
            <a:r>
              <a:rPr lang="ko-KR" altLang="en-US" dirty="0"/>
              <a:t>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에 </a:t>
            </a:r>
            <a:r>
              <a:rPr lang="ko-KR" altLang="en-US" dirty="0"/>
              <a:t>속성을 적용합니다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sz="2000" dirty="0" smtClean="0"/>
              <a:t>전체 </a:t>
            </a:r>
            <a:r>
              <a:rPr lang="ko-KR" altLang="en-US" sz="2000" dirty="0"/>
              <a:t>메뉴의 사이즈를 </a:t>
            </a:r>
            <a:r>
              <a:rPr lang="en-US" altLang="ko-KR" sz="2000" dirty="0"/>
              <a:t>600</a:t>
            </a:r>
            <a:r>
              <a:rPr lang="ko-KR" altLang="en-US" sz="2000" dirty="0"/>
              <a:t>픽셀로 설정하고 </a:t>
            </a:r>
            <a:r>
              <a:rPr lang="ko-KR" altLang="en-US" sz="2000" dirty="0" err="1"/>
              <a:t>마진값을</a:t>
            </a:r>
            <a:r>
              <a:rPr lang="ko-KR" altLang="en-US" sz="2000" dirty="0"/>
              <a:t> 상단 </a:t>
            </a:r>
            <a:r>
              <a:rPr lang="en-US" altLang="ko-KR" sz="2000" dirty="0"/>
              <a:t>50</a:t>
            </a:r>
            <a:r>
              <a:rPr lang="ko-KR" altLang="en-US" sz="2000" dirty="0"/>
              <a:t>픽셀</a:t>
            </a:r>
            <a:r>
              <a:rPr lang="en-US" altLang="ko-KR" sz="2000" dirty="0"/>
              <a:t>, </a:t>
            </a:r>
            <a:r>
              <a:rPr lang="ko-KR" altLang="en-US" sz="2000" dirty="0"/>
              <a:t>왼쪽 </a:t>
            </a:r>
            <a:r>
              <a:rPr lang="en-US" altLang="ko-KR" sz="2000" dirty="0"/>
              <a:t>20</a:t>
            </a:r>
            <a:r>
              <a:rPr lang="ko-KR" altLang="en-US" sz="2000" dirty="0" smtClean="0"/>
              <a:t>픽셀을 적용하고 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en-US" altLang="ko-KR" sz="2000" dirty="0" err="1" smtClean="0"/>
              <a:t>float:right</a:t>
            </a:r>
            <a:r>
              <a:rPr lang="ko-KR" altLang="en-US" sz="2000" dirty="0"/>
              <a:t>를 적용하여 오른쪽으로 배치합니다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10-13]</a:t>
            </a:r>
            <a:r>
              <a:rPr lang="ko-KR" altLang="en-US" dirty="0"/>
              <a:t>와 </a:t>
            </a:r>
            <a:r>
              <a:rPr lang="ko-KR" altLang="en-US" dirty="0" smtClean="0"/>
              <a:t>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2354104"/>
            <a:ext cx="468052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nav#top_menu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  width:600px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margin:50px </a:t>
            </a:r>
            <a:r>
              <a:rPr lang="en-US" altLang="ko-KR" sz="2400" b="1" dirty="0"/>
              <a:t>20px 0 0;</a:t>
            </a:r>
          </a:p>
          <a:p>
            <a:r>
              <a:rPr lang="en-US" altLang="ko-KR" sz="2400" b="1" dirty="0" smtClean="0"/>
              <a:t>   </a:t>
            </a:r>
            <a:r>
              <a:rPr lang="en-US" altLang="ko-KR" sz="2400" b="1" dirty="0" err="1" smtClean="0"/>
              <a:t>float:right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pic>
        <p:nvPicPr>
          <p:cNvPr id="5" name="그림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55"/>
          <a:stretch/>
        </p:blipFill>
        <p:spPr>
          <a:xfrm>
            <a:off x="4860032" y="1364001"/>
            <a:ext cx="4029080" cy="39604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0032" y="5435613"/>
            <a:ext cx="26933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10-13] </a:t>
            </a:r>
            <a:r>
              <a:rPr lang="ko-KR" altLang="en-US" sz="1400" dirty="0"/>
              <a:t>메인 메뉴 배치 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24019" y="5928131"/>
            <a:ext cx="2365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source/ch10/pic10-13.html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3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3888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이제 </a:t>
            </a:r>
            <a:r>
              <a:rPr lang="ko-KR" altLang="en-US" dirty="0"/>
              <a:t>이 메인 메뉴를 원하는 모양으로 만들 차례입니다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 smtClean="0"/>
              <a:t>nav</a:t>
            </a:r>
            <a:r>
              <a:rPr lang="en-US" altLang="ko-KR" dirty="0" smtClean="0"/>
              <a:t> </a:t>
            </a:r>
            <a:r>
              <a:rPr lang="en-US" altLang="ko-KR" dirty="0" err="1"/>
              <a:t>ul</a:t>
            </a:r>
            <a:r>
              <a:rPr lang="ko-KR" altLang="en-US" dirty="0"/>
              <a:t>을 통해 리스트 스타일을 </a:t>
            </a:r>
            <a:r>
              <a:rPr lang="en-US" altLang="ko-KR" dirty="0"/>
              <a:t>none</a:t>
            </a:r>
            <a:r>
              <a:rPr lang="ko-KR" altLang="en-US" dirty="0"/>
              <a:t>으로 적용하여 </a:t>
            </a:r>
            <a:r>
              <a:rPr lang="ko-KR" altLang="en-US" dirty="0" err="1"/>
              <a:t>불렛</a:t>
            </a:r>
            <a:r>
              <a:rPr lang="ko-KR" altLang="en-US" dirty="0"/>
              <a:t> 이미지</a:t>
            </a:r>
            <a:r>
              <a:rPr lang="en-US" altLang="ko-KR" dirty="0"/>
              <a:t>(</a:t>
            </a:r>
            <a:r>
              <a:rPr lang="ko-KR" altLang="en-US" dirty="0"/>
              <a:t>글머리 기호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없애고 </a:t>
            </a:r>
            <a:r>
              <a:rPr lang="ko-KR" altLang="en-US" dirty="0"/>
              <a:t>원하는 </a:t>
            </a:r>
            <a:r>
              <a:rPr lang="ko-KR" altLang="en-US" dirty="0" smtClean="0"/>
              <a:t>글꼴과 </a:t>
            </a:r>
            <a:r>
              <a:rPr lang="ko-KR" altLang="en-US" dirty="0"/>
              <a:t>글꼴 사이즈를 조정합니다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700808"/>
            <a:ext cx="8208912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nav</a:t>
            </a:r>
            <a:r>
              <a:rPr lang="en-US" altLang="ko-KR" sz="2400" b="1" i="1" dirty="0" err="1"/>
              <a:t>#top_menu</a:t>
            </a:r>
            <a:r>
              <a:rPr lang="en-US" altLang="ko-KR" sz="2400" b="1" i="1" dirty="0"/>
              <a:t> </a:t>
            </a:r>
            <a:r>
              <a:rPr lang="en-US" altLang="ko-KR" sz="2400" b="1" i="1" dirty="0" err="1"/>
              <a:t>ul</a:t>
            </a:r>
            <a:r>
              <a:rPr lang="en-US" altLang="ko-KR" sz="2400" b="1" i="1" dirty="0"/>
              <a:t> {</a:t>
            </a:r>
          </a:p>
          <a:p>
            <a:pPr lvl="1"/>
            <a:r>
              <a:rPr lang="en-US" altLang="ko-KR" sz="2400" dirty="0" err="1"/>
              <a:t>list-style:</a:t>
            </a:r>
            <a:r>
              <a:rPr lang="en-US" altLang="ko-KR" sz="2400" i="1" dirty="0" err="1"/>
              <a:t>none</a:t>
            </a:r>
            <a:r>
              <a:rPr lang="en-US" altLang="ko-KR" sz="2400" i="1" dirty="0"/>
              <a:t>;</a:t>
            </a:r>
          </a:p>
          <a:p>
            <a:pPr lvl="1"/>
            <a:r>
              <a:rPr lang="en-US" altLang="ko-KR" sz="2400" dirty="0"/>
              <a:t>font-family: </a:t>
            </a:r>
            <a:r>
              <a:rPr lang="en-US" altLang="ko-KR" sz="2400" i="1" dirty="0"/>
              <a:t>Verdana, Geneva, sans-serif;</a:t>
            </a:r>
          </a:p>
          <a:p>
            <a:pPr lvl="1"/>
            <a:r>
              <a:rPr lang="en-US" altLang="ko-KR" sz="2400" dirty="0"/>
              <a:t>font-size: </a:t>
            </a:r>
            <a:r>
              <a:rPr lang="en-US" altLang="ko-KR" sz="2400" i="1" dirty="0"/>
              <a:t>13px;</a:t>
            </a:r>
          </a:p>
          <a:p>
            <a:pPr lvl="1"/>
            <a:r>
              <a:rPr lang="en-US" altLang="ko-KR" sz="2400" dirty="0"/>
              <a:t>font-weight:</a:t>
            </a:r>
            <a:r>
              <a:rPr lang="en-US" altLang="ko-KR" sz="2400" i="1" dirty="0"/>
              <a:t>100;</a:t>
            </a:r>
          </a:p>
          <a:p>
            <a:pPr lvl="1"/>
            <a:r>
              <a:rPr lang="en-US" altLang="ko-KR" sz="2400" dirty="0"/>
              <a:t>color: </a:t>
            </a:r>
            <a:r>
              <a:rPr lang="en-US" altLang="ko-KR" sz="2400" i="1" dirty="0"/>
              <a:t>#333;</a:t>
            </a:r>
          </a:p>
          <a:p>
            <a:r>
              <a:rPr lang="en-US" altLang="ko-KR" sz="2400" dirty="0"/>
              <a:t>}</a:t>
            </a:r>
            <a:endParaRPr lang="ko-KR" altLang="en-US" sz="2400" b="1" dirty="0"/>
          </a:p>
        </p:txBody>
      </p:sp>
      <p:sp>
        <p:nvSpPr>
          <p:cNvPr id="5" name="직사각형 4"/>
          <p:cNvSpPr/>
          <p:nvPr/>
        </p:nvSpPr>
        <p:spPr>
          <a:xfrm>
            <a:off x="700336" y="5085184"/>
            <a:ext cx="8192144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nav</a:t>
            </a:r>
            <a:r>
              <a:rPr lang="en-US" altLang="ko-KR" sz="2000" b="1" i="1" dirty="0" err="1"/>
              <a:t>#top_menu</a:t>
            </a:r>
            <a:r>
              <a:rPr lang="en-US" altLang="ko-KR" sz="2000" b="1" i="1" dirty="0"/>
              <a:t> </a:t>
            </a:r>
            <a:r>
              <a:rPr lang="en-US" altLang="ko-KR" sz="2000" b="1" i="1" dirty="0" err="1"/>
              <a:t>ul</a:t>
            </a:r>
            <a:r>
              <a:rPr lang="en-US" altLang="ko-KR" sz="2000" b="1" i="1" dirty="0"/>
              <a:t> li {</a:t>
            </a:r>
          </a:p>
          <a:p>
            <a:pPr lvl="1"/>
            <a:r>
              <a:rPr lang="en-US" altLang="ko-KR" sz="2000" dirty="0" err="1"/>
              <a:t>float:</a:t>
            </a:r>
            <a:r>
              <a:rPr lang="en-US" altLang="ko-KR" sz="2000" i="1" dirty="0" err="1"/>
              <a:t>left</a:t>
            </a:r>
            <a:r>
              <a:rPr lang="en-US" altLang="ko-KR" sz="2000" i="1" dirty="0"/>
              <a:t>;</a:t>
            </a:r>
          </a:p>
          <a:p>
            <a:pPr lvl="1"/>
            <a:r>
              <a:rPr lang="en-US" altLang="ko-KR" sz="2000" dirty="0"/>
              <a:t>margin:</a:t>
            </a:r>
            <a:r>
              <a:rPr lang="en-US" altLang="ko-KR" sz="2000" i="1" dirty="0"/>
              <a:t>0 5px;</a:t>
            </a:r>
          </a:p>
          <a:p>
            <a:r>
              <a:rPr lang="en-US" altLang="ko-KR" sz="2000" dirty="0"/>
              <a:t>}</a:t>
            </a:r>
            <a:endParaRPr lang="ko-KR" altLang="en-US" sz="20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9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를 이용한 </a:t>
            </a:r>
            <a:r>
              <a:rPr lang="en-US" altLang="ko-KR" dirty="0"/>
              <a:t>HTML </a:t>
            </a:r>
            <a:r>
              <a:rPr lang="ko-KR" altLang="en-US" dirty="0"/>
              <a:t>문서 구조 잡기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248472" cy="3672408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320480" cy="3672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661248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HTML 5</a:t>
            </a:r>
            <a:r>
              <a:rPr lang="ko-KR" altLang="ko-KR" sz="1200" b="1" dirty="0"/>
              <a:t>에 의한 문서 구조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724128" y="5636071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HTML5</a:t>
            </a:r>
            <a:r>
              <a:rPr lang="ko-KR" altLang="ko-KR" sz="1200" b="1" dirty="0"/>
              <a:t>에</a:t>
            </a:r>
            <a:r>
              <a:rPr lang="en-US" altLang="ko-KR" sz="1200" b="1" dirty="0"/>
              <a:t> CS3</a:t>
            </a:r>
            <a:r>
              <a:rPr lang="ko-KR" altLang="ko-KR" sz="1200" b="1" dirty="0"/>
              <a:t>를 추가해서 디자인한 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1465039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HTML5</a:t>
            </a:r>
            <a:r>
              <a:rPr lang="ko-KR" altLang="en-US" sz="1400" dirty="0"/>
              <a:t>에서 새롭게 도입된 태그들을 추가해서 </a:t>
            </a:r>
            <a:r>
              <a:rPr lang="ko-KR" altLang="en-US" sz="1400" dirty="0" smtClean="0"/>
              <a:t>기본적인 </a:t>
            </a:r>
            <a:r>
              <a:rPr lang="ko-KR" altLang="en-US" sz="1400" dirty="0"/>
              <a:t>문서 구조를 완성해 보도록 하겠습니다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7504" y="4814840"/>
            <a:ext cx="4903715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2000" dirty="0"/>
              <a:t>&lt;link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</a:t>
            </a:r>
            <a:r>
              <a:rPr lang="en-US" altLang="ko-KR" sz="2000" i="1" dirty="0"/>
              <a:t>"</a:t>
            </a:r>
            <a:r>
              <a:rPr lang="en-US" altLang="ko-KR" sz="2000" i="1" dirty="0" smtClean="0"/>
              <a:t>ex3-9.css</a:t>
            </a:r>
            <a:r>
              <a:rPr lang="en-US" altLang="ko-KR" sz="2000" i="1" dirty="0"/>
              <a:t>" </a:t>
            </a:r>
            <a:r>
              <a:rPr lang="en-US" altLang="ko-KR" sz="2000" i="1" dirty="0" err="1"/>
              <a:t>rel</a:t>
            </a:r>
            <a:r>
              <a:rPr lang="en-US" altLang="ko-KR" sz="2000" i="1" dirty="0"/>
              <a:t>="</a:t>
            </a:r>
            <a:r>
              <a:rPr lang="en-US" altLang="ko-KR" sz="2000" i="1" dirty="0" err="1"/>
              <a:t>stylesheet</a:t>
            </a:r>
            <a:r>
              <a:rPr lang="en-US" altLang="ko-KR" sz="2000" i="1" dirty="0"/>
              <a:t>"&gt;</a:t>
            </a:r>
            <a:endParaRPr lang="ko-KR" altLang="en-US" sz="2000" dirty="0"/>
          </a:p>
        </p:txBody>
      </p:sp>
      <p:sp>
        <p:nvSpPr>
          <p:cNvPr id="10" name="왼쪽으로 구부러진 화살표 9"/>
          <p:cNvSpPr/>
          <p:nvPr/>
        </p:nvSpPr>
        <p:spPr>
          <a:xfrm rot="5400000" flipV="1">
            <a:off x="3470790" y="4033123"/>
            <a:ext cx="1404156" cy="38102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204302"/>
            <a:ext cx="8964488" cy="532859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err="1"/>
              <a:t>float:left</a:t>
            </a:r>
            <a:r>
              <a:rPr lang="ko-KR" altLang="en-US" sz="1800" dirty="0"/>
              <a:t>를 통해 메뉴를 세로에서 가로로 펼치고 각 메뉴 사이에 </a:t>
            </a:r>
            <a:r>
              <a:rPr lang="en-US" altLang="ko-KR" sz="1800" dirty="0"/>
              <a:t>5</a:t>
            </a:r>
            <a:r>
              <a:rPr lang="ko-KR" altLang="en-US" sz="1800" dirty="0"/>
              <a:t>픽셀 정도로 </a:t>
            </a:r>
            <a:r>
              <a:rPr lang="ko-KR" altLang="en-US" sz="1800" dirty="0" smtClean="0"/>
              <a:t>간격을 </a:t>
            </a:r>
            <a:r>
              <a:rPr lang="ko-KR" altLang="en-US" sz="1800" dirty="0"/>
              <a:t>줍니다</a:t>
            </a:r>
            <a:r>
              <a:rPr lang="en-US" altLang="ko-KR" sz="1800" dirty="0"/>
              <a:t>. [</a:t>
            </a:r>
            <a:r>
              <a:rPr lang="ko-KR" altLang="en-US" sz="1800" dirty="0"/>
              <a:t>그림 </a:t>
            </a:r>
            <a:r>
              <a:rPr lang="en-US" altLang="ko-KR" sz="1800" dirty="0"/>
              <a:t>10-13]</a:t>
            </a:r>
            <a:r>
              <a:rPr lang="ko-KR" altLang="en-US" sz="1800" dirty="0"/>
              <a:t>에서 </a:t>
            </a:r>
            <a:r>
              <a:rPr lang="en-US" altLang="ko-KR" sz="1800" dirty="0" err="1" smtClean="0"/>
              <a:t>nav</a:t>
            </a:r>
            <a:r>
              <a:rPr lang="en-US" altLang="ko-KR" sz="1800" dirty="0" smtClean="0"/>
              <a:t> </a:t>
            </a:r>
            <a:r>
              <a:rPr lang="en-US" altLang="ko-KR" sz="1800" dirty="0" err="1"/>
              <a:t>ul</a:t>
            </a:r>
            <a:r>
              <a:rPr lang="en-US" altLang="ko-KR" sz="1800" dirty="0"/>
              <a:t> li </a:t>
            </a:r>
            <a:r>
              <a:rPr lang="ko-KR" altLang="en-US" sz="1800" dirty="0"/>
              <a:t>부분에 </a:t>
            </a:r>
            <a:r>
              <a:rPr lang="en-US" altLang="ko-KR" sz="1800" dirty="0" err="1"/>
              <a:t>float:left</a:t>
            </a:r>
            <a:r>
              <a:rPr lang="ko-KR" altLang="en-US" sz="1800" dirty="0"/>
              <a:t>를 적용하면</a:t>
            </a:r>
            <a:r>
              <a:rPr lang="en-US" altLang="ko-KR" sz="1800" dirty="0"/>
              <a:t>, [</a:t>
            </a:r>
            <a:r>
              <a:rPr lang="ko-KR" altLang="en-US" sz="1800" dirty="0"/>
              <a:t>그림 </a:t>
            </a:r>
            <a:r>
              <a:rPr lang="en-US" altLang="ko-KR" sz="1800" dirty="0"/>
              <a:t>10-14</a:t>
            </a:r>
            <a:r>
              <a:rPr lang="en-US" altLang="ko-KR" sz="1800" dirty="0" smtClean="0"/>
              <a:t>]</a:t>
            </a:r>
            <a:r>
              <a:rPr lang="ko-KR" altLang="en-US" sz="1800" dirty="0" smtClean="0"/>
              <a:t>처럼 </a:t>
            </a:r>
            <a:r>
              <a:rPr lang="ko-KR" altLang="en-US" sz="1800" dirty="0"/>
              <a:t>전체적으로 메뉴가 옆으로 펼쳐지게 됩니다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하지만 이 그림에서는 모든 </a:t>
            </a:r>
            <a:r>
              <a:rPr lang="ko-KR" altLang="en-US" sz="1800" dirty="0" smtClean="0"/>
              <a:t>메뉴에 </a:t>
            </a:r>
            <a:r>
              <a:rPr lang="ko-KR" altLang="en-US" sz="1800" dirty="0"/>
              <a:t>밑줄이 있고 메뉴 글꼴색도 원하는 색이 아닙니다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각 </a:t>
            </a:r>
            <a:r>
              <a:rPr lang="ko-KR" altLang="en-US" sz="1800" dirty="0"/>
              <a:t>메뉴에는 </a:t>
            </a:r>
            <a:r>
              <a:rPr lang="en-US" altLang="ko-KR" sz="1800" dirty="0"/>
              <a:t>&lt;a </a:t>
            </a:r>
            <a:r>
              <a:rPr lang="en-US" altLang="ko-KR" sz="1800" dirty="0" err="1"/>
              <a:t>href</a:t>
            </a:r>
            <a:r>
              <a:rPr lang="en-US" altLang="ko-KR" sz="1800" dirty="0"/>
              <a:t>=“#”&gt;...&lt;/a&gt;</a:t>
            </a:r>
            <a:r>
              <a:rPr lang="ko-KR" altLang="en-US" sz="1800" dirty="0"/>
              <a:t>를 통해 더미 링크를 걸었는데요</a:t>
            </a:r>
            <a:r>
              <a:rPr lang="en-US" altLang="ko-KR" sz="1800" dirty="0"/>
              <a:t>. </a:t>
            </a:r>
            <a:r>
              <a:rPr lang="ko-KR" altLang="en-US" sz="1800" dirty="0"/>
              <a:t>여기서 </a:t>
            </a:r>
            <a:r>
              <a:rPr lang="en-US" altLang="ko-KR" sz="1800" dirty="0"/>
              <a:t>a </a:t>
            </a:r>
            <a:r>
              <a:rPr lang="ko-KR" altLang="en-US" sz="1800" dirty="0" smtClean="0"/>
              <a:t>태그를 이용해 </a:t>
            </a:r>
            <a:r>
              <a:rPr lang="ko-KR" altLang="en-US" sz="1800" dirty="0"/>
              <a:t>다시 효과를 </a:t>
            </a:r>
            <a:r>
              <a:rPr lang="ko-KR" altLang="en-US" sz="1800" dirty="0" smtClean="0"/>
              <a:t>적용해 </a:t>
            </a:r>
            <a:r>
              <a:rPr lang="ko-KR" altLang="en-US" sz="1800" dirty="0"/>
              <a:t>보겠습니다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 err="1" smtClean="0"/>
              <a:t>nav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a </a:t>
            </a:r>
            <a:r>
              <a:rPr lang="ko-KR" altLang="en-US" sz="1800" dirty="0"/>
              <a:t>하위 </a:t>
            </a:r>
            <a:r>
              <a:rPr lang="ko-KR" altLang="en-US" sz="1800" dirty="0" err="1"/>
              <a:t>선택자를</a:t>
            </a:r>
            <a:r>
              <a:rPr lang="ko-KR" altLang="en-US" sz="1800" dirty="0"/>
              <a:t> 이용하여 </a:t>
            </a:r>
            <a:r>
              <a:rPr lang="en-US" altLang="ko-KR" sz="1800" dirty="0"/>
              <a:t>a </a:t>
            </a:r>
            <a:r>
              <a:rPr lang="ko-KR" altLang="en-US" sz="1800" dirty="0"/>
              <a:t>태그에 전체를 블록으로 감싸고 높이는 </a:t>
            </a:r>
            <a:r>
              <a:rPr lang="en-US" altLang="ko-KR" sz="1800" dirty="0"/>
              <a:t>20</a:t>
            </a:r>
            <a:r>
              <a:rPr lang="ko-KR" altLang="en-US" sz="1800" dirty="0"/>
              <a:t>픽셀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전체 </a:t>
            </a:r>
            <a:r>
              <a:rPr lang="ko-KR" altLang="en-US" sz="1800" dirty="0" err="1"/>
              <a:t>패딩값을</a:t>
            </a:r>
            <a:r>
              <a:rPr lang="ko-KR" altLang="en-US" sz="1800" dirty="0"/>
              <a:t> </a:t>
            </a:r>
            <a:r>
              <a:rPr lang="en-US" altLang="ko-KR" sz="1800" dirty="0"/>
              <a:t>10</a:t>
            </a:r>
            <a:r>
              <a:rPr lang="ko-KR" altLang="en-US" sz="1800" dirty="0"/>
              <a:t>픽셀을 적용하고 밑줄 효과는 없앴습니다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그리고 글꼴 색은 아주 </a:t>
            </a:r>
            <a:r>
              <a:rPr lang="ko-KR" altLang="en-US" sz="1800" dirty="0" smtClean="0"/>
              <a:t>짙은 </a:t>
            </a:r>
            <a:r>
              <a:rPr lang="ko-KR" altLang="en-US" sz="1800" dirty="0"/>
              <a:t>회색을 적용했습니다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여기서 </a:t>
            </a:r>
            <a:r>
              <a:rPr lang="ko-KR" altLang="en-US" sz="1800" dirty="0"/>
              <a:t>마진이 아니라 </a:t>
            </a:r>
            <a:r>
              <a:rPr lang="ko-KR" altLang="en-US" sz="1800" dirty="0" err="1"/>
              <a:t>패딩값을</a:t>
            </a:r>
            <a:r>
              <a:rPr lang="ko-KR" altLang="en-US" sz="1800" dirty="0"/>
              <a:t> 준 이유는 </a:t>
            </a:r>
            <a:r>
              <a:rPr lang="en-US" altLang="ko-KR" sz="1800" dirty="0"/>
              <a:t>a:hover</a:t>
            </a:r>
            <a:r>
              <a:rPr lang="ko-KR" altLang="en-US" sz="1800" dirty="0"/>
              <a:t>를 통해 밑줄 효과를 주기 </a:t>
            </a:r>
            <a:r>
              <a:rPr lang="ko-KR" altLang="en-US" sz="1800" dirty="0" smtClean="0"/>
              <a:t>위함입니다</a:t>
            </a:r>
            <a:r>
              <a:rPr lang="en-US" altLang="ko-KR" sz="1800" dirty="0"/>
              <a:t>. </a:t>
            </a:r>
            <a:r>
              <a:rPr lang="ko-KR" altLang="en-US" sz="1800" dirty="0" err="1" smtClean="0"/>
              <a:t>마진값을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주게 되면 원하는 만큼의 밑줄 효과를 얻을 수 없습니다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3419872" y="2636912"/>
            <a:ext cx="4536504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nav</a:t>
            </a:r>
            <a:r>
              <a:rPr lang="en-US" altLang="ko-KR" sz="2400" b="1" i="1" dirty="0" err="1"/>
              <a:t>#top_menu</a:t>
            </a:r>
            <a:r>
              <a:rPr lang="en-US" altLang="ko-KR" sz="2400" b="1" i="1" dirty="0"/>
              <a:t> a {</a:t>
            </a:r>
          </a:p>
          <a:p>
            <a:pPr lvl="1"/>
            <a:r>
              <a:rPr lang="en-US" altLang="ko-KR" sz="2400" dirty="0" err="1"/>
              <a:t>display:</a:t>
            </a:r>
            <a:r>
              <a:rPr lang="en-US" altLang="ko-KR" sz="2400" i="1" dirty="0" err="1"/>
              <a:t>block</a:t>
            </a:r>
            <a:r>
              <a:rPr lang="en-US" altLang="ko-KR" sz="2400" i="1" dirty="0"/>
              <a:t>;</a:t>
            </a:r>
          </a:p>
          <a:p>
            <a:pPr lvl="1"/>
            <a:r>
              <a:rPr lang="en-US" altLang="ko-KR" sz="2400" dirty="0"/>
              <a:t>height:</a:t>
            </a:r>
            <a:r>
              <a:rPr lang="en-US" altLang="ko-KR" sz="2400" i="1" dirty="0"/>
              <a:t>20px;</a:t>
            </a:r>
          </a:p>
          <a:p>
            <a:pPr lvl="1"/>
            <a:r>
              <a:rPr lang="en-US" altLang="ko-KR" sz="2400" dirty="0"/>
              <a:t>padding:</a:t>
            </a:r>
            <a:r>
              <a:rPr lang="en-US" altLang="ko-KR" sz="2400" i="1" dirty="0"/>
              <a:t>10px;</a:t>
            </a:r>
          </a:p>
          <a:p>
            <a:pPr lvl="1"/>
            <a:r>
              <a:rPr lang="en-US" altLang="ko-KR" sz="2400" dirty="0" err="1"/>
              <a:t>text-decoration:</a:t>
            </a:r>
            <a:r>
              <a:rPr lang="en-US" altLang="ko-KR" sz="2400" i="1" dirty="0" err="1"/>
              <a:t>none</a:t>
            </a:r>
            <a:r>
              <a:rPr lang="en-US" altLang="ko-KR" sz="2400" i="1" dirty="0"/>
              <a:t>;</a:t>
            </a:r>
          </a:p>
          <a:p>
            <a:pPr lvl="1"/>
            <a:r>
              <a:rPr lang="en-US" altLang="ko-KR" sz="2400" dirty="0"/>
              <a:t>color: </a:t>
            </a:r>
            <a:r>
              <a:rPr lang="en-US" altLang="ko-KR" sz="2400" i="1" dirty="0"/>
              <a:t>#333;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4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또한 전체적으로 </a:t>
            </a:r>
            <a:r>
              <a:rPr lang="ko-KR" altLang="en-US" sz="2000" b="1" dirty="0" err="1"/>
              <a:t>패딩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픽셀을 주기 때문에 전체 메뉴 사이의 간격도 늘어나는 효과를 얻을 수 있습니다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원하는 정확한 거리가 유지될 수 있게 조금씩 </a:t>
            </a:r>
            <a:r>
              <a:rPr lang="ko-KR" altLang="en-US" sz="2000" b="1" dirty="0" err="1"/>
              <a:t>패딩과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마진값을</a:t>
            </a:r>
            <a:r>
              <a:rPr lang="ko-KR" altLang="en-US" sz="2000" b="1" dirty="0"/>
              <a:t> 조정하면 정확하게 원하는 위치와 간격을 조절할 수 있습니다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r>
              <a:rPr lang="en-US" altLang="ko-KR" sz="2000" b="1" smtClean="0"/>
              <a:t>nav </a:t>
            </a:r>
            <a:r>
              <a:rPr lang="en-US" altLang="ko-KR" sz="2000" b="1" dirty="0"/>
              <a:t>a:hover</a:t>
            </a:r>
            <a:r>
              <a:rPr lang="ko-KR" altLang="en-US" sz="2000" b="1" dirty="0"/>
              <a:t>에서 백그라운드 이미지를 주었는데요</a:t>
            </a:r>
            <a:r>
              <a:rPr lang="en-US" altLang="ko-KR" sz="2000" b="1" dirty="0"/>
              <a:t>. </a:t>
            </a:r>
            <a:r>
              <a:rPr lang="ko-KR" altLang="en-US" sz="2000" b="1"/>
              <a:t>이것은 </a:t>
            </a:r>
            <a:r>
              <a:rPr lang="en-US" altLang="ko-KR" sz="2000" b="1" smtClean="0"/>
              <a:t>nav </a:t>
            </a:r>
            <a:r>
              <a:rPr lang="en-US" altLang="ko-KR" sz="2000" b="1" dirty="0"/>
              <a:t>a </a:t>
            </a:r>
            <a:r>
              <a:rPr lang="ko-KR" altLang="en-US" sz="2000" b="1" dirty="0"/>
              <a:t>태그가 설정된 부분에 마우스 오버가 될 경우 즉 마우스 포인터가 해당 링크에 올라가 있는 상태에서는 해당 백그라운드 이미지가 보여지게 되며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위치를 밑 부분으로 </a:t>
            </a:r>
            <a:r>
              <a:rPr lang="en-US" altLang="ko-KR" sz="2000" b="1" dirty="0"/>
              <a:t>x</a:t>
            </a:r>
            <a:r>
              <a:rPr lang="ko-KR" altLang="en-US" sz="2000" b="1" dirty="0"/>
              <a:t>축으로 반복했습니다</a:t>
            </a:r>
            <a:r>
              <a:rPr lang="en-US" altLang="ko-KR" sz="2000" b="1" dirty="0"/>
              <a:t>. </a:t>
            </a:r>
            <a:r>
              <a:rPr lang="ko-KR" altLang="en-US" sz="2000" b="1" dirty="0" smtClean="0"/>
              <a:t>결과는 </a:t>
            </a:r>
            <a:r>
              <a:rPr lang="en-US" altLang="ko-KR" sz="2000" b="1" dirty="0"/>
              <a:t>[</a:t>
            </a:r>
            <a:r>
              <a:rPr lang="ko-KR" altLang="en-US" sz="2000" b="1" dirty="0"/>
              <a:t>그림 </a:t>
            </a:r>
            <a:r>
              <a:rPr lang="en-US" altLang="ko-KR" sz="2000" b="1" dirty="0"/>
              <a:t>10-15]</a:t>
            </a:r>
            <a:r>
              <a:rPr lang="ko-KR" altLang="en-US" sz="2000" b="1" dirty="0"/>
              <a:t>를 통해 확인할 수 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422208" y="2786152"/>
            <a:ext cx="8352928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nav</a:t>
            </a:r>
            <a:r>
              <a:rPr lang="en-US" altLang="ko-KR" sz="2400" b="1" i="1" dirty="0" err="1"/>
              <a:t>#top_menu</a:t>
            </a:r>
            <a:r>
              <a:rPr lang="en-US" altLang="ko-KR" sz="2400" b="1" i="1" dirty="0"/>
              <a:t> a:hover {</a:t>
            </a:r>
          </a:p>
          <a:p>
            <a:pPr lvl="1"/>
            <a:r>
              <a:rPr lang="en-US" altLang="ko-KR" sz="2400" dirty="0"/>
              <a:t>background-image: </a:t>
            </a:r>
            <a:r>
              <a:rPr lang="en-US" altLang="ko-KR" sz="2400" i="1" dirty="0" err="1"/>
              <a:t>url</a:t>
            </a:r>
            <a:r>
              <a:rPr lang="en-US" altLang="ko-KR" sz="2400" i="1" dirty="0"/>
              <a:t>(../images/blue.gif);</a:t>
            </a:r>
          </a:p>
          <a:p>
            <a:pPr lvl="1"/>
            <a:r>
              <a:rPr lang="en-US" altLang="ko-KR" sz="2400" dirty="0"/>
              <a:t>background-repeat: </a:t>
            </a:r>
            <a:r>
              <a:rPr lang="en-US" altLang="ko-KR" sz="2400" i="1" dirty="0"/>
              <a:t>repeat-x;</a:t>
            </a:r>
          </a:p>
          <a:p>
            <a:pPr lvl="1"/>
            <a:r>
              <a:rPr lang="en-US" altLang="ko-KR" sz="2400" dirty="0"/>
              <a:t>background-position: </a:t>
            </a:r>
            <a:r>
              <a:rPr lang="en-US" altLang="ko-KR" sz="2400" i="1" dirty="0"/>
              <a:t>bottom;</a:t>
            </a:r>
          </a:p>
          <a:p>
            <a:r>
              <a:rPr lang="en-US" altLang="ko-KR" sz="2400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9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pic>
        <p:nvPicPr>
          <p:cNvPr id="4" name="그림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00"/>
          <a:stretch/>
        </p:blipFill>
        <p:spPr>
          <a:xfrm>
            <a:off x="467544" y="1556792"/>
            <a:ext cx="6480720" cy="158417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02"/>
          <a:stretch/>
        </p:blipFill>
        <p:spPr>
          <a:xfrm>
            <a:off x="412753" y="4077072"/>
            <a:ext cx="6770413" cy="16561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9551" y="3284984"/>
            <a:ext cx="47051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10-14] </a:t>
            </a:r>
            <a:r>
              <a:rPr lang="ko-KR" altLang="en-US" sz="1400" dirty="0"/>
              <a:t>세로로 된 메인 메뉴 펼친 모습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05526" y="3423483"/>
            <a:ext cx="2434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source/ch10/pic10-14.html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42960" y="5877272"/>
            <a:ext cx="47051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10-15</a:t>
            </a:r>
            <a:r>
              <a:rPr lang="en-US" altLang="ko-KR" sz="1400"/>
              <a:t>] </a:t>
            </a:r>
            <a:r>
              <a:rPr lang="en-US" altLang="ko-KR" sz="1400" smtClean="0"/>
              <a:t>nav </a:t>
            </a:r>
            <a:r>
              <a:rPr lang="en-US" altLang="ko-KR" sz="1400" dirty="0"/>
              <a:t>a</a:t>
            </a:r>
            <a:r>
              <a:rPr lang="ko-KR" altLang="en-US" sz="1400"/>
              <a:t>와 </a:t>
            </a:r>
            <a:r>
              <a:rPr lang="en-US" altLang="ko-KR" sz="1400" smtClean="0"/>
              <a:t>nav </a:t>
            </a:r>
            <a:r>
              <a:rPr lang="en-US" altLang="ko-KR" sz="1400" dirty="0"/>
              <a:t>a:hover</a:t>
            </a:r>
            <a:r>
              <a:rPr lang="ko-KR" altLang="en-US" sz="1400" dirty="0"/>
              <a:t>를 적용한 후 결과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92080" y="6093296"/>
            <a:ext cx="2434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source/ch10/pic10-15.html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4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4784"/>
            <a:ext cx="8640960" cy="4608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이제 화면 맨 상단에 있는 </a:t>
            </a:r>
            <a:r>
              <a:rPr lang="en-US" altLang="ko-KR" sz="2000" b="1" dirty="0" err="1"/>
              <a:t>login|Join</a:t>
            </a:r>
            <a:r>
              <a:rPr lang="ko-KR" altLang="en-US" sz="2000" b="1" dirty="0"/>
              <a:t>을 추가해야 </a:t>
            </a:r>
            <a:r>
              <a:rPr lang="ko-KR" altLang="en-US" sz="2000" b="1" dirty="0" smtClean="0"/>
              <a:t>합니다 </a:t>
            </a:r>
            <a:r>
              <a:rPr lang="en-US" altLang="ko-KR" sz="2000" b="1" dirty="0" err="1" smtClean="0"/>
              <a:t>login|Join</a:t>
            </a:r>
            <a:r>
              <a:rPr lang="ko-KR" altLang="en-US" sz="2000" b="1" dirty="0"/>
              <a:t>은 다른 요소보다 화면 상단에 위치해 있기 때문에 </a:t>
            </a:r>
            <a:r>
              <a:rPr lang="en-US" altLang="ko-KR" sz="2000" b="1" dirty="0"/>
              <a:t>HTML </a:t>
            </a:r>
            <a:r>
              <a:rPr lang="ko-KR" altLang="en-US" sz="2000" b="1" dirty="0" smtClean="0"/>
              <a:t>코드에서 </a:t>
            </a:r>
            <a:r>
              <a:rPr lang="en-US" altLang="ko-KR" sz="2000" b="1" dirty="0" smtClean="0"/>
              <a:t>header</a:t>
            </a:r>
            <a:r>
              <a:rPr lang="ko-KR" altLang="en-US" sz="2000" b="1" dirty="0"/>
              <a:t>에 다음과 같이 </a:t>
            </a:r>
            <a:r>
              <a:rPr lang="en-US" altLang="ko-KR" sz="2000" b="1" dirty="0"/>
              <a:t>&lt;div id=“login</a:t>
            </a:r>
            <a:r>
              <a:rPr lang="ko-KR" altLang="en-US" sz="2000" b="1" dirty="0"/>
              <a:t>”</a:t>
            </a:r>
            <a:r>
              <a:rPr lang="en-US" altLang="ko-KR" sz="2000" b="1" dirty="0"/>
              <a:t>&gt;</a:t>
            </a:r>
            <a:r>
              <a:rPr lang="ko-KR" altLang="en-US" sz="2000" b="1" dirty="0"/>
              <a:t>이라는 아이디 </a:t>
            </a:r>
            <a:r>
              <a:rPr lang="ko-KR" altLang="en-US" sz="2000" b="1" dirty="0" err="1"/>
              <a:t>선택자를</a:t>
            </a:r>
            <a:r>
              <a:rPr lang="ko-KR" altLang="en-US" sz="2000" b="1" dirty="0"/>
              <a:t> 추가하였습니다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51520" y="2636912"/>
            <a:ext cx="8554600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&lt;header&gt;</a:t>
            </a:r>
          </a:p>
          <a:p>
            <a:r>
              <a:rPr lang="en-US" altLang="ko-KR" sz="2400" dirty="0" smtClean="0"/>
              <a:t> 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>
                <a:solidFill>
                  <a:srgbClr val="FF0000"/>
                </a:solidFill>
              </a:rPr>
              <a:t>div id="login"&gt; 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 &lt;</a:t>
            </a:r>
            <a:r>
              <a:rPr lang="en-US" altLang="ko-KR" sz="2400" b="1" dirty="0">
                <a:solidFill>
                  <a:srgbClr val="FF0000"/>
                </a:solidFill>
              </a:rPr>
              <a:t>a </a:t>
            </a:r>
            <a:r>
              <a:rPr lang="en-US" altLang="ko-KR" sz="2400" b="1" dirty="0" err="1">
                <a:solidFill>
                  <a:srgbClr val="FF0000"/>
                </a:solidFill>
              </a:rPr>
              <a:t>href</a:t>
            </a:r>
            <a:r>
              <a:rPr lang="en-US" altLang="ko-KR" sz="2400" b="1" dirty="0">
                <a:solidFill>
                  <a:srgbClr val="FF0000"/>
                </a:solidFill>
              </a:rPr>
              <a:t>="#"&gt;login&lt;/a&gt; 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     |  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 &lt;</a:t>
            </a:r>
            <a:r>
              <a:rPr lang="en-US" altLang="ko-KR" sz="2400" b="1" dirty="0">
                <a:solidFill>
                  <a:srgbClr val="FF0000"/>
                </a:solidFill>
              </a:rPr>
              <a:t>a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href</a:t>
            </a:r>
            <a:r>
              <a:rPr lang="en-US" altLang="ko-KR" sz="2400" b="1" dirty="0">
                <a:solidFill>
                  <a:srgbClr val="FF0000"/>
                </a:solidFill>
              </a:rPr>
              <a:t>="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member/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join.jsp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"&gt;</a:t>
            </a:r>
            <a:r>
              <a:rPr lang="en-US" altLang="ko-KR" sz="2400" b="1" dirty="0">
                <a:solidFill>
                  <a:srgbClr val="FF0000"/>
                </a:solidFill>
              </a:rPr>
              <a:t>Join&lt;/a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&lt;/</a:t>
            </a:r>
            <a:r>
              <a:rPr lang="en-US" altLang="ko-KR" sz="2400" b="1" dirty="0">
                <a:solidFill>
                  <a:srgbClr val="FF0000"/>
                </a:solidFill>
              </a:rPr>
              <a:t>div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&gt; 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>
                <a:solidFill>
                  <a:srgbClr val="FF0000"/>
                </a:solidFill>
              </a:rPr>
              <a:t>div class="clear"&gt;&lt;/div&gt;</a:t>
            </a:r>
          </a:p>
          <a:p>
            <a:r>
              <a:rPr lang="en-US" altLang="ko-KR" sz="1400" dirty="0" smtClean="0"/>
              <a:t> &lt;</a:t>
            </a:r>
            <a:r>
              <a:rPr lang="en-US" altLang="ko-KR" sz="1400" dirty="0"/>
              <a:t>div id="logo"&gt;&lt;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="images/fun_logo.png" width="253" height="</a:t>
            </a:r>
            <a:r>
              <a:rPr lang="en-US" altLang="ko-KR" sz="1400" dirty="0" smtClean="0"/>
              <a:t>51“ alt</a:t>
            </a:r>
            <a:r>
              <a:rPr lang="en-US" altLang="ko-KR" sz="1400" dirty="0"/>
              <a:t>="Fun Web"&gt;&lt;/div&gt;</a:t>
            </a:r>
          </a:p>
          <a:p>
            <a:r>
              <a:rPr lang="en-US" altLang="ko-KR" sz="1400" dirty="0" smtClean="0"/>
              <a:t> &lt;</a:t>
            </a:r>
            <a:r>
              <a:rPr lang="en-US" altLang="ko-KR" sz="1400" dirty="0" err="1" smtClean="0"/>
              <a:t>nav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dirty="0" smtClean="0"/>
              <a:t>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        ... </a:t>
            </a:r>
            <a:r>
              <a:rPr lang="ko-KR" altLang="en-US" sz="1400" dirty="0"/>
              <a:t>중략 </a:t>
            </a:r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&lt;/header&gt;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496944" cy="45365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smtClean="0"/>
              <a:t>그리고 </a:t>
            </a:r>
            <a:r>
              <a:rPr lang="en-US" altLang="ko-KR" sz="2000" b="1" dirty="0"/>
              <a:t>CSS </a:t>
            </a:r>
            <a:r>
              <a:rPr lang="ko-KR" altLang="en-US" sz="2000" b="1" dirty="0"/>
              <a:t>코드에는 다음과 같이 설정했습니다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r>
              <a:rPr lang="en-US" altLang="ko-KR" sz="2000" b="1" dirty="0"/>
              <a:t>login </a:t>
            </a:r>
            <a:r>
              <a:rPr lang="ko-KR" altLang="en-US" sz="2000" b="1" dirty="0"/>
              <a:t>아이디 선택자의 위치를 오른쪽으로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마진은 상단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픽셀과 오른쪽으로 </a:t>
            </a:r>
            <a:r>
              <a:rPr lang="en-US" altLang="ko-KR" sz="2000" b="1" dirty="0"/>
              <a:t>64</a:t>
            </a:r>
            <a:r>
              <a:rPr lang="ko-KR" altLang="en-US" sz="2000" b="1" dirty="0"/>
              <a:t>픽셀을 적용하고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해당 글꼴을 적용한 후 단어와 단어 사이의 간격에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픽셀을 주었습니다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00000"/>
              </a:lnSpc>
            </a:pP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988840"/>
            <a:ext cx="8568952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#login {</a:t>
            </a:r>
          </a:p>
          <a:p>
            <a:r>
              <a:rPr lang="en-US" altLang="ko-KR" b="1" dirty="0" smtClean="0"/>
              <a:t>    </a:t>
            </a:r>
            <a:r>
              <a:rPr lang="en-US" altLang="ko-KR" b="1" dirty="0" err="1" smtClean="0"/>
              <a:t>float:right</a:t>
            </a:r>
            <a:r>
              <a:rPr lang="en-US" altLang="ko-KR" b="1" dirty="0"/>
              <a:t>;</a:t>
            </a:r>
          </a:p>
          <a:p>
            <a:r>
              <a:rPr lang="en-US" altLang="ko-KR" b="1" dirty="0" smtClean="0"/>
              <a:t>    margin:20px </a:t>
            </a:r>
            <a:r>
              <a:rPr lang="en-US" altLang="ko-KR" b="1" dirty="0"/>
              <a:t>64px 0 0;</a:t>
            </a:r>
          </a:p>
          <a:p>
            <a:r>
              <a:rPr lang="en-US" altLang="ko-KR" b="1" dirty="0" smtClean="0"/>
              <a:t>    font-family</a:t>
            </a:r>
            <a:r>
              <a:rPr lang="en-US" altLang="ko-KR" b="1" dirty="0"/>
              <a:t>: Arial, Helvetica, sans-serif;</a:t>
            </a:r>
          </a:p>
          <a:p>
            <a:r>
              <a:rPr lang="en-US" altLang="ko-KR" b="1" dirty="0" smtClean="0"/>
              <a:t>    font-size</a:t>
            </a:r>
            <a:r>
              <a:rPr lang="en-US" altLang="ko-KR" b="1" dirty="0"/>
              <a:t>: 12px;</a:t>
            </a:r>
          </a:p>
          <a:p>
            <a:r>
              <a:rPr lang="en-US" altLang="ko-KR" b="1" dirty="0" smtClean="0"/>
              <a:t>    word-spacing</a:t>
            </a:r>
            <a:r>
              <a:rPr lang="en-US" altLang="ko-KR" b="1" dirty="0"/>
              <a:t>: 5px;</a:t>
            </a:r>
          </a:p>
          <a:p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7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r>
              <a:rPr lang="en-US" altLang="ko-KR" sz="2000" b="1" dirty="0" smtClean="0"/>
              <a:t>#</a:t>
            </a:r>
            <a:r>
              <a:rPr lang="en-US" altLang="ko-KR" sz="2000" b="1" dirty="0"/>
              <a:t>login a</a:t>
            </a:r>
            <a:r>
              <a:rPr lang="ko-KR" altLang="en-US" sz="2000" b="1" dirty="0"/>
              <a:t>를 통해 밑줄을 없애고 기본 글꼴의 색상을 정합니다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endParaRPr lang="en-US" altLang="ko-KR" sz="2000" b="1" dirty="0"/>
          </a:p>
          <a:p>
            <a:pPr>
              <a:lnSpc>
                <a:spcPct val="100000"/>
              </a:lnSpc>
            </a:pPr>
            <a:endParaRPr lang="en-US" altLang="ko-KR" sz="2000" b="1" dirty="0" smtClean="0"/>
          </a:p>
          <a:p>
            <a:pPr>
              <a:lnSpc>
                <a:spcPct val="100000"/>
              </a:lnSpc>
            </a:pPr>
            <a:r>
              <a:rPr lang="en-US" altLang="ko-KR" sz="2000" b="1" dirty="0" smtClean="0"/>
              <a:t>#</a:t>
            </a:r>
            <a:r>
              <a:rPr lang="en-US" altLang="ko-KR" sz="2000" b="1" dirty="0"/>
              <a:t>login a:hover</a:t>
            </a:r>
            <a:r>
              <a:rPr lang="ko-KR" altLang="en-US" sz="2000" b="1" dirty="0"/>
              <a:t>를 통해 마우스 </a:t>
            </a:r>
            <a:r>
              <a:rPr lang="ko-KR" altLang="en-US" sz="2000" b="1" dirty="0" smtClean="0"/>
              <a:t>오버 시 </a:t>
            </a:r>
            <a:r>
              <a:rPr lang="ko-KR" altLang="en-US" sz="2000" b="1" dirty="0"/>
              <a:t>효과를 적용해 줍니다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 smtClean="0"/>
              <a:t>header </a:t>
            </a:r>
            <a:r>
              <a:rPr lang="ko-KR" altLang="en-US" sz="2000" b="1" dirty="0"/>
              <a:t>부분에 대한 모든 작업이 일단 끝났습니다</a:t>
            </a:r>
            <a:r>
              <a:rPr lang="en-US" altLang="ko-KR" sz="2000" b="1" dirty="0"/>
              <a:t>. [</a:t>
            </a:r>
            <a:r>
              <a:rPr lang="ko-KR" altLang="en-US" sz="2000" b="1" dirty="0"/>
              <a:t>그림 </a:t>
            </a:r>
            <a:r>
              <a:rPr lang="en-US" altLang="ko-KR" sz="2000" b="1" dirty="0"/>
              <a:t>10-16]</a:t>
            </a:r>
            <a:r>
              <a:rPr lang="ko-KR" altLang="en-US" sz="2000" b="1" dirty="0"/>
              <a:t>를 보면 결과를 확인할 수 있습니다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00000"/>
              </a:lnSpc>
            </a:pP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94773"/>
            <a:ext cx="6696744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#login a {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text-decoration:none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#333;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직사각형 4"/>
          <p:cNvSpPr/>
          <p:nvPr/>
        </p:nvSpPr>
        <p:spPr>
          <a:xfrm>
            <a:off x="426816" y="3596823"/>
            <a:ext cx="6665464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#login a:hover {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#F90;</a:t>
            </a:r>
          </a:p>
          <a:p>
            <a:r>
              <a:rPr lang="en-US" altLang="ko-KR" sz="2400" b="1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 header </a:t>
            </a:r>
            <a:r>
              <a:rPr lang="ko-KR" altLang="en-US" dirty="0"/>
              <a:t>구조 잡기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6780395" cy="4175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9534" y="5733256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10-16] header </a:t>
            </a:r>
            <a:r>
              <a:rPr lang="ko-KR" altLang="en-US" sz="1400" dirty="0"/>
              <a:t>부분 완성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347723" y="5736214"/>
            <a:ext cx="2365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source/ch10/pic10-16.html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0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.clear{</a:t>
            </a:r>
            <a:r>
              <a:rPr lang="en-US" altLang="ko-KR" dirty="0" err="1" smtClean="0"/>
              <a:t>clear:both</a:t>
            </a:r>
            <a:r>
              <a:rPr lang="en-US" altLang="ko-KR" dirty="0" smtClean="0"/>
              <a:t>;}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2041" y="1628800"/>
            <a:ext cx="8208912" cy="336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박스 모델</a:t>
            </a:r>
            <a:r>
              <a:rPr lang="en-US" altLang="ko-KR" dirty="0"/>
              <a:t>, </a:t>
            </a:r>
            <a:r>
              <a:rPr lang="ko-KR" altLang="en-US" dirty="0"/>
              <a:t>특히 아이디 </a:t>
            </a:r>
            <a:r>
              <a:rPr lang="ko-KR" altLang="en-US" dirty="0" err="1"/>
              <a:t>선택자</a:t>
            </a:r>
            <a:r>
              <a:rPr lang="ko-KR" altLang="en-US" dirty="0"/>
              <a:t> 또는 태그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이용한 레이아웃을 잡을 때 박스 모델 간의 간섭이 일어날 경우 다음의 코드를 이용해서 해결해 줄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.clear { </a:t>
            </a:r>
            <a:r>
              <a:rPr lang="en-US" altLang="ko-KR" dirty="0" err="1"/>
              <a:t>clear:both</a:t>
            </a:r>
            <a:r>
              <a:rPr lang="en-US" altLang="ko-KR" dirty="0"/>
              <a:t>;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CSS</a:t>
            </a:r>
            <a:r>
              <a:rPr lang="ko-KR" altLang="en-US" dirty="0"/>
              <a:t>에 위와 같이 적용하고</a:t>
            </a:r>
            <a:r>
              <a:rPr lang="en-US" altLang="ko-KR" dirty="0"/>
              <a:t>, HTML </a:t>
            </a:r>
            <a:r>
              <a:rPr lang="ko-KR" altLang="en-US" dirty="0"/>
              <a:t>문서 내부에는 </a:t>
            </a:r>
            <a:r>
              <a:rPr lang="en-US" altLang="ko-KR" dirty="0"/>
              <a:t>&lt;div class=“clear”&gt;&lt;/div&gt;</a:t>
            </a:r>
            <a:r>
              <a:rPr lang="ko-KR" altLang="en-US" dirty="0"/>
              <a:t>라고 사용하면 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.clear</a:t>
            </a:r>
            <a:r>
              <a:rPr lang="ko-KR" altLang="en-US" dirty="0"/>
              <a:t>는 상당히 많이 사용하는 </a:t>
            </a:r>
            <a:r>
              <a:rPr lang="en-US" altLang="ko-KR" dirty="0"/>
              <a:t>CSS </a:t>
            </a:r>
            <a:r>
              <a:rPr lang="ko-KR" altLang="en-US" dirty="0"/>
              <a:t>속성입니다</a:t>
            </a:r>
            <a:r>
              <a:rPr lang="en-US" altLang="ko-KR" dirty="0"/>
              <a:t>. </a:t>
            </a:r>
            <a:r>
              <a:rPr lang="ko-KR" altLang="en-US" dirty="0"/>
              <a:t>반드시 사용법을 익혀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1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</a:t>
            </a:r>
            <a:r>
              <a:rPr lang="ko-KR" altLang="en-US" dirty="0" smtClean="0"/>
              <a:t>작업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이미지와 </a:t>
            </a:r>
            <a:r>
              <a:rPr lang="en-US" altLang="ko-KR" dirty="0"/>
              <a:t>article </a:t>
            </a:r>
            <a:r>
              <a:rPr lang="ko-KR" altLang="en-US" dirty="0"/>
              <a:t>작업에 들어가기에 앞서 이 사이트의 디자인적인 특징을 </a:t>
            </a:r>
            <a:r>
              <a:rPr lang="ko-KR" altLang="en-US" dirty="0" smtClean="0"/>
              <a:t>하나 확인하고 </a:t>
            </a:r>
            <a:r>
              <a:rPr lang="ko-KR" altLang="en-US" dirty="0"/>
              <a:t>작업에 들어가도록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10-18]</a:t>
            </a:r>
            <a:r>
              <a:rPr lang="ko-KR" altLang="en-US" dirty="0"/>
              <a:t>를 보면 메인 이미지를 둘러싼 각 테두리에 효과를 주어 마치 </a:t>
            </a:r>
            <a:r>
              <a:rPr lang="ko-KR" altLang="en-US" dirty="0" smtClean="0"/>
              <a:t>입체적인 </a:t>
            </a:r>
            <a:r>
              <a:rPr lang="ko-KR" altLang="en-US" dirty="0"/>
              <a:t>느낌이 드는데요</a:t>
            </a:r>
            <a:r>
              <a:rPr lang="en-US" altLang="ko-KR" dirty="0"/>
              <a:t>. </a:t>
            </a:r>
            <a:r>
              <a:rPr lang="ko-KR" altLang="en-US" dirty="0"/>
              <a:t>이런 효과를 주기 위해선 메인 이미지를 어떻게 </a:t>
            </a:r>
            <a:r>
              <a:rPr lang="ko-KR" altLang="en-US" dirty="0" smtClean="0"/>
              <a:t>처리해야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224955"/>
            <a:ext cx="2592288" cy="22054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9552" y="5592900"/>
            <a:ext cx="2645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10-18] </a:t>
            </a:r>
            <a:r>
              <a:rPr lang="ko-KR" altLang="en-US" sz="1200" dirty="0"/>
              <a:t>메인 이미지 배경 처리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872" y="2852936"/>
            <a:ext cx="54006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두 가지 방법이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메인 이미지 자체에 이런 입체감이 있는 효과를 주든지</a:t>
            </a:r>
            <a:r>
              <a:rPr lang="en-US" altLang="ko-KR" sz="1400" dirty="0"/>
              <a:t>, </a:t>
            </a:r>
            <a:r>
              <a:rPr lang="ko-KR" altLang="en-US" sz="1400" dirty="0"/>
              <a:t>아니면 위와 같은 </a:t>
            </a:r>
            <a:r>
              <a:rPr lang="ko-KR" altLang="en-US" sz="1400" dirty="0" smtClean="0"/>
              <a:t>입체감이 있는 </a:t>
            </a:r>
            <a:r>
              <a:rPr lang="ko-KR" altLang="en-US" sz="1400" dirty="0"/>
              <a:t>부분만 따로 분리하여 백그라운드로 처리하고 이미지는 이미지대로 따로 </a:t>
            </a:r>
            <a:r>
              <a:rPr lang="ko-KR" altLang="en-US" sz="1400" dirty="0" smtClean="0"/>
              <a:t>배치하는 </a:t>
            </a:r>
            <a:r>
              <a:rPr lang="ko-KR" altLang="en-US" sz="1400" dirty="0"/>
              <a:t>방법이 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여기서는 후자의 방식을 따르도록 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메인 이미지와 백그라운드 </a:t>
            </a:r>
            <a:r>
              <a:rPr lang="ko-KR" altLang="en-US" sz="1400" dirty="0" smtClean="0"/>
              <a:t>이미지를 따로 </a:t>
            </a:r>
            <a:r>
              <a:rPr lang="ko-KR" altLang="en-US" sz="1400" dirty="0"/>
              <a:t>분리해서 작업하도록 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왜냐하면</a:t>
            </a:r>
            <a:r>
              <a:rPr lang="en-US" altLang="ko-KR" sz="1400" dirty="0"/>
              <a:t>, </a:t>
            </a:r>
            <a:r>
              <a:rPr lang="ko-KR" altLang="en-US" sz="1400" dirty="0"/>
              <a:t>이 메인 이미지가 전체 </a:t>
            </a:r>
            <a:r>
              <a:rPr lang="ko-KR" altLang="en-US" sz="1400" dirty="0" smtClean="0"/>
              <a:t>웹사이트의 </a:t>
            </a:r>
            <a:r>
              <a:rPr lang="ko-KR" altLang="en-US" sz="1400" dirty="0"/>
              <a:t>디자인 중 </a:t>
            </a:r>
            <a:r>
              <a:rPr lang="en-US" altLang="ko-KR" sz="1400" dirty="0"/>
              <a:t>40% </a:t>
            </a:r>
            <a:r>
              <a:rPr lang="ko-KR" altLang="en-US" sz="1400" dirty="0"/>
              <a:t>이상의 비중을 차지하기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여기에 플래시 애니메이션을 </a:t>
            </a:r>
            <a:r>
              <a:rPr lang="ko-KR" altLang="en-US" sz="1400" dirty="0" smtClean="0"/>
              <a:t>넣든지</a:t>
            </a:r>
            <a:r>
              <a:rPr lang="en-US" altLang="ko-KR" sz="1400" dirty="0"/>
              <a:t>, </a:t>
            </a:r>
            <a:r>
              <a:rPr lang="ko-KR" altLang="en-US" sz="1400" dirty="0"/>
              <a:t>아니면 </a:t>
            </a:r>
            <a:r>
              <a:rPr lang="en-US" altLang="ko-KR" sz="1400" dirty="0"/>
              <a:t>jQuery</a:t>
            </a:r>
            <a:r>
              <a:rPr lang="ko-KR" altLang="en-US" sz="1400" dirty="0"/>
              <a:t>를 이용한 스크립트 애니메이션을 추가하게 되면 그 효과는 </a:t>
            </a:r>
            <a:r>
              <a:rPr lang="ko-KR" altLang="en-US" sz="1400" dirty="0" smtClean="0"/>
              <a:t>배 가 </a:t>
            </a:r>
            <a:r>
              <a:rPr lang="ko-KR" altLang="en-US" sz="1400" dirty="0"/>
              <a:t>될 수 있기 때문입니다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제일 </a:t>
            </a:r>
            <a:r>
              <a:rPr lang="ko-KR" altLang="en-US" sz="1400" dirty="0"/>
              <a:t>먼저 백그라운드를 지정해 줘야 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0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작업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504" y="1484784"/>
            <a:ext cx="8928992" cy="54476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&lt;header&gt;</a:t>
            </a:r>
          </a:p>
          <a:p>
            <a:r>
              <a:rPr lang="en-US" altLang="ko-KR" sz="1600" dirty="0"/>
              <a:t> &lt;!--</a:t>
            </a:r>
            <a:r>
              <a:rPr lang="ko-KR" altLang="en-US" sz="1600" dirty="0"/>
              <a:t>로고 들어가는 곳 </a:t>
            </a:r>
            <a:r>
              <a:rPr lang="en-US" altLang="ko-KR" sz="1600" dirty="0"/>
              <a:t>---&gt;</a:t>
            </a:r>
          </a:p>
          <a:p>
            <a:r>
              <a:rPr lang="en-US" altLang="ko-KR" sz="1600" dirty="0"/>
              <a:t> &lt;div id="logo"&gt;</a:t>
            </a:r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="images/logo.gif" width="265" height="62" alt="Fun Web"&gt;</a:t>
            </a:r>
          </a:p>
          <a:p>
            <a:r>
              <a:rPr lang="en-US" altLang="ko-KR" sz="1600" dirty="0"/>
              <a:t> &lt;/div&gt;</a:t>
            </a:r>
          </a:p>
          <a:p>
            <a:r>
              <a:rPr lang="en-US" altLang="ko-KR" sz="1600" dirty="0"/>
              <a:t>&lt;!--</a:t>
            </a:r>
            <a:r>
              <a:rPr lang="ko-KR" altLang="en-US" sz="1600" dirty="0"/>
              <a:t>로고 들어가는 곳 </a:t>
            </a:r>
            <a:r>
              <a:rPr lang="en-US" altLang="ko-KR" sz="1600" dirty="0"/>
              <a:t>---&gt;</a:t>
            </a:r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 smtClean="0"/>
              <a:t>&lt;/</a:t>
            </a:r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&gt;</a:t>
            </a:r>
            <a:endParaRPr lang="en-US" altLang="ko-KR" sz="1600" dirty="0"/>
          </a:p>
          <a:p>
            <a:r>
              <a:rPr lang="en-US" altLang="ko-KR" sz="1600" dirty="0"/>
              <a:t>&lt;/header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</a:rPr>
              <a:t>&lt;!--</a:t>
            </a:r>
            <a:r>
              <a:rPr lang="ko-KR" altLang="en-US" sz="2800" b="1" dirty="0">
                <a:solidFill>
                  <a:srgbClr val="FF0000"/>
                </a:solidFill>
              </a:rPr>
              <a:t>메인 이미지 들어가는 곳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---&gt;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sz="28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800" b="1" dirty="0">
                <a:solidFill>
                  <a:srgbClr val="FF0000"/>
                </a:solidFill>
              </a:rPr>
              <a:t>div id="</a:t>
            </a:r>
            <a:r>
              <a:rPr lang="en-US" altLang="ko-KR" sz="2800" b="1" dirty="0" err="1">
                <a:solidFill>
                  <a:srgbClr val="FF0000"/>
                </a:solidFill>
              </a:rPr>
              <a:t>main_img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"&gt; </a:t>
            </a:r>
          </a:p>
          <a:p>
            <a:endParaRPr lang="en-US" altLang="ko-KR" sz="2800" b="1" dirty="0" smtClean="0">
              <a:solidFill>
                <a:srgbClr val="FF0000"/>
              </a:solidFill>
            </a:endParaRPr>
          </a:p>
          <a:p>
            <a:r>
              <a:rPr lang="en-US" altLang="ko-KR" sz="2800" b="1" dirty="0" smtClean="0">
                <a:solidFill>
                  <a:srgbClr val="FF0000"/>
                </a:solidFill>
              </a:rPr>
              <a:t>&lt;/</a:t>
            </a:r>
            <a:r>
              <a:rPr lang="en-US" altLang="ko-KR" sz="2800" b="1" dirty="0">
                <a:solidFill>
                  <a:srgbClr val="FF0000"/>
                </a:solidFill>
              </a:rPr>
              <a:t>div&gt;</a:t>
            </a:r>
          </a:p>
          <a:p>
            <a:r>
              <a:rPr lang="en-US" altLang="ko-KR" sz="2800" b="1" dirty="0">
                <a:solidFill>
                  <a:srgbClr val="FF0000"/>
                </a:solidFill>
              </a:rPr>
              <a:t>&lt;!--</a:t>
            </a:r>
            <a:r>
              <a:rPr lang="ko-KR" altLang="en-US" sz="2800" b="1" dirty="0">
                <a:solidFill>
                  <a:srgbClr val="FF0000"/>
                </a:solidFill>
              </a:rPr>
              <a:t>메인 이미지 들어가는 곳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---&gt;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&lt;article&gt;</a:t>
            </a:r>
          </a:p>
          <a:p>
            <a:r>
              <a:rPr lang="en-US" altLang="ko-KR" sz="1600" dirty="0"/>
              <a:t>&lt;/article&gt;</a:t>
            </a:r>
          </a:p>
          <a:p>
            <a:r>
              <a:rPr lang="en-US" altLang="ko-KR" sz="1600" dirty="0"/>
              <a:t>&lt;footer&gt;</a:t>
            </a:r>
          </a:p>
          <a:p>
            <a:r>
              <a:rPr lang="en-US" altLang="ko-KR" sz="1600" dirty="0"/>
              <a:t>&lt;/footer&gt;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843808" y="2564904"/>
            <a:ext cx="6048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/>
              <a:t>로고가 들어갈 부분에 </a:t>
            </a:r>
            <a:r>
              <a:rPr lang="en-US" altLang="ko-KR" sz="2000" b="1" dirty="0"/>
              <a:t>&lt;div id=“logo</a:t>
            </a:r>
            <a:r>
              <a:rPr lang="ko-KR" altLang="en-US" sz="2000" b="1" dirty="0"/>
              <a:t>”</a:t>
            </a:r>
            <a:r>
              <a:rPr lang="en-US" altLang="ko-KR" sz="2000" b="1" dirty="0"/>
              <a:t>&gt;</a:t>
            </a:r>
            <a:r>
              <a:rPr lang="ko-KR" altLang="en-US" sz="2000" b="1" dirty="0"/>
              <a:t>라는 아이디 </a:t>
            </a:r>
            <a:r>
              <a:rPr lang="ko-KR" altLang="en-US" sz="2000" b="1" dirty="0" err="1"/>
              <a:t>선택자와</a:t>
            </a:r>
            <a:r>
              <a:rPr lang="ko-KR" altLang="en-US" sz="2000" b="1" dirty="0"/>
              <a:t> 메인 이미지를 넣어 줄 곳에 </a:t>
            </a:r>
            <a:r>
              <a:rPr lang="en-US" altLang="ko-KR" sz="2000" b="1" dirty="0"/>
              <a:t>&lt;div id=“</a:t>
            </a:r>
            <a:r>
              <a:rPr lang="en-US" altLang="ko-KR" sz="2000" b="1" dirty="0" err="1"/>
              <a:t>main_img</a:t>
            </a:r>
            <a:r>
              <a:rPr lang="ko-KR" altLang="en-US" sz="2000" b="1" dirty="0"/>
              <a:t>”</a:t>
            </a:r>
            <a:r>
              <a:rPr lang="en-US" altLang="ko-KR" sz="2000" b="1" dirty="0"/>
              <a:t>&gt;</a:t>
            </a:r>
            <a:r>
              <a:rPr lang="ko-KR" altLang="en-US" sz="2000" b="1" dirty="0"/>
              <a:t>라는 아이디 </a:t>
            </a:r>
            <a:r>
              <a:rPr lang="ko-KR" altLang="en-US" sz="2000" b="1" dirty="0" err="1"/>
              <a:t>선택자를</a:t>
            </a:r>
            <a:r>
              <a:rPr lang="ko-KR" altLang="en-US" sz="2000" b="1" dirty="0"/>
              <a:t> 넣었습니다</a:t>
            </a:r>
            <a:r>
              <a:rPr lang="en-US" altLang="ko-KR" sz="2000" b="1" dirty="0"/>
              <a:t>.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를 이용한 </a:t>
            </a:r>
            <a:r>
              <a:rPr lang="en-US" altLang="ko-KR" dirty="0"/>
              <a:t>HTML </a:t>
            </a:r>
            <a:r>
              <a:rPr lang="ko-KR" altLang="en-US" dirty="0"/>
              <a:t>문서 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4186808" cy="5400600"/>
          </a:xfrm>
          <a:ln>
            <a:solidFill>
              <a:srgbClr val="4F81BD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altLang="ko-KR" sz="900" b="1" dirty="0"/>
              <a:t>&lt;!DOCTYPE HTML&gt;</a:t>
            </a:r>
            <a:endParaRPr lang="ko-KR" altLang="ko-KR" sz="900" dirty="0"/>
          </a:p>
          <a:p>
            <a:r>
              <a:rPr lang="en-US" altLang="ko-KR" sz="900" dirty="0"/>
              <a:t>&lt;html&gt;</a:t>
            </a:r>
            <a:endParaRPr lang="ko-KR" altLang="ko-KR" sz="900" dirty="0"/>
          </a:p>
          <a:p>
            <a:r>
              <a:rPr lang="en-US" altLang="ko-KR" sz="900" dirty="0"/>
              <a:t>&lt;head&gt;</a:t>
            </a:r>
            <a:endParaRPr lang="ko-KR" altLang="ko-KR" sz="900" dirty="0"/>
          </a:p>
          <a:p>
            <a:r>
              <a:rPr lang="en-US" altLang="ko-KR" sz="900" dirty="0"/>
              <a:t>&lt;meta charset="utf-8"&gt;</a:t>
            </a:r>
            <a:endParaRPr lang="ko-KR" altLang="ko-KR" sz="900" dirty="0"/>
          </a:p>
          <a:p>
            <a:r>
              <a:rPr lang="en-US" altLang="ko-KR" sz="900" dirty="0"/>
              <a:t>&lt;title&gt;HTML 5 </a:t>
            </a:r>
            <a:r>
              <a:rPr lang="ko-KR" altLang="ko-KR" sz="900" dirty="0"/>
              <a:t>문서 구조 잡기</a:t>
            </a:r>
            <a:r>
              <a:rPr lang="en-US" altLang="ko-KR" sz="900" dirty="0"/>
              <a:t>&lt;/title&gt;</a:t>
            </a:r>
            <a:endParaRPr lang="ko-KR" altLang="ko-KR" sz="900" dirty="0"/>
          </a:p>
          <a:p>
            <a:r>
              <a:rPr lang="en-US" altLang="ko-KR" sz="900" dirty="0"/>
              <a:t>&lt;style type="text/</a:t>
            </a:r>
            <a:r>
              <a:rPr lang="en-US" altLang="ko-KR" sz="900" dirty="0" err="1"/>
              <a:t>css</a:t>
            </a:r>
            <a:r>
              <a:rPr lang="en-US" altLang="ko-KR" sz="900" dirty="0"/>
              <a:t>"&gt;</a:t>
            </a:r>
            <a:endParaRPr lang="ko-KR" altLang="ko-KR" sz="900" dirty="0"/>
          </a:p>
          <a:p>
            <a:r>
              <a:rPr lang="en-US" altLang="ko-KR" sz="900" dirty="0"/>
              <a:t>  / * CSS </a:t>
            </a:r>
            <a:r>
              <a:rPr lang="ko-KR" altLang="ko-KR" sz="900" dirty="0"/>
              <a:t>스타일 생략</a:t>
            </a:r>
            <a:r>
              <a:rPr lang="en-US" altLang="ko-KR" sz="900" dirty="0"/>
              <a:t> */</a:t>
            </a:r>
            <a:endParaRPr lang="ko-KR" altLang="ko-KR" sz="900" dirty="0"/>
          </a:p>
          <a:p>
            <a:r>
              <a:rPr lang="en-US" altLang="ko-KR" sz="900" dirty="0"/>
              <a:t>&lt;/style&gt;</a:t>
            </a:r>
            <a:endParaRPr lang="ko-KR" altLang="ko-KR" sz="900" dirty="0"/>
          </a:p>
          <a:p>
            <a:r>
              <a:rPr lang="en-US" altLang="ko-KR" sz="900" dirty="0"/>
              <a:t>&lt;/head&gt;</a:t>
            </a:r>
            <a:endParaRPr lang="ko-KR" altLang="ko-KR" sz="900" dirty="0"/>
          </a:p>
          <a:p>
            <a:r>
              <a:rPr lang="en-US" altLang="ko-KR" sz="900" dirty="0"/>
              <a:t>&lt;body&gt;</a:t>
            </a:r>
            <a:endParaRPr lang="ko-KR" altLang="ko-KR" sz="900" dirty="0"/>
          </a:p>
          <a:p>
            <a:r>
              <a:rPr lang="en-US" altLang="ko-KR" sz="900" b="1" dirty="0"/>
              <a:t>&lt;header&gt;</a:t>
            </a:r>
            <a:r>
              <a:rPr lang="en-US" altLang="ko-KR" sz="900" dirty="0"/>
              <a:t> </a:t>
            </a:r>
            <a:r>
              <a:rPr lang="ko-KR" altLang="ko-KR" sz="900" dirty="0" err="1"/>
              <a:t>머릿말</a:t>
            </a:r>
            <a:r>
              <a:rPr lang="ko-KR" altLang="ko-KR" sz="900" dirty="0"/>
              <a:t> </a:t>
            </a:r>
          </a:p>
          <a:p>
            <a:r>
              <a:rPr lang="en-US" altLang="ko-KR" sz="900" b="1" dirty="0"/>
              <a:t>&lt;nav&gt;</a:t>
            </a:r>
            <a:endParaRPr lang="ko-KR" altLang="ko-KR" sz="900" dirty="0"/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ul</a:t>
            </a:r>
            <a:r>
              <a:rPr lang="en-US" altLang="ko-KR" sz="900" dirty="0"/>
              <a:t>&gt;</a:t>
            </a:r>
            <a:endParaRPr lang="ko-KR" altLang="ko-KR" sz="900" dirty="0"/>
          </a:p>
          <a:p>
            <a:r>
              <a:rPr lang="en-US" altLang="ko-KR" sz="900" dirty="0"/>
              <a:t>        &lt;li&gt;Nav menu 1&lt;/li&gt;</a:t>
            </a:r>
            <a:endParaRPr lang="ko-KR" altLang="ko-KR" sz="900" dirty="0"/>
          </a:p>
          <a:p>
            <a:r>
              <a:rPr lang="en-US" altLang="ko-KR" sz="900" dirty="0"/>
              <a:t>… </a:t>
            </a:r>
            <a:r>
              <a:rPr lang="ko-KR" altLang="ko-KR" sz="900" dirty="0"/>
              <a:t>중간 생략</a:t>
            </a:r>
          </a:p>
          <a:p>
            <a:r>
              <a:rPr lang="en-US" altLang="ko-KR" sz="900" dirty="0"/>
              <a:t>    &lt;/</a:t>
            </a:r>
            <a:r>
              <a:rPr lang="en-US" altLang="ko-KR" sz="900" dirty="0" err="1"/>
              <a:t>ul</a:t>
            </a:r>
            <a:r>
              <a:rPr lang="en-US" altLang="ko-KR" sz="900" dirty="0"/>
              <a:t>&gt;</a:t>
            </a:r>
            <a:endParaRPr lang="ko-KR" altLang="ko-KR" sz="900" dirty="0"/>
          </a:p>
          <a:p>
            <a:r>
              <a:rPr lang="en-US" altLang="ko-KR" sz="900" b="1" dirty="0"/>
              <a:t>&lt;/nav&gt;</a:t>
            </a:r>
            <a:endParaRPr lang="ko-KR" altLang="ko-KR" sz="900" dirty="0"/>
          </a:p>
          <a:p>
            <a:r>
              <a:rPr lang="en-US" altLang="ko-KR" sz="900" b="1" dirty="0"/>
              <a:t>&lt;/header&gt;</a:t>
            </a:r>
            <a:endParaRPr lang="ko-KR" altLang="ko-KR" sz="900" dirty="0"/>
          </a:p>
          <a:p>
            <a:r>
              <a:rPr lang="en-US" altLang="ko-KR" sz="900" dirty="0"/>
              <a:t>&lt;div id="</a:t>
            </a:r>
            <a:r>
              <a:rPr lang="en-US" altLang="ko-KR" sz="900" dirty="0" err="1"/>
              <a:t>sidemenu</a:t>
            </a:r>
            <a:r>
              <a:rPr lang="en-US" altLang="ko-KR" sz="900" dirty="0"/>
              <a:t>"&gt; </a:t>
            </a:r>
            <a:r>
              <a:rPr lang="ko-KR" altLang="ko-KR" sz="900" dirty="0"/>
              <a:t>사이드 메뉴 </a:t>
            </a:r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ul</a:t>
            </a:r>
            <a:r>
              <a:rPr lang="en-US" altLang="ko-KR" sz="900" dirty="0"/>
              <a:t>&gt;</a:t>
            </a:r>
            <a:endParaRPr lang="ko-KR" altLang="ko-KR" sz="900" dirty="0"/>
          </a:p>
          <a:p>
            <a:r>
              <a:rPr lang="en-US" altLang="ko-KR" sz="900" dirty="0"/>
              <a:t>        &lt;li&gt;Menu 1&lt;/li&gt;</a:t>
            </a:r>
            <a:endParaRPr lang="ko-KR" altLang="ko-KR" sz="900" dirty="0"/>
          </a:p>
          <a:p>
            <a:r>
              <a:rPr lang="en-US" altLang="ko-KR" sz="900" dirty="0"/>
              <a:t>… </a:t>
            </a:r>
            <a:r>
              <a:rPr lang="ko-KR" altLang="ko-KR" sz="900" dirty="0"/>
              <a:t>중간 생략</a:t>
            </a:r>
            <a:r>
              <a:rPr lang="en-US" altLang="ko-KR" sz="900" dirty="0"/>
              <a:t>…</a:t>
            </a:r>
            <a:endParaRPr lang="ko-KR" altLang="ko-KR" sz="900" dirty="0"/>
          </a:p>
          <a:p>
            <a:r>
              <a:rPr lang="en-US" altLang="ko-KR" sz="900" dirty="0"/>
              <a:t>        &lt;li&gt;Menu 3&lt;/li&gt;</a:t>
            </a:r>
            <a:endParaRPr lang="ko-KR" altLang="ko-KR" sz="900" dirty="0"/>
          </a:p>
          <a:p>
            <a:r>
              <a:rPr lang="en-US" altLang="ko-KR" sz="900" dirty="0"/>
              <a:t>    &lt;/</a:t>
            </a:r>
            <a:r>
              <a:rPr lang="en-US" altLang="ko-KR" sz="900" dirty="0" err="1"/>
              <a:t>ul</a:t>
            </a:r>
            <a:r>
              <a:rPr lang="en-US" altLang="ko-KR" sz="900" dirty="0"/>
              <a:t>&gt;</a:t>
            </a:r>
            <a:endParaRPr lang="ko-KR" altLang="ko-KR" sz="900" dirty="0"/>
          </a:p>
          <a:p>
            <a:r>
              <a:rPr lang="en-US" altLang="ko-KR" sz="900" b="1" dirty="0"/>
              <a:t>    &lt;aside&gt;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dirty="0" smtClean="0"/>
              <a:t>    </a:t>
            </a:r>
            <a:r>
              <a:rPr lang="ko-KR" altLang="ko-KR" sz="900" dirty="0" smtClean="0"/>
              <a:t>보조적인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asdie</a:t>
            </a:r>
            <a:r>
              <a:rPr lang="en-US" altLang="ko-KR" sz="900" dirty="0"/>
              <a:t> </a:t>
            </a:r>
            <a:r>
              <a:rPr lang="ko-KR" altLang="ko-KR" sz="900" dirty="0"/>
              <a:t>내용</a:t>
            </a:r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&lt;/aside&gt;</a:t>
            </a:r>
            <a:endParaRPr lang="ko-KR" altLang="ko-KR" sz="900" dirty="0"/>
          </a:p>
          <a:p>
            <a:r>
              <a:rPr lang="en-US" altLang="ko-KR" sz="900" dirty="0"/>
              <a:t>&lt;/div&gt;</a:t>
            </a:r>
            <a:endParaRPr lang="ko-KR" altLang="ko-KR" sz="900" dirty="0"/>
          </a:p>
          <a:p>
            <a:r>
              <a:rPr lang="en-US" altLang="ko-KR" sz="900" b="1" dirty="0"/>
              <a:t>&lt;article&gt; 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</a:t>
            </a:r>
            <a:r>
              <a:rPr lang="en-US" altLang="ko-KR" sz="900" b="1" dirty="0" err="1"/>
              <a:t>hgroup</a:t>
            </a:r>
            <a:r>
              <a:rPr lang="en-US" altLang="ko-KR" sz="900" b="1" dirty="0"/>
              <a:t>&gt;</a:t>
            </a:r>
            <a:endParaRPr lang="ko-KR" altLang="ko-KR" sz="900" dirty="0"/>
          </a:p>
          <a:p>
            <a:r>
              <a:rPr lang="en-US" altLang="ko-KR" sz="900" dirty="0"/>
              <a:t>        &lt;h1&gt;</a:t>
            </a:r>
            <a:r>
              <a:rPr lang="ko-KR" altLang="ko-KR" sz="900" dirty="0"/>
              <a:t>본문이 들어가는 곳입니다</a:t>
            </a:r>
            <a:r>
              <a:rPr lang="en-US" altLang="ko-KR" sz="900" dirty="0"/>
              <a:t>. &lt;/h1&gt;</a:t>
            </a:r>
            <a:endParaRPr lang="ko-KR" altLang="ko-KR" sz="900" dirty="0"/>
          </a:p>
          <a:p>
            <a:r>
              <a:rPr lang="en-US" altLang="ko-KR" sz="900" dirty="0"/>
              <a:t>        &lt;h2&gt;</a:t>
            </a:r>
            <a:r>
              <a:rPr lang="ko-KR" altLang="ko-KR" sz="900" dirty="0"/>
              <a:t>훈민정음을 예로 넣었습니다</a:t>
            </a:r>
            <a:r>
              <a:rPr lang="en-US" altLang="ko-KR" sz="900" dirty="0"/>
              <a:t>. &lt;/h2&gt;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&lt;/</a:t>
            </a:r>
            <a:r>
              <a:rPr lang="en-US" altLang="ko-KR" sz="900" b="1" dirty="0" err="1"/>
              <a:t>hgroup</a:t>
            </a:r>
            <a:r>
              <a:rPr lang="en-US" altLang="ko-KR" sz="900" b="1" dirty="0"/>
              <a:t>&gt;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&lt;figure&gt;</a:t>
            </a:r>
            <a:r>
              <a:rPr lang="en-US" altLang="ko-KR" sz="900" dirty="0"/>
              <a:t> &lt;</a:t>
            </a:r>
            <a:r>
              <a:rPr lang="en-US" altLang="ko-KR" sz="900" dirty="0" err="1"/>
              <a:t>img</a:t>
            </a:r>
            <a:r>
              <a:rPr lang="en-US" altLang="ko-KR" sz="900" dirty="0"/>
              <a:t> </a:t>
            </a:r>
            <a:r>
              <a:rPr lang="en-US" altLang="ko-KR" sz="900" dirty="0" err="1"/>
              <a:t>src</a:t>
            </a:r>
            <a:r>
              <a:rPr lang="en-US" altLang="ko-KR" sz="900" dirty="0"/>
              <a:t>="images/2010.04.29.raw.124.jpg" width="241" height="160"&gt;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</a:t>
            </a:r>
            <a:r>
              <a:rPr lang="en-US" altLang="ko-KR" sz="900" b="1" dirty="0" err="1"/>
              <a:t>figcaption</a:t>
            </a:r>
            <a:r>
              <a:rPr lang="en-US" altLang="ko-KR" sz="900" b="1" dirty="0"/>
              <a:t>&gt;</a:t>
            </a:r>
            <a:r>
              <a:rPr lang="en-US" altLang="ko-KR" sz="900" dirty="0"/>
              <a:t> </a:t>
            </a:r>
            <a:r>
              <a:rPr lang="ko-KR" altLang="ko-KR" sz="900" dirty="0"/>
              <a:t>그림 설명 들어가는 곳</a:t>
            </a:r>
            <a:r>
              <a:rPr lang="en-US" altLang="ko-KR" sz="900" b="1" dirty="0"/>
              <a:t>&lt;/</a:t>
            </a:r>
            <a:r>
              <a:rPr lang="en-US" altLang="ko-KR" sz="900" b="1" dirty="0" err="1"/>
              <a:t>figcaption</a:t>
            </a:r>
            <a:r>
              <a:rPr lang="en-US" altLang="ko-KR" sz="900" b="1" dirty="0"/>
              <a:t>&gt;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&lt;/figure&gt;</a:t>
            </a:r>
            <a:endParaRPr lang="ko-KR" altLang="ko-KR" sz="900" dirty="0"/>
          </a:p>
          <a:p>
            <a:r>
              <a:rPr lang="en-US" altLang="ko-KR" sz="900" dirty="0"/>
              <a:t>    &lt;p&gt;</a:t>
            </a:r>
            <a:r>
              <a:rPr lang="ko-KR" altLang="ko-KR" sz="900" dirty="0" err="1"/>
              <a:t>나랏님</a:t>
            </a:r>
            <a:r>
              <a:rPr lang="en-US" altLang="ko-KR" sz="900" dirty="0"/>
              <a:t>(</a:t>
            </a:r>
            <a:r>
              <a:rPr lang="ko-KR" altLang="ko-KR" sz="900" dirty="0"/>
              <a:t>세종</a:t>
            </a:r>
            <a:r>
              <a:rPr lang="en-US" altLang="ko-KR" sz="900" dirty="0"/>
              <a:t>) </a:t>
            </a:r>
            <a:r>
              <a:rPr lang="ko-KR" altLang="ko-KR" sz="900" dirty="0"/>
              <a:t>말씀이</a:t>
            </a:r>
            <a:r>
              <a:rPr lang="en-US" altLang="ko-KR" sz="900" dirty="0"/>
              <a:t>, …  &lt;mark&gt;</a:t>
            </a:r>
            <a:r>
              <a:rPr lang="ko-KR" altLang="ko-KR" sz="900" dirty="0"/>
              <a:t>한자로는</a:t>
            </a:r>
            <a:r>
              <a:rPr lang="en-US" altLang="ko-KR" sz="900" dirty="0"/>
              <a:t> … </a:t>
            </a:r>
            <a:r>
              <a:rPr lang="ko-KR" altLang="ko-KR" sz="900" dirty="0"/>
              <a:t>아니하므로</a:t>
            </a:r>
            <a:r>
              <a:rPr lang="en-US" altLang="ko-KR" sz="900" dirty="0"/>
              <a:t>&lt;/mark&gt; </a:t>
            </a:r>
            <a:r>
              <a:rPr lang="ko-KR" altLang="ko-KR" sz="900" dirty="0"/>
              <a:t>이런 까닭에 </a:t>
            </a:r>
          </a:p>
          <a:p>
            <a:r>
              <a:rPr lang="en-US" altLang="ko-KR" sz="900" dirty="0"/>
              <a:t>       …  </a:t>
            </a:r>
            <a:r>
              <a:rPr lang="ko-KR" altLang="ko-KR" sz="900" dirty="0"/>
              <a:t>써서 편안하게 할 따름이니라</a:t>
            </a:r>
            <a:r>
              <a:rPr lang="en-US" altLang="ko-KR" sz="900" dirty="0"/>
              <a:t>.&lt;/p&gt;         </a:t>
            </a:r>
            <a:endParaRPr lang="ko-KR" altLang="ko-KR" sz="900" dirty="0"/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&lt;section&gt;</a:t>
            </a:r>
            <a:r>
              <a:rPr lang="en-US" altLang="ko-KR" sz="900" dirty="0"/>
              <a:t> </a:t>
            </a:r>
            <a:r>
              <a:rPr lang="ko-KR" altLang="ko-KR" sz="900" dirty="0"/>
              <a:t>섹션이 들어가는 곳 </a:t>
            </a:r>
            <a:r>
              <a:rPr lang="en-US" altLang="ko-KR" sz="900" b="1" dirty="0"/>
              <a:t>&lt;/section&gt;</a:t>
            </a:r>
            <a:endParaRPr lang="ko-KR" altLang="ko-KR" sz="900" dirty="0"/>
          </a:p>
          <a:p>
            <a:r>
              <a:rPr lang="en-US" altLang="ko-KR" sz="900" b="1" dirty="0"/>
              <a:t>&lt;/article&gt;</a:t>
            </a:r>
            <a:endParaRPr lang="ko-KR" altLang="ko-KR" sz="900" dirty="0"/>
          </a:p>
          <a:p>
            <a:r>
              <a:rPr lang="en-US" altLang="ko-KR" sz="900" b="1" dirty="0"/>
              <a:t>&lt;footer&gt;</a:t>
            </a:r>
            <a:r>
              <a:rPr lang="en-US" altLang="ko-KR" sz="900" dirty="0"/>
              <a:t> </a:t>
            </a:r>
            <a:r>
              <a:rPr lang="ko-KR" altLang="ko-KR" sz="900" dirty="0" err="1"/>
              <a:t>꼬릿말</a:t>
            </a:r>
            <a:r>
              <a:rPr lang="ko-KR" altLang="ko-KR" sz="900" dirty="0"/>
              <a:t> </a:t>
            </a:r>
            <a:r>
              <a:rPr lang="en-US" altLang="ko-KR" sz="900" b="1" dirty="0"/>
              <a:t>&lt;/footer&gt;</a:t>
            </a:r>
            <a:endParaRPr lang="ko-KR" altLang="ko-KR" sz="900" dirty="0"/>
          </a:p>
          <a:p>
            <a:r>
              <a:rPr lang="en-US" altLang="ko-KR" sz="900" dirty="0"/>
              <a:t>&lt;/body&gt;</a:t>
            </a:r>
            <a:endParaRPr lang="ko-KR" altLang="ko-KR" sz="900" dirty="0"/>
          </a:p>
          <a:p>
            <a:r>
              <a:rPr lang="en-US" altLang="ko-KR" sz="900" dirty="0"/>
              <a:t>&lt;/html&gt;</a:t>
            </a:r>
            <a:endParaRPr lang="ko-KR" altLang="ko-KR" sz="900" dirty="0"/>
          </a:p>
          <a:p>
            <a:endParaRPr lang="ko-KR" altLang="en-US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4779248" y="13965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source/ch03/ex3-7.html</a:t>
            </a:r>
          </a:p>
          <a:p>
            <a:r>
              <a:rPr lang="en-US" altLang="ko-KR" dirty="0"/>
              <a:t>s</a:t>
            </a:r>
            <a:r>
              <a:rPr lang="en-US" altLang="ko-KR" dirty="0" smtClean="0"/>
              <a:t>ource/ch03/ex3-9.css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60032" y="3645024"/>
            <a:ext cx="396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반드시 예제 소스를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에서 실행해서 결과를 확인해 보세요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그리고 예제 소스를 기반으로 직접 태그를 입력하여 실습하시기 바랍니다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IE9 </a:t>
            </a:r>
            <a:r>
              <a:rPr lang="ko-KR" altLang="en-US" sz="1400" dirty="0" smtClean="0"/>
              <a:t>이하의 브라우저에서는 </a:t>
            </a:r>
            <a:r>
              <a:rPr lang="en-US" altLang="ko-KR" sz="1400" dirty="0" smtClean="0"/>
              <a:t>HTML5 </a:t>
            </a:r>
            <a:r>
              <a:rPr lang="ko-KR" altLang="en-US" sz="1400" dirty="0" smtClean="0"/>
              <a:t>문서가 제대로 보이지 않습니다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이 설치된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IE8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IE9</a:t>
            </a:r>
            <a:r>
              <a:rPr lang="ko-KR" altLang="en-US" sz="1400" dirty="0" smtClean="0"/>
              <a:t>으로 업그레이드 해주시고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윈도우 </a:t>
            </a:r>
            <a:r>
              <a:rPr lang="en-US" altLang="ko-KR" sz="1400" dirty="0" smtClean="0"/>
              <a:t>XP </a:t>
            </a:r>
            <a:r>
              <a:rPr lang="ko-KR" altLang="en-US" sz="1400" dirty="0" smtClean="0"/>
              <a:t>환경인 경우 </a:t>
            </a:r>
            <a:r>
              <a:rPr lang="ko-KR" altLang="en-US" sz="1400" dirty="0" err="1" smtClean="0"/>
              <a:t>파이어폭스</a:t>
            </a:r>
            <a:r>
              <a:rPr lang="ko-KR" altLang="en-US" sz="1400" dirty="0" smtClean="0"/>
              <a:t> 또는 </a:t>
            </a:r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크롬 등의 브라우저를 이용해서 해당 소스를 실행해 주시기 바랍니다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55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3182" y="1204375"/>
            <a:ext cx="8147248" cy="3096344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front.css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아래와 같은 코드를 적용합니다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ko-KR" sz="1600" dirty="0" smtClean="0"/>
              <a:t>정확하게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img_back.png </a:t>
            </a:r>
            <a:r>
              <a:rPr lang="ko-KR" altLang="ko-KR" sz="1600" dirty="0"/>
              <a:t>파일의 사이즈와 같이</a:t>
            </a:r>
            <a:r>
              <a:rPr lang="en-US" altLang="ko-KR" sz="1600" dirty="0"/>
              <a:t> width</a:t>
            </a:r>
            <a:r>
              <a:rPr lang="ko-KR" altLang="ko-KR" sz="1600" dirty="0"/>
              <a:t>와</a:t>
            </a:r>
            <a:r>
              <a:rPr lang="en-US" altLang="ko-KR" sz="1600" dirty="0"/>
              <a:t> height </a:t>
            </a:r>
            <a:r>
              <a:rPr lang="ko-KR" altLang="ko-KR" sz="1600" dirty="0"/>
              <a:t>값을 지정합니다</a:t>
            </a:r>
            <a:r>
              <a:rPr lang="en-US" altLang="ko-KR" sz="1600" dirty="0"/>
              <a:t>. </a:t>
            </a:r>
            <a:endParaRPr lang="ko-KR" altLang="ko-KR" sz="1600" dirty="0"/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614279"/>
            <a:ext cx="8208912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#</a:t>
            </a:r>
            <a:r>
              <a:rPr lang="en-US" altLang="ko-KR" sz="2000" b="1" dirty="0" err="1"/>
              <a:t>main_img</a:t>
            </a:r>
            <a:r>
              <a:rPr lang="en-US" altLang="ko-KR" sz="2000" b="1" dirty="0"/>
              <a:t> {</a:t>
            </a:r>
            <a:endParaRPr lang="ko-KR" altLang="ko-KR" sz="2000" b="1" dirty="0"/>
          </a:p>
          <a:p>
            <a:r>
              <a:rPr lang="en-US" altLang="ko-KR" sz="2000" b="1" dirty="0" smtClean="0"/>
              <a:t> width:971px</a:t>
            </a:r>
            <a:r>
              <a:rPr lang="en-US" altLang="ko-KR" sz="2000" b="1" dirty="0"/>
              <a:t>;</a:t>
            </a:r>
            <a:endParaRPr lang="ko-KR" altLang="ko-KR" sz="2000" b="1" dirty="0"/>
          </a:p>
          <a:p>
            <a:r>
              <a:rPr lang="en-US" altLang="ko-KR" sz="2000" b="1" dirty="0" smtClean="0"/>
              <a:t> height:308px</a:t>
            </a:r>
            <a:r>
              <a:rPr lang="en-US" altLang="ko-KR" sz="2000" b="1" dirty="0"/>
              <a:t>;</a:t>
            </a:r>
            <a:endParaRPr lang="ko-KR" altLang="ko-KR" sz="2000" b="1" dirty="0"/>
          </a:p>
          <a:p>
            <a:r>
              <a:rPr lang="en-US" altLang="ko-KR" sz="2000" b="1" dirty="0" smtClean="0"/>
              <a:t> background-image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url</a:t>
            </a:r>
            <a:r>
              <a:rPr lang="en-US" altLang="ko-KR" sz="2000" b="1" dirty="0"/>
              <a:t>(../images/img_back.png);</a:t>
            </a:r>
            <a:endParaRPr lang="ko-KR" altLang="ko-KR" sz="2000" b="1" dirty="0"/>
          </a:p>
          <a:p>
            <a:r>
              <a:rPr lang="en-US" altLang="ko-KR" sz="2000" b="1" dirty="0" smtClean="0"/>
              <a:t> background-repeat</a:t>
            </a:r>
            <a:r>
              <a:rPr lang="en-US" altLang="ko-KR" sz="2000" b="1" dirty="0"/>
              <a:t>: no-repeat;</a:t>
            </a:r>
            <a:endParaRPr lang="ko-KR" altLang="ko-KR" sz="2000" b="1" dirty="0"/>
          </a:p>
          <a:p>
            <a:r>
              <a:rPr lang="en-US" altLang="ko-KR" sz="2000" b="1" dirty="0" smtClean="0"/>
              <a:t> background-position</a:t>
            </a:r>
            <a:r>
              <a:rPr lang="en-US" altLang="ko-KR" sz="2000" b="1" dirty="0"/>
              <a:t>: center top</a:t>
            </a:r>
            <a:r>
              <a:rPr lang="en-US" altLang="ko-KR" sz="2000" b="1" dirty="0" smtClean="0"/>
              <a:t>;    </a:t>
            </a:r>
            <a:endParaRPr lang="ko-KR" altLang="ko-KR" sz="2000" b="1" dirty="0"/>
          </a:p>
          <a:p>
            <a:r>
              <a:rPr lang="en-US" altLang="ko-KR" sz="2000" b="1" dirty="0" smtClean="0"/>
              <a:t>}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2"/>
          <a:stretch/>
        </p:blipFill>
        <p:spPr>
          <a:xfrm>
            <a:off x="179512" y="4293096"/>
            <a:ext cx="3816423" cy="19650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8195" y="625402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10-19] </a:t>
            </a:r>
            <a:r>
              <a:rPr lang="ko-KR" altLang="en-US" sz="1200" dirty="0"/>
              <a:t>제대로 위치를 잡은 </a:t>
            </a:r>
            <a:r>
              <a:rPr lang="en-US" altLang="ko-KR" sz="1200" dirty="0"/>
              <a:t>img_back.png </a:t>
            </a:r>
            <a:r>
              <a:rPr lang="ko-KR" altLang="en-US" sz="1200" dirty="0"/>
              <a:t>파일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95935" y="6233454"/>
            <a:ext cx="2083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source/ch10/pic10-19.html.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95935" y="4367665"/>
            <a:ext cx="514806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&lt;!DOCTYPE html&gt;</a:t>
            </a:r>
          </a:p>
          <a:p>
            <a:r>
              <a:rPr lang="en-US" altLang="ko-KR" sz="1600" dirty="0"/>
              <a:t>&lt;html&gt;</a:t>
            </a:r>
          </a:p>
          <a:p>
            <a:r>
              <a:rPr lang="en-US" altLang="ko-KR" sz="1600" dirty="0"/>
              <a:t>&lt;head&gt;</a:t>
            </a:r>
          </a:p>
          <a:p>
            <a:r>
              <a:rPr lang="en-US" altLang="ko-KR" sz="1600" dirty="0"/>
              <a:t>&lt;meta charset=</a:t>
            </a:r>
            <a:r>
              <a:rPr lang="en-US" altLang="ko-KR" sz="1600" i="1" dirty="0"/>
              <a:t>"EUC-KR"&gt;</a:t>
            </a:r>
          </a:p>
          <a:p>
            <a:r>
              <a:rPr lang="en-US" altLang="ko-KR" sz="1600" dirty="0"/>
              <a:t>&lt;title&gt;</a:t>
            </a:r>
            <a:r>
              <a:rPr lang="ko-KR" altLang="en-US" sz="1600" dirty="0"/>
              <a:t>실전</a:t>
            </a:r>
            <a:r>
              <a:rPr lang="en-US" altLang="ko-KR" sz="1600" dirty="0"/>
              <a:t>&lt;/title&gt;</a:t>
            </a:r>
          </a:p>
          <a:p>
            <a:r>
              <a:rPr lang="en-US" altLang="ko-KR" sz="1600" dirty="0"/>
              <a:t>&lt;link </a:t>
            </a:r>
            <a:r>
              <a:rPr lang="en-US" altLang="ko-KR" sz="1600" dirty="0" err="1"/>
              <a:t>href</a:t>
            </a:r>
            <a:r>
              <a:rPr lang="en-US" altLang="ko-KR" sz="1600" dirty="0"/>
              <a:t>=</a:t>
            </a:r>
            <a:r>
              <a:rPr lang="en-US" altLang="ko-KR" sz="1600" i="1" dirty="0"/>
              <a:t>"CSS/default.css" </a:t>
            </a:r>
            <a:r>
              <a:rPr lang="en-US" altLang="ko-KR" sz="1600" i="1" dirty="0" err="1"/>
              <a:t>rel</a:t>
            </a:r>
            <a:r>
              <a:rPr lang="en-US" altLang="ko-KR" sz="1600" i="1" dirty="0"/>
              <a:t>="</a:t>
            </a:r>
            <a:r>
              <a:rPr lang="en-US" altLang="ko-KR" sz="1600" i="1" dirty="0" err="1"/>
              <a:t>stylesheet</a:t>
            </a:r>
            <a:r>
              <a:rPr lang="en-US" altLang="ko-KR" sz="1600" i="1" dirty="0"/>
              <a:t>"&gt;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&lt;link </a:t>
            </a:r>
            <a:r>
              <a:rPr lang="en-US" altLang="ko-KR" b="1" dirty="0" err="1">
                <a:solidFill>
                  <a:srgbClr val="FF0000"/>
                </a:solidFill>
              </a:rPr>
              <a:t>href</a:t>
            </a:r>
            <a:r>
              <a:rPr lang="en-US" altLang="ko-KR" b="1" dirty="0">
                <a:solidFill>
                  <a:srgbClr val="FF0000"/>
                </a:solidFill>
              </a:rPr>
              <a:t>=</a:t>
            </a:r>
            <a:r>
              <a:rPr lang="en-US" altLang="ko-KR" b="1" i="1" dirty="0">
                <a:solidFill>
                  <a:srgbClr val="FF0000"/>
                </a:solidFill>
              </a:rPr>
              <a:t>"CSS/front.css" </a:t>
            </a:r>
            <a:r>
              <a:rPr lang="en-US" altLang="ko-KR" b="1" i="1" dirty="0" err="1">
                <a:solidFill>
                  <a:srgbClr val="FF0000"/>
                </a:solidFill>
              </a:rPr>
              <a:t>rel</a:t>
            </a:r>
            <a:r>
              <a:rPr lang="en-US" altLang="ko-KR" b="1" i="1" dirty="0">
                <a:solidFill>
                  <a:srgbClr val="FF0000"/>
                </a:solidFill>
              </a:rPr>
              <a:t>="</a:t>
            </a:r>
            <a:r>
              <a:rPr lang="en-US" altLang="ko-KR" b="1" i="1" dirty="0" err="1">
                <a:solidFill>
                  <a:srgbClr val="FF0000"/>
                </a:solidFill>
              </a:rPr>
              <a:t>stylesheet</a:t>
            </a:r>
            <a:r>
              <a:rPr lang="en-US" altLang="ko-KR" b="1" i="1" dirty="0">
                <a:solidFill>
                  <a:srgbClr val="FF0000"/>
                </a:solidFill>
              </a:rPr>
              <a:t>"&gt;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7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이곳에 그림을 배치합니다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코드 내부에 아래와 같이 추가해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10-20]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8" y="2216171"/>
            <a:ext cx="806422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&lt;div class="clear"&gt;&lt;/div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2000" b="1" dirty="0" smtClean="0"/>
              <a:t>&lt;</a:t>
            </a:r>
            <a:r>
              <a:rPr lang="en-US" altLang="ko-KR" sz="2000" b="1" dirty="0"/>
              <a:t>div id="</a:t>
            </a:r>
            <a:r>
              <a:rPr lang="en-US" altLang="ko-KR" sz="2000" b="1" dirty="0" err="1"/>
              <a:t>main_img</a:t>
            </a:r>
            <a:r>
              <a:rPr lang="en-US" altLang="ko-KR" sz="2000" b="1" dirty="0"/>
              <a:t>"&gt;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&lt;</a:t>
            </a:r>
            <a:r>
              <a:rPr lang="en-US" altLang="ko-KR" sz="2000" b="1" dirty="0" err="1">
                <a:solidFill>
                  <a:srgbClr val="FF0000"/>
                </a:solidFill>
              </a:rPr>
              <a:t>img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</a:rPr>
              <a:t>src</a:t>
            </a:r>
            <a:r>
              <a:rPr lang="en-US" altLang="ko-KR" sz="2000" b="1" dirty="0">
                <a:solidFill>
                  <a:srgbClr val="FF0000"/>
                </a:solidFill>
              </a:rPr>
              <a:t>="images/main_img.jpg" width="971" height="282"&gt;</a:t>
            </a:r>
          </a:p>
          <a:p>
            <a:r>
              <a:rPr lang="en-US" altLang="ko-KR" sz="2000" b="1" dirty="0"/>
              <a:t>&lt;/div&gt;</a:t>
            </a:r>
            <a:endParaRPr lang="ko-KR" altLang="en-US" sz="2000" b="1" dirty="0"/>
          </a:p>
        </p:txBody>
      </p:sp>
      <p:pic>
        <p:nvPicPr>
          <p:cNvPr id="1026" name="Picture 2" descr="C:\Users\michael\AppData\Local\Temp\SNAGHTML6778e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20" y="3758311"/>
            <a:ext cx="4264030" cy="24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507438" y="6248344"/>
            <a:ext cx="2282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10-20] </a:t>
            </a:r>
            <a:r>
              <a:rPr lang="ko-KR" altLang="en-US" sz="1200" dirty="0"/>
              <a:t>메인 이미지 추가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34885" y="6248344"/>
            <a:ext cx="2049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source/ch10/pic10-20.html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0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3250704" cy="4785395"/>
          </a:xfrm>
        </p:spPr>
        <p:txBody>
          <a:bodyPr/>
          <a:lstStyle/>
          <a:p>
            <a:r>
              <a:rPr lang="ko-KR" altLang="en-US" dirty="0"/>
              <a:t>하지만 여기서 보면 메인 이미지의 위치가 백그라운드와 맞질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ko-KR" altLang="en-US" dirty="0" smtClean="0"/>
              <a:t>다음의 </a:t>
            </a:r>
            <a:r>
              <a:rPr lang="ko-KR" altLang="en-US" dirty="0"/>
              <a:t>코드를 </a:t>
            </a:r>
            <a:r>
              <a:rPr lang="en-US" altLang="ko-KR" dirty="0"/>
              <a:t>CSS</a:t>
            </a:r>
            <a:r>
              <a:rPr lang="ko-KR" altLang="en-US" dirty="0"/>
              <a:t>에 삽입하여 위치를 정확하게 잡아줍니다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/>
              <a:t>main_img</a:t>
            </a:r>
            <a:r>
              <a:rPr lang="en-US" altLang="ko-KR" dirty="0"/>
              <a:t> 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smtClean="0"/>
              <a:t>{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margin:9px </a:t>
            </a:r>
            <a:r>
              <a:rPr lang="en-US" altLang="ko-KR" dirty="0"/>
              <a:t>0 0 0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10-21]</a:t>
            </a:r>
            <a:r>
              <a:rPr lang="ko-KR" altLang="en-US" dirty="0"/>
              <a:t>을 보면 정확하게 원래 의도한 디자인대로 모든 요소가 맞춰져 </a:t>
            </a:r>
            <a:r>
              <a:rPr lang="ko-KR" altLang="en-US" dirty="0" smtClean="0"/>
              <a:t>있는 것을 </a:t>
            </a:r>
            <a:r>
              <a:rPr lang="ko-KR" altLang="en-US" dirty="0"/>
              <a:t>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michael\AppData\Local\Temp\SNAGHTML68c8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40768"/>
            <a:ext cx="4680520" cy="27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95936" y="4226604"/>
            <a:ext cx="2645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10-21] </a:t>
            </a:r>
            <a:r>
              <a:rPr lang="ko-KR" altLang="en-US" sz="1200" dirty="0"/>
              <a:t>메인 이미지 위치 수정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39952" y="4653136"/>
            <a:ext cx="2049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source/ch10/pic10-21.html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7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메인 이미지 레이아웃 디자인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nav </a:t>
            </a:r>
            <a:r>
              <a:rPr lang="ko-KR" altLang="en-US" dirty="0"/>
              <a:t>태그 선택자에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추가해주도록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현재 헤더 부분에 단독으로 사용하는 것은 상관없는데</a:t>
            </a:r>
            <a:r>
              <a:rPr lang="en-US" altLang="ko-KR" dirty="0"/>
              <a:t>, </a:t>
            </a:r>
            <a:r>
              <a:rPr lang="ko-KR" altLang="en-US" dirty="0"/>
              <a:t>만약 새로운 </a:t>
            </a:r>
            <a:r>
              <a:rPr lang="ko-KR" altLang="en-US" dirty="0" smtClean="0"/>
              <a:t>서브 메뉴에 </a:t>
            </a:r>
            <a:r>
              <a:rPr lang="ko-KR" altLang="en-US" dirty="0"/>
              <a:t>다시 </a:t>
            </a:r>
            <a:r>
              <a:rPr lang="en-US" altLang="ko-KR" dirty="0"/>
              <a:t>nav </a:t>
            </a:r>
            <a:r>
              <a:rPr lang="ko-KR" altLang="en-US" dirty="0"/>
              <a:t>태그를 사용하게 되면 두 개의 선택자가 충돌하게 되기 </a:t>
            </a:r>
            <a:r>
              <a:rPr lang="ko-KR" altLang="en-US" dirty="0" smtClean="0"/>
              <a:t>때문입니다</a:t>
            </a:r>
            <a:r>
              <a:rPr lang="en-US" altLang="ko-KR" dirty="0"/>
              <a:t>. </a:t>
            </a:r>
            <a:r>
              <a:rPr lang="ko-KR" altLang="en-US" dirty="0"/>
              <a:t>이런 불상사를 미연에 방지하고자</a:t>
            </a:r>
            <a:r>
              <a:rPr lang="en-US" altLang="ko-KR" dirty="0"/>
              <a:t>, &lt;nav id=“</a:t>
            </a:r>
            <a:r>
              <a:rPr lang="en-US" altLang="ko-KR" dirty="0" err="1"/>
              <a:t>top_menu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라고 지정합니다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CSS</a:t>
            </a:r>
            <a:r>
              <a:rPr lang="ko-KR" altLang="en-US" dirty="0"/>
              <a:t>에는 어떤 변화를 줘야 할까요</a:t>
            </a:r>
            <a:r>
              <a:rPr lang="en-US" altLang="ko-KR" dirty="0"/>
              <a:t>? CSS</a:t>
            </a:r>
            <a:r>
              <a:rPr lang="ko-KR" altLang="en-US" dirty="0"/>
              <a:t>에도 종속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ko-KR" altLang="en-US" dirty="0" smtClean="0"/>
              <a:t>적용해줘야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</a:t>
            </a:r>
            <a:r>
              <a:rPr lang="ko-KR" altLang="en-US" dirty="0"/>
              <a:t>부에서 종속 선택자라 함은 태그 </a:t>
            </a:r>
            <a:r>
              <a:rPr lang="ko-KR" altLang="en-US" dirty="0" err="1"/>
              <a:t>선택자와</a:t>
            </a:r>
            <a:r>
              <a:rPr lang="ko-KR" altLang="en-US" dirty="0"/>
              <a:t> 연계된 아이디 또는 클래스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종속 </a:t>
            </a:r>
            <a:r>
              <a:rPr lang="ko-KR" altLang="en-US" dirty="0"/>
              <a:t>선택자라고 합니다</a:t>
            </a:r>
            <a:r>
              <a:rPr lang="en-US" altLang="ko-KR" dirty="0"/>
              <a:t>. nav id=“</a:t>
            </a:r>
            <a:r>
              <a:rPr lang="en-US" altLang="ko-KR" dirty="0" err="1"/>
              <a:t>top_menu</a:t>
            </a:r>
            <a:r>
              <a:rPr lang="ko-KR" altLang="en-US" dirty="0"/>
              <a:t>”라고 지정되어 있어 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 smtClean="0"/>
              <a:t>nav </a:t>
            </a:r>
            <a:r>
              <a:rPr lang="ko-KR" altLang="en-US" dirty="0" smtClean="0"/>
              <a:t>와 </a:t>
            </a:r>
            <a:r>
              <a:rPr lang="ko-KR" altLang="en-US" dirty="0"/>
              <a:t>연계된 </a:t>
            </a:r>
            <a:r>
              <a:rPr lang="en-US" altLang="ko-KR" dirty="0" err="1"/>
              <a:t>top_menu</a:t>
            </a:r>
            <a:r>
              <a:rPr lang="ko-KR" altLang="en-US" dirty="0"/>
              <a:t>를 합친 </a:t>
            </a:r>
            <a:r>
              <a:rPr lang="en-US" altLang="ko-KR" dirty="0" err="1"/>
              <a:t>nav#top_menu</a:t>
            </a:r>
            <a:r>
              <a:rPr lang="ko-KR" altLang="en-US" dirty="0"/>
              <a:t>를 종속 선택자라고 합니다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5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en-US" altLang="ko-KR" dirty="0"/>
              <a:t>article</a:t>
            </a:r>
            <a:r>
              <a:rPr lang="ko-KR" altLang="en-US" dirty="0"/>
              <a:t>은 </a:t>
            </a:r>
            <a:r>
              <a:rPr lang="ko-KR" altLang="en-US" dirty="0" smtClean="0"/>
              <a:t>상단과 </a:t>
            </a:r>
            <a:r>
              <a:rPr lang="ko-KR" altLang="en-US" dirty="0"/>
              <a:t>하단 두 개의 큰 부분으로 나뉘고 </a:t>
            </a:r>
            <a:r>
              <a:rPr lang="ko-KR" altLang="en-US" dirty="0" smtClean="0"/>
              <a:t>하단 </a:t>
            </a:r>
            <a:r>
              <a:rPr lang="ko-KR" altLang="en-US" dirty="0"/>
              <a:t>부분에는 좌</a:t>
            </a:r>
            <a:r>
              <a:rPr lang="en-US" altLang="ko-KR" dirty="0"/>
              <a:t>, </a:t>
            </a:r>
            <a:r>
              <a:rPr lang="ko-KR" altLang="en-US" dirty="0" smtClean="0"/>
              <a:t>우로 다시 </a:t>
            </a:r>
            <a:r>
              <a:rPr lang="ko-KR" altLang="en-US" dirty="0"/>
              <a:t>나뉘는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상단 부분부터 처리하는데</a:t>
            </a:r>
            <a:r>
              <a:rPr lang="en-US" altLang="ko-KR" dirty="0"/>
              <a:t>, </a:t>
            </a:r>
            <a:r>
              <a:rPr lang="ko-KR" altLang="en-US" dirty="0"/>
              <a:t>상단 부분은 또 하나의 아이디 </a:t>
            </a:r>
            <a:r>
              <a:rPr lang="ko-KR" altLang="en-US" dirty="0" err="1"/>
              <a:t>선택자로</a:t>
            </a:r>
            <a:r>
              <a:rPr lang="ko-KR" altLang="en-US" dirty="0"/>
              <a:t> </a:t>
            </a:r>
            <a:r>
              <a:rPr lang="ko-KR" altLang="en-US" dirty="0" smtClean="0"/>
              <a:t>묶어야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솔루션들이 있는 곳이기 때문에 </a:t>
            </a:r>
            <a:r>
              <a:rPr lang="en-US" altLang="ko-KR" dirty="0"/>
              <a:t>#solution</a:t>
            </a:r>
            <a:r>
              <a:rPr lang="ko-KR" altLang="en-US" dirty="0"/>
              <a:t>이라고 </a:t>
            </a:r>
            <a:r>
              <a:rPr lang="en-US" altLang="ko-KR" dirty="0"/>
              <a:t>CSS</a:t>
            </a:r>
            <a:r>
              <a:rPr lang="ko-KR" altLang="en-US" dirty="0"/>
              <a:t>에 정의하고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내부에는 </a:t>
            </a:r>
            <a:r>
              <a:rPr lang="en-US" altLang="ko-KR" dirty="0"/>
              <a:t>&lt;div id=“solution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으로 지정하겠습니다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ko-KR" altLang="en-US" dirty="0"/>
              <a:t>각각의 내용을 따로 아이디 </a:t>
            </a:r>
            <a:r>
              <a:rPr lang="ko-KR" altLang="en-US" dirty="0" err="1"/>
              <a:t>선택자로</a:t>
            </a:r>
            <a:r>
              <a:rPr lang="ko-KR" altLang="en-US" dirty="0"/>
              <a:t> 지정하겠습니다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솔루션의 이름과 동일하게 </a:t>
            </a:r>
            <a:r>
              <a:rPr lang="en-US" altLang="ko-KR" dirty="0"/>
              <a:t>#hosting, #security, #payment</a:t>
            </a:r>
            <a:r>
              <a:rPr lang="ko-KR" altLang="en-US" dirty="0"/>
              <a:t>로 지정하여 </a:t>
            </a:r>
            <a:r>
              <a:rPr lang="en-US" altLang="ko-KR" dirty="0"/>
              <a:t>HTML </a:t>
            </a:r>
            <a:r>
              <a:rPr lang="ko-KR" altLang="en-US" dirty="0" smtClean="0"/>
              <a:t>코드에 </a:t>
            </a:r>
            <a:r>
              <a:rPr lang="ko-KR" altLang="en-US" dirty="0"/>
              <a:t>삽입하고 각각의 내용들은 </a:t>
            </a:r>
            <a:r>
              <a:rPr lang="en-US" altLang="ko-KR" dirty="0"/>
              <a:t>&lt;h3&gt;...&lt;/h3&gt; &lt;p&gt;...&lt;/p&gt;</a:t>
            </a:r>
            <a:r>
              <a:rPr lang="ko-KR" altLang="en-US" dirty="0"/>
              <a:t>을 이용하여 지정합니다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2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 </a:t>
            </a:r>
            <a:r>
              <a:rPr lang="en-US" altLang="ko-KR" dirty="0"/>
              <a:t>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988839"/>
            <a:ext cx="3672408" cy="445230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/>
              <a:t>&lt;article id="front"&gt;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&lt;div id="solution"&gt;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&lt;div id="hosting"&gt;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   &lt;h3&gt;Web Hosting Solution&lt;/h3&gt;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        &lt;p&gt;</a:t>
            </a:r>
            <a:r>
              <a:rPr lang="en-US" altLang="ko-KR" sz="1200" dirty="0" err="1"/>
              <a:t>Lorem</a:t>
            </a:r>
            <a:r>
              <a:rPr lang="en-US" altLang="ko-KR" sz="1200" dirty="0"/>
              <a:t> …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&lt;/p&gt;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&lt;/div&gt;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&lt;div id="security"&gt;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       &lt;h3&gt;Web Security Solution&lt;/h3&gt;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         &lt;p&gt;</a:t>
            </a:r>
            <a:r>
              <a:rPr lang="en-US" altLang="ko-KR" sz="1200" dirty="0" err="1"/>
              <a:t>Lorem</a:t>
            </a:r>
            <a:r>
              <a:rPr lang="en-US" altLang="ko-KR" sz="1200" dirty="0"/>
              <a:t> …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&lt;/p&gt;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&lt;/div&gt;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&lt;div id="payment"&gt;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        &lt;h3&gt;Web payment Solution&lt;/h3</a:t>
            </a:r>
            <a:r>
              <a:rPr lang="en-US" altLang="ko-KR" sz="1200" dirty="0" smtClean="0"/>
              <a:t>&gt;</a:t>
            </a:r>
            <a:endParaRPr lang="ko-KR" altLang="ko-KR" sz="1200" dirty="0" smtClean="0"/>
          </a:p>
          <a:p>
            <a:pPr>
              <a:lnSpc>
                <a:spcPct val="110000"/>
              </a:lnSpc>
            </a:pPr>
            <a:r>
              <a:rPr lang="en-US" altLang="ko-KR" sz="1200" dirty="0" smtClean="0"/>
              <a:t>                   &lt;p&gt;</a:t>
            </a:r>
            <a:r>
              <a:rPr lang="en-US" altLang="ko-KR" sz="1200" dirty="0" err="1" smtClean="0"/>
              <a:t>Lorem</a:t>
            </a:r>
            <a:r>
              <a:rPr lang="en-US" altLang="ko-KR" sz="1200" dirty="0" smtClean="0"/>
              <a:t> … </a:t>
            </a:r>
            <a:r>
              <a:rPr lang="en-US" altLang="ko-KR" sz="1200" dirty="0" err="1" smtClean="0"/>
              <a:t>Ut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vel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est</a:t>
            </a:r>
            <a:r>
              <a:rPr lang="en-US" altLang="ko-KR" sz="1200" dirty="0" smtClean="0"/>
              <a:t> &lt;/p&gt;</a:t>
            </a:r>
            <a:endParaRPr lang="ko-KR" altLang="ko-KR" sz="1200" dirty="0" smtClean="0"/>
          </a:p>
          <a:p>
            <a:pPr>
              <a:lnSpc>
                <a:spcPct val="110000"/>
              </a:lnSpc>
            </a:pPr>
            <a:r>
              <a:rPr lang="en-US" altLang="ko-KR" sz="1200" dirty="0" smtClean="0"/>
              <a:t>        </a:t>
            </a:r>
            <a:r>
              <a:rPr lang="en-US" altLang="ko-KR" sz="1200" dirty="0"/>
              <a:t>&lt;/div&gt;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&lt;/div&gt;</a:t>
            </a:r>
            <a:endParaRPr lang="ko-KR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&lt;/article&gt;</a:t>
            </a:r>
            <a:endParaRPr lang="ko-KR" altLang="ko-KR" sz="1200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78577" y="1837464"/>
            <a:ext cx="4766511" cy="4924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article#front</a:t>
            </a:r>
            <a:r>
              <a:rPr lang="en-US" altLang="ko-KR" dirty="0"/>
              <a:t> {</a:t>
            </a:r>
            <a:endParaRPr lang="ko-KR" altLang="ko-KR" dirty="0"/>
          </a:p>
          <a:p>
            <a:r>
              <a:rPr lang="en-US" altLang="ko-KR" dirty="0" smtClean="0"/>
              <a:t>    margin:5px </a:t>
            </a:r>
            <a:r>
              <a:rPr lang="en-US" altLang="ko-KR" dirty="0"/>
              <a:t>0 5px 20px;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/>
              <a:t>#solution {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border:solid</a:t>
            </a:r>
            <a:r>
              <a:rPr lang="en-US" altLang="ko-KR" dirty="0" smtClean="0"/>
              <a:t> </a:t>
            </a:r>
            <a:r>
              <a:rPr lang="en-US" altLang="ko-KR" dirty="0"/>
              <a:t>1px #FFFFFF;</a:t>
            </a:r>
            <a:endParaRPr lang="ko-KR" altLang="ko-KR" dirty="0"/>
          </a:p>
          <a:p>
            <a:r>
              <a:rPr lang="en-US" altLang="ko-KR" dirty="0" smtClean="0"/>
              <a:t>    border-radius:10px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width:910px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min-height:150px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background</a:t>
            </a:r>
            <a:r>
              <a:rPr lang="en-US" altLang="ko-KR" dirty="0"/>
              <a:t>: #</a:t>
            </a:r>
            <a:r>
              <a:rPr lang="en-US" altLang="ko-KR" dirty="0" err="1"/>
              <a:t>ebebeb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padding:10px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/>
              <a:t>#hosting, #security, #payment {</a:t>
            </a:r>
            <a:endParaRPr lang="ko-KR" altLang="ko-KR" dirty="0"/>
          </a:p>
          <a:p>
            <a:pPr lvl="1"/>
            <a:r>
              <a:rPr lang="en-US" altLang="ko-KR" dirty="0"/>
              <a:t>width:</a:t>
            </a:r>
            <a:r>
              <a:rPr lang="en-US" altLang="ko-KR" i="1" dirty="0"/>
              <a:t>260px;</a:t>
            </a:r>
          </a:p>
          <a:p>
            <a:pPr lvl="1"/>
            <a:r>
              <a:rPr lang="en-US" altLang="ko-KR" dirty="0" err="1"/>
              <a:t>float:</a:t>
            </a:r>
            <a:r>
              <a:rPr lang="en-US" altLang="ko-KR" i="1" dirty="0" err="1"/>
              <a:t>left</a:t>
            </a:r>
            <a:r>
              <a:rPr lang="en-US" altLang="ko-KR" i="1" dirty="0"/>
              <a:t>;</a:t>
            </a:r>
          </a:p>
          <a:p>
            <a:pPr lvl="1"/>
            <a:r>
              <a:rPr lang="en-US" altLang="ko-KR" dirty="0"/>
              <a:t>padding:</a:t>
            </a:r>
            <a:r>
              <a:rPr lang="en-US" altLang="ko-KR" i="1" dirty="0"/>
              <a:t>10px;</a:t>
            </a:r>
          </a:p>
          <a:p>
            <a:pPr lvl="1"/>
            <a:r>
              <a:rPr lang="en-US" altLang="ko-KR" dirty="0"/>
              <a:t>margin-right:</a:t>
            </a:r>
            <a:r>
              <a:rPr lang="en-US" altLang="ko-KR" i="1" dirty="0"/>
              <a:t>22px; </a:t>
            </a:r>
            <a:r>
              <a:rPr lang="en-US" altLang="ko-KR" dirty="0" smtClean="0"/>
              <a:t>    </a:t>
            </a:r>
            <a:endParaRPr lang="ko-KR" altLang="ko-KR" dirty="0"/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65929" y="1529687"/>
            <a:ext cx="5270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이렇게 지정한 후 </a:t>
            </a:r>
            <a:r>
              <a:rPr lang="en-US" altLang="ko-KR" sz="1400" dirty="0"/>
              <a:t>CSS</a:t>
            </a:r>
            <a:r>
              <a:rPr lang="ko-KR" altLang="en-US" sz="1400" dirty="0"/>
              <a:t>에서 가장 기본적인 레이아웃을 잡습니다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1245102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그렇게 되면 </a:t>
            </a:r>
            <a:r>
              <a:rPr lang="en-US" altLang="ko-KR" sz="1400" dirty="0"/>
              <a:t>article </a:t>
            </a:r>
            <a:r>
              <a:rPr lang="ko-KR" altLang="en-US" sz="1400" dirty="0"/>
              <a:t>상단에 있는 </a:t>
            </a:r>
            <a:r>
              <a:rPr lang="en-US" altLang="ko-KR" sz="1400" dirty="0"/>
              <a:t>#solution</a:t>
            </a:r>
            <a:r>
              <a:rPr lang="ko-KR" altLang="en-US" sz="1400" dirty="0"/>
              <a:t>에 해당하는 </a:t>
            </a:r>
            <a:r>
              <a:rPr lang="en-US" altLang="ko-KR" sz="1400" dirty="0"/>
              <a:t>HTML </a:t>
            </a:r>
            <a:r>
              <a:rPr lang="ko-KR" altLang="en-US" sz="1400" dirty="0"/>
              <a:t>코드는 다음과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23528" y="1529687"/>
            <a:ext cx="2508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index_article_footer.txt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4104456" cy="47853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article#front</a:t>
            </a:r>
            <a:r>
              <a:rPr lang="ko-KR" altLang="en-US" dirty="0"/>
              <a:t>라는 종속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이용하여 전체의 마진을 설정하여 정확한 </a:t>
            </a:r>
            <a:r>
              <a:rPr lang="ko-KR" altLang="en-US" dirty="0" smtClean="0"/>
              <a:t>위치를 잡습니다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그 후 </a:t>
            </a:r>
            <a:r>
              <a:rPr lang="en-US" altLang="ko-KR" dirty="0"/>
              <a:t>#solution</a:t>
            </a:r>
            <a:r>
              <a:rPr lang="ko-KR" altLang="en-US" dirty="0"/>
              <a:t>에 </a:t>
            </a:r>
            <a:r>
              <a:rPr lang="ko-KR" altLang="en-US" dirty="0" err="1"/>
              <a:t>테두리값을</a:t>
            </a:r>
            <a:r>
              <a:rPr lang="ko-KR" altLang="en-US" dirty="0"/>
              <a:t> 설정하고 배경색을 지정하고</a:t>
            </a:r>
            <a:r>
              <a:rPr lang="en-US" altLang="ko-KR" dirty="0"/>
              <a:t>, </a:t>
            </a:r>
            <a:r>
              <a:rPr lang="ko-KR" altLang="en-US" dirty="0"/>
              <a:t>넓이와 높이를 </a:t>
            </a:r>
            <a:r>
              <a:rPr lang="ko-KR" altLang="en-US" dirty="0" smtClean="0"/>
              <a:t>지정한 후 </a:t>
            </a:r>
            <a:r>
              <a:rPr lang="en-US" altLang="ko-KR" dirty="0"/>
              <a:t>CSS3</a:t>
            </a:r>
            <a:r>
              <a:rPr lang="ko-KR" altLang="en-US" dirty="0"/>
              <a:t>의 속성인 </a:t>
            </a:r>
            <a:r>
              <a:rPr lang="en-US" altLang="ko-KR" dirty="0"/>
              <a:t>border-radius </a:t>
            </a:r>
            <a:r>
              <a:rPr lang="ko-KR" altLang="en-US" dirty="0"/>
              <a:t>값을 지정하면 전체 </a:t>
            </a:r>
            <a:r>
              <a:rPr lang="en-US" altLang="ko-KR" dirty="0"/>
              <a:t>#solution</a:t>
            </a:r>
            <a:r>
              <a:rPr lang="ko-KR" altLang="en-US" dirty="0"/>
              <a:t>의 모양이 </a:t>
            </a:r>
            <a:r>
              <a:rPr lang="ko-KR" altLang="en-US" dirty="0" smtClean="0"/>
              <a:t>갖춰집니다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내부에 들어가는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하나의 그룹 </a:t>
            </a:r>
            <a:r>
              <a:rPr lang="ko-KR" altLang="en-US" dirty="0" err="1"/>
              <a:t>선택자로</a:t>
            </a:r>
            <a:r>
              <a:rPr lang="ko-KR" altLang="en-US" dirty="0"/>
              <a:t> 묶어서 속성을 </a:t>
            </a:r>
            <a:r>
              <a:rPr lang="ko-KR" altLang="en-US" dirty="0" smtClean="0"/>
              <a:t>부여하는데</a:t>
            </a:r>
            <a:r>
              <a:rPr lang="en-US" altLang="ko-KR" dirty="0"/>
              <a:t>, </a:t>
            </a:r>
            <a:r>
              <a:rPr lang="ko-KR" altLang="en-US" dirty="0"/>
              <a:t>이 속성은 공통된 속성만 적용합니다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여기에서 </a:t>
            </a:r>
            <a:r>
              <a:rPr lang="en-US" altLang="ko-KR" dirty="0" err="1" smtClean="0"/>
              <a:t>float:left</a:t>
            </a:r>
            <a:r>
              <a:rPr lang="ko-KR" altLang="en-US" dirty="0"/>
              <a:t>를 적용했는데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 smtClean="0"/>
              <a:t>float:left</a:t>
            </a:r>
            <a:r>
              <a:rPr lang="ko-KR" altLang="en-US" dirty="0"/>
              <a:t>를 적용하지 않게 되면</a:t>
            </a:r>
            <a:r>
              <a:rPr lang="en-US" altLang="ko-KR" dirty="0"/>
              <a:t>, &lt;div&gt; </a:t>
            </a:r>
            <a:r>
              <a:rPr lang="ko-KR" altLang="en-US" dirty="0" smtClean="0"/>
              <a:t>속성 때문에 </a:t>
            </a:r>
            <a:r>
              <a:rPr lang="ko-KR" altLang="en-US" dirty="0"/>
              <a:t>전체 블록이 하나씩 밑으로 내려가 버립니다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10-23]</a:t>
            </a:r>
            <a:r>
              <a:rPr lang="ko-KR" altLang="en-US" dirty="0"/>
              <a:t>을 </a:t>
            </a:r>
            <a:r>
              <a:rPr lang="ko-KR" altLang="en-US" dirty="0" smtClean="0"/>
              <a:t>확인해보면 </a:t>
            </a:r>
            <a:r>
              <a:rPr lang="en-US" altLang="ko-KR" dirty="0" err="1" smtClean="0"/>
              <a:t>float:left</a:t>
            </a:r>
            <a:r>
              <a:rPr lang="ko-KR" altLang="en-US" dirty="0"/>
              <a:t>를 지정하지 않을 때 결과를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0768"/>
            <a:ext cx="4011288" cy="35327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89406" y="5083592"/>
            <a:ext cx="39819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10-23] </a:t>
            </a:r>
            <a:r>
              <a:rPr lang="en-US" altLang="ko-KR" sz="1200" dirty="0" err="1"/>
              <a:t>float:left</a:t>
            </a:r>
            <a:r>
              <a:rPr lang="ko-KR" altLang="en-US" sz="1200" dirty="0"/>
              <a:t>를 지정하지 않은 경우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4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5184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이제 여기에 각각의 솔루션에 해당하는 아이콘을 배치할 예정입니다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각각의 </a:t>
            </a:r>
            <a:r>
              <a:rPr lang="ko-KR" altLang="en-US" sz="1600" dirty="0"/>
              <a:t>솔루션에 배치될 아이콘들은 백그라운드 이미지로 처리하겠습니다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여기에서는 </a:t>
            </a:r>
            <a:r>
              <a:rPr lang="en-US" altLang="ko-KR" sz="1600" dirty="0"/>
              <a:t>background-position</a:t>
            </a:r>
            <a:r>
              <a:rPr lang="ko-KR" altLang="en-US" sz="1600" dirty="0"/>
              <a:t>의 값이 </a:t>
            </a:r>
            <a:r>
              <a:rPr lang="en-US" altLang="ko-KR" sz="1600" dirty="0"/>
              <a:t>left 15px</a:t>
            </a:r>
            <a:r>
              <a:rPr lang="ko-KR" altLang="en-US" sz="1600" dirty="0"/>
              <a:t>로 지정되어 있는데 이것은 </a:t>
            </a:r>
            <a:r>
              <a:rPr lang="ko-KR" altLang="en-US" sz="1600" dirty="0" smtClean="0"/>
              <a:t>위치를 </a:t>
            </a:r>
            <a:r>
              <a:rPr lang="ko-KR" altLang="en-US" sz="1600" dirty="0"/>
              <a:t>말하는 것으로 </a:t>
            </a:r>
            <a:r>
              <a:rPr lang="ko-KR" altLang="en-US" sz="1600" b="1" dirty="0"/>
              <a:t>화면 왼쪽 위에서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픽셀 밑으로 위치하게끔 </a:t>
            </a:r>
            <a:r>
              <a:rPr lang="ko-KR" altLang="en-US" sz="1600" dirty="0"/>
              <a:t>처리하는 것입니다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저는 초기에 </a:t>
            </a:r>
            <a:r>
              <a:rPr lang="en-US" altLang="ko-KR" sz="1600" dirty="0" err="1"/>
              <a:t>background-position:left</a:t>
            </a:r>
            <a:r>
              <a:rPr lang="en-US" altLang="ko-KR" sz="1600" dirty="0"/>
              <a:t> top;</a:t>
            </a:r>
            <a:r>
              <a:rPr lang="ko-KR" altLang="en-US" sz="1600" dirty="0"/>
              <a:t>을 지정했는데 아이콘이 너무 위쪽에 </a:t>
            </a:r>
            <a:r>
              <a:rPr lang="ko-KR" altLang="en-US" sz="1600" dirty="0" smtClean="0"/>
              <a:t>위치해 </a:t>
            </a:r>
            <a:r>
              <a:rPr lang="ko-KR" altLang="en-US" sz="1600" dirty="0"/>
              <a:t>픽셀 값을 넣어 위치를 정확하게 조정했습니다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결과는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10-26]</a:t>
            </a:r>
            <a:r>
              <a:rPr lang="ko-KR" altLang="en-US" sz="1600" dirty="0"/>
              <a:t>에서 볼 수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아이콘과 문장이 겹치는 문제가 </a:t>
            </a:r>
            <a:r>
              <a:rPr lang="ko-KR" altLang="en-US" sz="1600" dirty="0" smtClean="0"/>
              <a:t>발생했습니다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84878" y="1988840"/>
            <a:ext cx="8208912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#hosting {</a:t>
            </a:r>
            <a:endParaRPr lang="ko-KR" altLang="ko-KR" sz="2400" b="1" dirty="0"/>
          </a:p>
          <a:p>
            <a:r>
              <a:rPr lang="en-US" altLang="ko-KR" sz="2400" b="1" dirty="0" smtClean="0"/>
              <a:t>    background-image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url</a:t>
            </a:r>
            <a:r>
              <a:rPr lang="en-US" altLang="ko-KR" sz="2400" b="1" dirty="0"/>
              <a:t>(../images/icon1.png);</a:t>
            </a:r>
            <a:endParaRPr lang="ko-KR" altLang="ko-KR" sz="2400" b="1" dirty="0"/>
          </a:p>
          <a:p>
            <a:r>
              <a:rPr lang="en-US" altLang="ko-KR" sz="2400" b="1" dirty="0" smtClean="0"/>
              <a:t>    background-repeat</a:t>
            </a:r>
            <a:r>
              <a:rPr lang="en-US" altLang="ko-KR" sz="2400" b="1" dirty="0"/>
              <a:t>: no-repeat;</a:t>
            </a:r>
            <a:endParaRPr lang="ko-KR" altLang="ko-KR" sz="2400" b="1" dirty="0"/>
          </a:p>
          <a:p>
            <a:r>
              <a:rPr lang="en-US" altLang="ko-KR" sz="2400" b="1" dirty="0" smtClean="0"/>
              <a:t>    background-position</a:t>
            </a:r>
            <a:r>
              <a:rPr lang="en-US" altLang="ko-KR" sz="2400" b="1" dirty="0"/>
              <a:t>: left 15px</a:t>
            </a:r>
            <a:r>
              <a:rPr lang="en-US" altLang="ko-KR" sz="2400" b="1" dirty="0" smtClean="0"/>
              <a:t>;</a:t>
            </a:r>
          </a:p>
          <a:p>
            <a:r>
              <a:rPr lang="en-US" altLang="ko-KR" sz="2400" b="1" dirty="0" smtClean="0"/>
              <a:t>    border-right</a:t>
            </a:r>
            <a:r>
              <a:rPr lang="en-US" altLang="ko-KR" sz="2400" b="1" dirty="0"/>
              <a:t>: 1px solid #ccc</a:t>
            </a:r>
            <a:r>
              <a:rPr lang="en-US" altLang="ko-KR" sz="2400" b="1" dirty="0" smtClean="0"/>
              <a:t>;</a:t>
            </a:r>
          </a:p>
          <a:p>
            <a:r>
              <a:rPr lang="en-US" altLang="ko-KR" sz="2400" b="1" dirty="0" smtClean="0"/>
              <a:t>}</a:t>
            </a:r>
            <a:endParaRPr lang="ko-KR" altLang="ko-KR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3600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다른 </a:t>
            </a:r>
            <a:r>
              <a:rPr lang="ko-KR" altLang="en-US" sz="1600" dirty="0"/>
              <a:t>아이디 </a:t>
            </a:r>
            <a:r>
              <a:rPr lang="ko-KR" altLang="en-US" sz="1600" dirty="0" err="1"/>
              <a:t>선택자</a:t>
            </a:r>
            <a:r>
              <a:rPr lang="ko-KR" altLang="en-US" sz="1600" dirty="0"/>
              <a:t> </a:t>
            </a:r>
            <a:r>
              <a:rPr lang="en-US" altLang="ko-KR" sz="1600" dirty="0"/>
              <a:t>#security, #payment</a:t>
            </a:r>
            <a:r>
              <a:rPr lang="ko-KR" altLang="en-US" sz="1600" dirty="0"/>
              <a:t>에도 값을 </a:t>
            </a:r>
            <a:r>
              <a:rPr lang="ko-KR" altLang="en-US" sz="1600" dirty="0" smtClean="0"/>
              <a:t>지정해 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95536" y="1700808"/>
            <a:ext cx="8208912" cy="415498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#security {</a:t>
            </a:r>
          </a:p>
          <a:p>
            <a:r>
              <a:rPr lang="en-US" altLang="ko-KR" sz="2400" b="1" dirty="0" smtClean="0"/>
              <a:t>    background-image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url</a:t>
            </a:r>
            <a:r>
              <a:rPr lang="en-US" altLang="ko-KR" sz="2400" b="1" dirty="0"/>
              <a:t>(../images/icon2.png);</a:t>
            </a:r>
          </a:p>
          <a:p>
            <a:r>
              <a:rPr lang="en-US" altLang="ko-KR" sz="2400" b="1" dirty="0" smtClean="0"/>
              <a:t>    background-repeat</a:t>
            </a:r>
            <a:r>
              <a:rPr lang="en-US" altLang="ko-KR" sz="2400" b="1" dirty="0"/>
              <a:t>: no-repeat;</a:t>
            </a:r>
          </a:p>
          <a:p>
            <a:r>
              <a:rPr lang="en-US" altLang="ko-KR" sz="2400" b="1" dirty="0" smtClean="0"/>
              <a:t>    background-position</a:t>
            </a:r>
            <a:r>
              <a:rPr lang="en-US" altLang="ko-KR" sz="2400" b="1" dirty="0"/>
              <a:t>: left 15px;</a:t>
            </a:r>
          </a:p>
          <a:p>
            <a:r>
              <a:rPr lang="en-US" altLang="ko-KR" sz="2400" b="1" dirty="0" smtClean="0"/>
              <a:t>    border-right</a:t>
            </a:r>
            <a:r>
              <a:rPr lang="en-US" altLang="ko-KR" sz="2400" b="1" dirty="0"/>
              <a:t>: 1px solid #ccc</a:t>
            </a:r>
            <a:r>
              <a:rPr lang="en-US" altLang="ko-KR" sz="2400" b="1" dirty="0" smtClean="0"/>
              <a:t>;    </a:t>
            </a:r>
            <a:endParaRPr lang="en-US" altLang="ko-KR" sz="2400" b="1" dirty="0"/>
          </a:p>
          <a:p>
            <a:r>
              <a:rPr lang="en-US" altLang="ko-KR" sz="2400" b="1" dirty="0" smtClean="0"/>
              <a:t>}</a:t>
            </a:r>
            <a:endParaRPr lang="en-US" altLang="ko-KR" sz="2400" b="1" dirty="0"/>
          </a:p>
          <a:p>
            <a:r>
              <a:rPr lang="en-US" altLang="ko-KR" sz="2400" b="1" dirty="0"/>
              <a:t>#payment {</a:t>
            </a:r>
          </a:p>
          <a:p>
            <a:r>
              <a:rPr lang="en-US" altLang="ko-KR" sz="2400" b="1" dirty="0" smtClean="0"/>
              <a:t>    background-image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url</a:t>
            </a:r>
            <a:r>
              <a:rPr lang="en-US" altLang="ko-KR" sz="2400" b="1" dirty="0"/>
              <a:t>(../images/icon3.png);</a:t>
            </a:r>
          </a:p>
          <a:p>
            <a:r>
              <a:rPr lang="en-US" altLang="ko-KR" sz="2400" b="1" dirty="0" smtClean="0"/>
              <a:t>    background-repeat</a:t>
            </a:r>
            <a:r>
              <a:rPr lang="en-US" altLang="ko-KR" sz="2400" b="1" dirty="0"/>
              <a:t>: no-repeat;</a:t>
            </a:r>
          </a:p>
          <a:p>
            <a:r>
              <a:rPr lang="en-US" altLang="ko-KR" sz="2400" b="1" dirty="0" smtClean="0"/>
              <a:t>    background-position</a:t>
            </a:r>
            <a:r>
              <a:rPr lang="en-US" altLang="ko-KR" sz="2400" b="1" dirty="0"/>
              <a:t>: left 15px</a:t>
            </a:r>
            <a:r>
              <a:rPr lang="en-US" altLang="ko-KR" sz="2400" b="1" dirty="0" smtClean="0"/>
              <a:t>;    </a:t>
            </a:r>
            <a:endParaRPr lang="en-US" altLang="ko-KR" sz="2400" b="1" dirty="0"/>
          </a:p>
          <a:p>
            <a:r>
              <a:rPr lang="en-US" altLang="ko-KR" sz="2400" b="1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3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각각의 </a:t>
            </a:r>
            <a:r>
              <a:rPr lang="ko-KR" altLang="en-US" b="1" dirty="0"/>
              <a:t>아이디 </a:t>
            </a:r>
            <a:r>
              <a:rPr lang="ko-KR" altLang="en-US" b="1" dirty="0" err="1"/>
              <a:t>선택자를</a:t>
            </a:r>
            <a:r>
              <a:rPr lang="ko-KR" altLang="en-US" b="1" dirty="0"/>
              <a:t> 구분할 </a:t>
            </a:r>
            <a:r>
              <a:rPr lang="ko-KR" altLang="en-US" b="1" dirty="0" smtClean="0"/>
              <a:t>구분 선을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적용합니다</a:t>
            </a:r>
            <a:r>
              <a:rPr lang="en-US" altLang="ko-KR" b="1" dirty="0" smtClean="0"/>
              <a:t>.</a:t>
            </a:r>
            <a:r>
              <a:rPr lang="en-US" altLang="ko-KR" dirty="0" smtClean="0"/>
              <a:t> </a:t>
            </a:r>
            <a:r>
              <a:rPr lang="ko-KR" altLang="en-US" dirty="0" err="1"/>
              <a:t>구분선은</a:t>
            </a:r>
            <a:r>
              <a:rPr lang="ko-KR" altLang="en-US" dirty="0"/>
              <a:t> 단순하게 </a:t>
            </a:r>
            <a:r>
              <a:rPr lang="en-US" altLang="ko-KR" dirty="0"/>
              <a:t>border</a:t>
            </a:r>
            <a:r>
              <a:rPr lang="ko-KR" altLang="en-US" dirty="0"/>
              <a:t>를 </a:t>
            </a:r>
            <a:r>
              <a:rPr lang="ko-KR" altLang="en-US" dirty="0" smtClean="0"/>
              <a:t>통해 처리할 </a:t>
            </a:r>
            <a:r>
              <a:rPr lang="ko-KR" altLang="en-US" dirty="0"/>
              <a:t>수 있습니다</a:t>
            </a:r>
            <a:r>
              <a:rPr lang="en-US" altLang="ko-KR" dirty="0"/>
              <a:t>. #hosting</a:t>
            </a:r>
            <a:r>
              <a:rPr lang="ko-KR" altLang="en-US" dirty="0"/>
              <a:t>과 </a:t>
            </a:r>
            <a:r>
              <a:rPr lang="en-US" altLang="ko-KR" dirty="0"/>
              <a:t>#security</a:t>
            </a:r>
            <a:r>
              <a:rPr lang="ko-KR" altLang="en-US" dirty="0"/>
              <a:t>에 </a:t>
            </a:r>
            <a:r>
              <a:rPr lang="en-US" altLang="ko-KR" dirty="0"/>
              <a:t>border-right: 1px solid #ccc;</a:t>
            </a:r>
            <a:r>
              <a:rPr lang="ko-KR" altLang="en-US" dirty="0"/>
              <a:t>를 </a:t>
            </a:r>
            <a:r>
              <a:rPr lang="ko-KR" altLang="en-US" dirty="0" smtClean="0"/>
              <a:t>적용해 </a:t>
            </a:r>
            <a:r>
              <a:rPr lang="ko-KR" altLang="en-US" dirty="0"/>
              <a:t>주면 끝납니다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10-30]</a:t>
            </a:r>
            <a:r>
              <a:rPr lang="ko-KR" altLang="en-US" dirty="0"/>
              <a:t>은 결과 값입니다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52936"/>
            <a:ext cx="7765567" cy="16561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458112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10-30] border-right </a:t>
            </a:r>
            <a:r>
              <a:rPr lang="ko-KR" altLang="en-US" sz="1400" dirty="0"/>
              <a:t>적용해 준 결과 화면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2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를 이용한 </a:t>
            </a:r>
            <a:r>
              <a:rPr lang="en-US" altLang="ko-KR" dirty="0"/>
              <a:t>HTML </a:t>
            </a:r>
            <a:r>
              <a:rPr lang="ko-KR" altLang="en-US" dirty="0"/>
              <a:t>문서 구조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지금까지 </a:t>
            </a:r>
            <a:r>
              <a:rPr lang="en-US" altLang="ko-KR" dirty="0" smtClean="0"/>
              <a:t>HTML5</a:t>
            </a:r>
            <a:r>
              <a:rPr lang="ko-KR" altLang="en-US" dirty="0"/>
              <a:t>를 사용해서 사이트의 구조를 잡는 법을 </a:t>
            </a:r>
            <a:r>
              <a:rPr lang="ko-KR" altLang="en-US" dirty="0" smtClean="0"/>
              <a:t>간단하게 살펴봤습니다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가 출현하면서 웹 문서의 구조에 대한 명확한 정의가 이루어지고</a:t>
            </a:r>
            <a:r>
              <a:rPr lang="en-US" altLang="ko-KR" dirty="0"/>
              <a:t>, HTML5</a:t>
            </a:r>
          </a:p>
          <a:p>
            <a:r>
              <a:rPr lang="ko-KR" altLang="en-US" dirty="0"/>
              <a:t>이전에 문서의 구조를 잡을 때 쓰던 다양한 아이디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 </a:t>
            </a:r>
            <a:r>
              <a:rPr lang="ko-KR" altLang="en-US" dirty="0"/>
              <a:t>선택자의 이름을 하나의</a:t>
            </a:r>
          </a:p>
          <a:p>
            <a:r>
              <a:rPr lang="ko-KR" altLang="en-US" dirty="0"/>
              <a:t>표준으로 만들어서 이전 버전의 웹 문서보다 </a:t>
            </a:r>
            <a:r>
              <a:rPr lang="en-US" altLang="ko-KR" dirty="0"/>
              <a:t>HTML5 </a:t>
            </a:r>
            <a:r>
              <a:rPr lang="ko-KR" altLang="en-US" dirty="0"/>
              <a:t>문서의 구조는 명확하고 간결</a:t>
            </a:r>
          </a:p>
          <a:p>
            <a:r>
              <a:rPr lang="ko-KR" altLang="en-US" dirty="0" smtClean="0"/>
              <a:t>해졌습니다</a:t>
            </a:r>
            <a:r>
              <a:rPr lang="en-US" altLang="ko-KR" dirty="0" smtClean="0"/>
              <a:t>.(</a:t>
            </a:r>
            <a:r>
              <a:rPr lang="ko-KR" altLang="en-US" dirty="0"/>
              <a:t>클래스</a:t>
            </a:r>
            <a:r>
              <a:rPr lang="en-US" altLang="ko-KR" dirty="0"/>
              <a:t>/</a:t>
            </a:r>
            <a:r>
              <a:rPr lang="ko-KR" altLang="en-US" dirty="0"/>
              <a:t>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smtClean="0"/>
              <a:t>나중에 </a:t>
            </a:r>
            <a:r>
              <a:rPr lang="ko-KR" altLang="en-US" dirty="0"/>
              <a:t>배웁니다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HTML5</a:t>
            </a:r>
            <a:r>
              <a:rPr lang="ko-KR" altLang="en-US" dirty="0"/>
              <a:t>에서는 표현을 위한 태그가 거의 사라졌기 때문에 </a:t>
            </a:r>
            <a:r>
              <a:rPr lang="en-US" altLang="ko-KR" dirty="0"/>
              <a:t>HTML </a:t>
            </a:r>
            <a:r>
              <a:rPr lang="ko-KR" altLang="en-US" dirty="0"/>
              <a:t>태그만으로</a:t>
            </a:r>
          </a:p>
          <a:p>
            <a:r>
              <a:rPr lang="ko-KR" altLang="en-US" dirty="0"/>
              <a:t>는 웹 문서의 디자인이 불가능합니다</a:t>
            </a:r>
            <a:r>
              <a:rPr lang="en-US" altLang="ko-KR" dirty="0"/>
              <a:t>. </a:t>
            </a:r>
            <a:r>
              <a:rPr lang="ko-KR" altLang="en-US" dirty="0"/>
              <a:t>반드시 </a:t>
            </a:r>
            <a:r>
              <a:rPr lang="en-US" altLang="ko-KR" dirty="0"/>
              <a:t>CSS</a:t>
            </a:r>
            <a:r>
              <a:rPr lang="ko-KR" altLang="en-US" dirty="0"/>
              <a:t>를 통해서 디자인을 입혀야 하는</a:t>
            </a:r>
          </a:p>
          <a:p>
            <a:r>
              <a:rPr lang="ko-KR" altLang="en-US" dirty="0"/>
              <a:t>것입니다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스타일을 </a:t>
            </a:r>
            <a:r>
              <a:rPr lang="ko-KR" altLang="en-US" dirty="0"/>
              <a:t>옷이라고 생각한다면</a:t>
            </a:r>
            <a:r>
              <a:rPr lang="en-US" altLang="ko-KR" dirty="0"/>
              <a:t>, html </a:t>
            </a:r>
            <a:r>
              <a:rPr lang="ko-KR" altLang="en-US" dirty="0"/>
              <a:t>은 그 옷을 입고 있는 사람의 몸으로 비유할</a:t>
            </a:r>
          </a:p>
          <a:p>
            <a:r>
              <a:rPr lang="ko-KR" altLang="en-US" dirty="0"/>
              <a:t>수 있습니다</a:t>
            </a:r>
            <a:r>
              <a:rPr lang="en-US" altLang="ko-KR" dirty="0"/>
              <a:t>. </a:t>
            </a:r>
            <a:r>
              <a:rPr lang="ko-KR" altLang="en-US" dirty="0"/>
              <a:t>몸은 바꿀 수 없지만 옷은 바꿀 수 있습니다</a:t>
            </a:r>
            <a:r>
              <a:rPr lang="en-US" altLang="ko-KR" dirty="0"/>
              <a:t>. </a:t>
            </a:r>
            <a:r>
              <a:rPr lang="ko-KR" altLang="en-US" dirty="0"/>
              <a:t>이렇게 몸을 제대로 만들</a:t>
            </a:r>
          </a:p>
          <a:p>
            <a:r>
              <a:rPr lang="ko-KR" altLang="en-US" dirty="0"/>
              <a:t>어 놓은 상황에서 옷만 바꾸게 되면 사람이 다르게 보이는 것처럼</a:t>
            </a:r>
            <a:r>
              <a:rPr lang="en-US" altLang="ko-KR" dirty="0"/>
              <a:t>, </a:t>
            </a:r>
            <a:r>
              <a:rPr lang="ko-KR" altLang="en-US" dirty="0"/>
              <a:t>웹 표준에 의한</a:t>
            </a:r>
          </a:p>
          <a:p>
            <a:r>
              <a:rPr lang="ko-KR" altLang="en-US" dirty="0"/>
              <a:t>문서들도 </a:t>
            </a:r>
            <a:r>
              <a:rPr lang="en-US" altLang="ko-KR" dirty="0"/>
              <a:t>html</a:t>
            </a:r>
            <a:r>
              <a:rPr lang="ko-KR" altLang="en-US" dirty="0"/>
              <a:t>을 통해 제대로 된 구조를 갖추게 된다면</a:t>
            </a:r>
            <a:r>
              <a:rPr lang="en-US" altLang="ko-KR" dirty="0"/>
              <a:t>, CSS</a:t>
            </a:r>
            <a:r>
              <a:rPr lang="ko-KR" altLang="en-US" dirty="0"/>
              <a:t>를 통해서 얼마든지 디</a:t>
            </a:r>
          </a:p>
          <a:p>
            <a:r>
              <a:rPr lang="ko-KR" altLang="en-US" dirty="0"/>
              <a:t>자인 변경이 가능한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5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3212977"/>
            <a:ext cx="8291264" cy="432048"/>
          </a:xfrm>
        </p:spPr>
        <p:txBody>
          <a:bodyPr/>
          <a:lstStyle/>
          <a:p>
            <a:r>
              <a:rPr lang="ko-KR" altLang="en-US" dirty="0"/>
              <a:t>이럴 경우에는 </a:t>
            </a:r>
            <a:r>
              <a:rPr lang="en-US" altLang="ko-KR" dirty="0"/>
              <a:t>&lt;h3&gt;</a:t>
            </a:r>
            <a:r>
              <a:rPr lang="ko-KR" altLang="en-US" dirty="0"/>
              <a:t>과 </a:t>
            </a:r>
            <a:r>
              <a:rPr lang="en-US" altLang="ko-KR" dirty="0"/>
              <a:t>&lt;p&gt;</a:t>
            </a:r>
            <a:r>
              <a:rPr lang="ko-KR" altLang="en-US" dirty="0"/>
              <a:t>의 마진 값을 이용해서 위치를 이동해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268760"/>
            <a:ext cx="8091719" cy="16561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2871500"/>
            <a:ext cx="28985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10-26] </a:t>
            </a:r>
            <a:r>
              <a:rPr lang="ko-KR" altLang="en-US" sz="1200" dirty="0"/>
              <a:t>백그라운드에 아이콘 배열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0866" y="3645024"/>
            <a:ext cx="800908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#hosting h3, #security h3, #payment </a:t>
            </a:r>
            <a:r>
              <a:rPr lang="en-US" altLang="ko-KR" sz="2400" b="1" dirty="0" smtClean="0"/>
              <a:t>h3{  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margin:0 </a:t>
            </a:r>
            <a:r>
              <a:rPr lang="en-US" altLang="ko-KR" sz="2400" b="1" dirty="0"/>
              <a:t>0 10px 80px ;</a:t>
            </a:r>
          </a:p>
          <a:p>
            <a:r>
              <a:rPr lang="en-US" altLang="ko-KR" sz="2400" b="1" dirty="0"/>
              <a:t>}</a:t>
            </a:r>
          </a:p>
          <a:p>
            <a:r>
              <a:rPr lang="en-US" altLang="ko-KR" sz="2400" b="1" dirty="0"/>
              <a:t>#hosting p, #security p, #payment p</a:t>
            </a:r>
            <a:r>
              <a:rPr lang="en-US" altLang="ko-KR" sz="2400" b="1" dirty="0" smtClean="0"/>
              <a:t>{    </a:t>
            </a:r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margin:0 </a:t>
            </a:r>
            <a:r>
              <a:rPr lang="en-US" altLang="ko-KR" sz="2400" b="1" dirty="0"/>
              <a:t>0 0 80px;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0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article(</a:t>
            </a:r>
            <a:r>
              <a:rPr lang="ko-KR" altLang="en-US" dirty="0"/>
              <a:t>본문</a:t>
            </a:r>
            <a:r>
              <a:rPr lang="en-US" altLang="ko-KR" dirty="0"/>
              <a:t>) #solution </a:t>
            </a:r>
            <a:r>
              <a:rPr lang="ko-KR" altLang="en-US" dirty="0"/>
              <a:t>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h3</a:t>
            </a:r>
            <a:r>
              <a:rPr lang="ko-KR" altLang="en-US" dirty="0"/>
              <a:t>에는 </a:t>
            </a:r>
            <a:r>
              <a:rPr lang="en-US" altLang="ko-KR" dirty="0"/>
              <a:t>p</a:t>
            </a:r>
            <a:r>
              <a:rPr lang="ko-KR" altLang="en-US" dirty="0"/>
              <a:t>와의 간격을 위해 하단에 </a:t>
            </a:r>
            <a:r>
              <a:rPr lang="en-US" altLang="ko-KR" dirty="0"/>
              <a:t>10</a:t>
            </a:r>
            <a:r>
              <a:rPr lang="ko-KR" altLang="en-US" dirty="0"/>
              <a:t>픽셀의 여백을 주었으며</a:t>
            </a:r>
            <a:r>
              <a:rPr lang="en-US" altLang="ko-KR" dirty="0"/>
              <a:t>, </a:t>
            </a:r>
            <a:r>
              <a:rPr lang="ko-KR" altLang="en-US" dirty="0"/>
              <a:t>왼쪽으로 </a:t>
            </a:r>
            <a:r>
              <a:rPr lang="en-US" altLang="ko-KR" dirty="0"/>
              <a:t>80</a:t>
            </a:r>
            <a:r>
              <a:rPr lang="ko-KR" altLang="en-US" dirty="0" smtClean="0"/>
              <a:t>픽셀을 이동했습니다</a:t>
            </a:r>
            <a:r>
              <a:rPr lang="en-US" altLang="ko-KR" dirty="0"/>
              <a:t>. </a:t>
            </a:r>
            <a:r>
              <a:rPr lang="ko-KR" altLang="en-US" dirty="0"/>
              <a:t>이렇게 이동된 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10-27]</a:t>
            </a:r>
            <a:r>
              <a:rPr lang="ko-KR" altLang="en-US" dirty="0"/>
              <a:t>에서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5"/>
            <a:ext cx="6264696" cy="13884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592" y="352133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10-27] &lt;h3&gt;</a:t>
            </a:r>
            <a:r>
              <a:rPr lang="ko-KR" altLang="en-US" sz="1200" dirty="0"/>
              <a:t>과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에 마진 값을 적용하여 아이콘 재배치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9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 </a:t>
            </a:r>
            <a:r>
              <a:rPr lang="en-US" altLang="ko-KR" dirty="0"/>
              <a:t>Security </a:t>
            </a:r>
            <a:r>
              <a:rPr lang="en-US" altLang="ko-KR" dirty="0" smtClean="0"/>
              <a:t>/ News </a:t>
            </a:r>
            <a:r>
              <a:rPr lang="ko-KR" altLang="en-US" dirty="0" smtClean="0"/>
              <a:t>디자인 </a:t>
            </a:r>
            <a:r>
              <a:rPr lang="ko-KR" altLang="en-US" dirty="0"/>
              <a:t>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#solution </a:t>
            </a:r>
            <a:r>
              <a:rPr lang="ko-KR" altLang="en-US" dirty="0"/>
              <a:t>하단에 위치한 </a:t>
            </a:r>
            <a:r>
              <a:rPr lang="en-US" altLang="ko-KR" dirty="0"/>
              <a:t>Security News</a:t>
            </a:r>
            <a:r>
              <a:rPr lang="ko-KR" altLang="en-US" dirty="0"/>
              <a:t>에 대한 디자인과 </a:t>
            </a:r>
            <a:r>
              <a:rPr lang="en-US" altLang="ko-KR" dirty="0"/>
              <a:t>News &amp; Notice </a:t>
            </a:r>
            <a:r>
              <a:rPr lang="ko-KR" altLang="en-US" dirty="0" smtClean="0"/>
              <a:t>부분에 </a:t>
            </a:r>
            <a:r>
              <a:rPr lang="ko-KR" altLang="en-US" dirty="0"/>
              <a:t>대한 디자인 레이아웃 작업을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항상 박스 모델과 박스 모델끼리 서로를 </a:t>
            </a:r>
            <a:r>
              <a:rPr lang="ko-KR" altLang="en-US" dirty="0" smtClean="0"/>
              <a:t>분리시킬 때 </a:t>
            </a:r>
            <a:r>
              <a:rPr lang="en-US" altLang="ko-KR" dirty="0"/>
              <a:t>&lt;div class=“clear</a:t>
            </a:r>
            <a:r>
              <a:rPr lang="ko-KR" altLang="en-US" dirty="0"/>
              <a:t>”</a:t>
            </a:r>
            <a:r>
              <a:rPr lang="en-US" altLang="ko-KR" dirty="0"/>
              <a:t>&gt; </a:t>
            </a:r>
            <a:r>
              <a:rPr lang="en-US" altLang="ko-KR" dirty="0" smtClean="0"/>
              <a:t>&lt;/div</a:t>
            </a:r>
            <a:r>
              <a:rPr lang="en-US" altLang="ko-KR" dirty="0"/>
              <a:t>&gt;</a:t>
            </a:r>
            <a:r>
              <a:rPr lang="ko-KR" altLang="en-US" dirty="0"/>
              <a:t>를 적용해 준다고 했습니다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3</a:t>
            </a:r>
            <a:r>
              <a:rPr lang="ko-KR" altLang="en-US" dirty="0"/>
              <a:t>단계에서 </a:t>
            </a:r>
            <a:r>
              <a:rPr lang="en-US" altLang="ko-KR" dirty="0"/>
              <a:t>#solution</a:t>
            </a:r>
            <a:r>
              <a:rPr lang="ko-KR" altLang="en-US" dirty="0"/>
              <a:t>의 마지막에 </a:t>
            </a:r>
            <a:r>
              <a:rPr lang="en-US" altLang="ko-KR" dirty="0"/>
              <a:t>&lt;</a:t>
            </a:r>
            <a:r>
              <a:rPr lang="en-US" altLang="ko-KR" dirty="0" smtClean="0"/>
              <a:t>div class</a:t>
            </a:r>
            <a:r>
              <a:rPr lang="en-US" altLang="ko-KR" dirty="0"/>
              <a:t>=“clear</a:t>
            </a:r>
            <a:r>
              <a:rPr lang="ko-KR" altLang="en-US" dirty="0"/>
              <a:t>”</a:t>
            </a:r>
            <a:r>
              <a:rPr lang="en-US" altLang="ko-KR" dirty="0"/>
              <a:t>&gt; &lt;/div&gt;</a:t>
            </a:r>
            <a:r>
              <a:rPr lang="ko-KR" altLang="en-US" dirty="0"/>
              <a:t>를 적용하여 서로 분리시켜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Security News </a:t>
            </a:r>
            <a:r>
              <a:rPr lang="ko-KR" altLang="en-US" dirty="0"/>
              <a:t>부분은 </a:t>
            </a:r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ko-KR" altLang="en-US" dirty="0"/>
              <a:t>로 </a:t>
            </a:r>
            <a:r>
              <a:rPr lang="en-US" altLang="ko-KR" dirty="0"/>
              <a:t>News &amp; Notice</a:t>
            </a:r>
            <a:r>
              <a:rPr lang="ko-KR" altLang="en-US" dirty="0"/>
              <a:t>는 </a:t>
            </a:r>
            <a:r>
              <a:rPr lang="en-US" altLang="ko-KR" dirty="0"/>
              <a:t>#</a:t>
            </a:r>
            <a:r>
              <a:rPr lang="en-US" altLang="ko-KR" dirty="0" err="1"/>
              <a:t>news_notice</a:t>
            </a:r>
            <a:r>
              <a:rPr lang="ko-KR" altLang="en-US" dirty="0"/>
              <a:t>로 </a:t>
            </a:r>
            <a:r>
              <a:rPr lang="ko-KR" altLang="en-US" dirty="0" smtClean="0"/>
              <a:t>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이용하여 정의해 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/>
              <a:t>HTML </a:t>
            </a:r>
            <a:r>
              <a:rPr lang="ko-KR" altLang="en-US" dirty="0"/>
              <a:t>문서 내부에도 아래와 같이 정의합니다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HTML </a:t>
            </a:r>
            <a:r>
              <a:rPr lang="ko-KR" altLang="en-US" dirty="0"/>
              <a:t>문서 내부에도 아래와 같이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0779" y="4293096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sec_news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r>
              <a:rPr lang="en-US" altLang="ko-KR" sz="1400" dirty="0"/>
              <a:t>&lt;/div&gt;</a:t>
            </a:r>
            <a:endParaRPr lang="ko-KR" altLang="ko-KR" sz="1400" dirty="0"/>
          </a:p>
          <a:p>
            <a:r>
              <a:rPr lang="en-US" altLang="ko-KR" sz="1400" dirty="0"/>
              <a:t>   </a:t>
            </a:r>
            <a:endParaRPr lang="ko-KR" altLang="ko-KR" sz="1400" dirty="0"/>
          </a:p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r>
              <a:rPr lang="en-US" altLang="ko-KR" sz="1400" dirty="0"/>
              <a:t>&lt;/div&gt;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그리고 각각의 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아래처럼 대략적인 구조를 잡습니다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HTML </a:t>
            </a:r>
            <a:r>
              <a:rPr lang="ko-KR" altLang="en-US" dirty="0"/>
              <a:t>코드 내부에서는 </a:t>
            </a:r>
            <a:r>
              <a:rPr lang="en-US" altLang="ko-KR" dirty="0"/>
              <a:t>Security News </a:t>
            </a:r>
            <a:r>
              <a:rPr lang="ko-KR" altLang="en-US" dirty="0"/>
              <a:t>부분은 </a:t>
            </a:r>
            <a:r>
              <a:rPr lang="en-US" altLang="ko-KR" dirty="0"/>
              <a:t>&lt;dl&gt; &lt;</a:t>
            </a:r>
            <a:r>
              <a:rPr lang="en-US" altLang="ko-KR" dirty="0" err="1"/>
              <a:t>dt</a:t>
            </a:r>
            <a:r>
              <a:rPr lang="en-US" altLang="ko-KR" dirty="0"/>
              <a:t>&gt;...&lt;/</a:t>
            </a:r>
            <a:r>
              <a:rPr lang="en-US" altLang="ko-KR" dirty="0" err="1"/>
              <a:t>dt</a:t>
            </a:r>
            <a:r>
              <a:rPr lang="en-US" altLang="ko-KR" dirty="0"/>
              <a:t>&gt; &lt;</a:t>
            </a:r>
            <a:r>
              <a:rPr lang="en-US" altLang="ko-KR" dirty="0" err="1"/>
              <a:t>dd</a:t>
            </a:r>
            <a:r>
              <a:rPr lang="en-US" altLang="ko-KR" dirty="0"/>
              <a:t>&gt;...&lt;/</a:t>
            </a:r>
            <a:r>
              <a:rPr lang="en-US" altLang="ko-KR" dirty="0" err="1"/>
              <a:t>dd</a:t>
            </a:r>
            <a:r>
              <a:rPr lang="en-US" altLang="ko-KR" dirty="0"/>
              <a:t>&gt; </a:t>
            </a:r>
            <a:r>
              <a:rPr lang="en-US" altLang="ko-KR" dirty="0" smtClean="0"/>
              <a:t>&lt;/dl</a:t>
            </a:r>
            <a:r>
              <a:rPr lang="en-US" altLang="ko-KR" dirty="0"/>
              <a:t>&gt;</a:t>
            </a:r>
            <a:r>
              <a:rPr lang="ko-KR" altLang="en-US" dirty="0"/>
              <a:t>을 이용한 정의 리스트로 </a:t>
            </a:r>
            <a:r>
              <a:rPr lang="en-US" altLang="ko-KR" dirty="0"/>
              <a:t>HTML </a:t>
            </a:r>
            <a:r>
              <a:rPr lang="ko-KR" altLang="en-US" dirty="0"/>
              <a:t>코드를 작성하고 </a:t>
            </a:r>
            <a:r>
              <a:rPr lang="en-US" altLang="ko-KR" dirty="0"/>
              <a:t>News &amp; Notice </a:t>
            </a:r>
            <a:r>
              <a:rPr lang="ko-KR" altLang="en-US" dirty="0"/>
              <a:t>부분은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태그를 </a:t>
            </a:r>
            <a:r>
              <a:rPr lang="ko-KR" altLang="en-US" dirty="0"/>
              <a:t>이용해서 대략적인 레이아웃을 잡습니다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772816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sec_news</a:t>
            </a:r>
            <a:r>
              <a:rPr lang="en-US" altLang="ko-KR" sz="1400" dirty="0"/>
              <a:t>, #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float:left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width:430px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margin:15px </a:t>
            </a:r>
            <a:r>
              <a:rPr lang="en-US" altLang="ko-KR" sz="1400" dirty="0"/>
              <a:t>0 0 20px;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528252" y="4365104"/>
            <a:ext cx="8064896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정의 리스트 태그는 많이 사용되지 않는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중 하나입니다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구조는 다음과 같습니다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&lt;dl&gt;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dt</a:t>
            </a:r>
            <a:r>
              <a:rPr lang="en-US" altLang="ko-KR" sz="1200" dirty="0"/>
              <a:t>&gt; …&lt;/</a:t>
            </a:r>
            <a:r>
              <a:rPr lang="en-US" altLang="ko-KR" sz="1200" dirty="0" err="1"/>
              <a:t>dt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&gt; … &lt;/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&lt;/dl&gt;</a:t>
            </a:r>
          </a:p>
          <a:p>
            <a:r>
              <a:rPr lang="ko-KR" altLang="en-US" sz="1200" dirty="0"/>
              <a:t>정의 리스트는 제목과 설명이 조합되어 있는 문단에 많이 사용하게 되는데요</a:t>
            </a:r>
            <a:r>
              <a:rPr lang="en-US" altLang="ko-KR" sz="1200" dirty="0"/>
              <a:t>. </a:t>
            </a:r>
            <a:r>
              <a:rPr lang="ko-KR" altLang="en-US" sz="1200" dirty="0"/>
              <a:t>가장 </a:t>
            </a:r>
            <a:r>
              <a:rPr lang="ko-KR" altLang="en-US" sz="1200" dirty="0" smtClean="0"/>
              <a:t>대표적인 예가 </a:t>
            </a:r>
            <a:r>
              <a:rPr lang="ko-KR" altLang="en-US" sz="1200" dirty="0"/>
              <a:t>현재의 </a:t>
            </a:r>
            <a:r>
              <a:rPr lang="en-US" altLang="ko-KR" sz="1200" dirty="0"/>
              <a:t>Security News</a:t>
            </a:r>
            <a:r>
              <a:rPr lang="ko-KR" altLang="en-US" sz="1200" dirty="0"/>
              <a:t>와 같은 경우입니다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제목이 있고 설명이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그런 패턴이 </a:t>
            </a:r>
            <a:r>
              <a:rPr lang="ko-KR" altLang="en-US" sz="1200" dirty="0" smtClean="0"/>
              <a:t>반복적으로 </a:t>
            </a:r>
            <a:r>
              <a:rPr lang="ko-KR" altLang="en-US" sz="1200" dirty="0"/>
              <a:t>일어나는 경우 사용하면 편리합니다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사용법이 리스트 태그인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 &lt;li&gt; … &lt;/li&gt; 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  <a:r>
              <a:rPr lang="ko-KR" altLang="en-US" sz="1200" dirty="0"/>
              <a:t>과 유사한데</a:t>
            </a:r>
            <a:r>
              <a:rPr lang="en-US" altLang="ko-KR" sz="1200" dirty="0"/>
              <a:t>, </a:t>
            </a:r>
            <a:r>
              <a:rPr lang="ko-KR" altLang="en-US" sz="1200" dirty="0"/>
              <a:t>정의리스트는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dt</a:t>
            </a:r>
            <a:r>
              <a:rPr lang="en-US" altLang="ko-KR" sz="1200" dirty="0"/>
              <a:t>&gt;</a:t>
            </a:r>
            <a:r>
              <a:rPr lang="ko-KR" altLang="en-US" sz="1200" dirty="0"/>
              <a:t>에는 제목이</a:t>
            </a:r>
            <a:r>
              <a:rPr lang="en-US" altLang="ko-KR" sz="1200" dirty="0" smtClean="0"/>
              <a:t>, &lt;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&gt;</a:t>
            </a:r>
            <a:r>
              <a:rPr lang="ko-KR" altLang="en-US" sz="1200" dirty="0"/>
              <a:t>에는 설명 부분이 들어가는 것이 차이점입니다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1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 내부에는 다음과 같이 정의합니다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44824"/>
            <a:ext cx="3384376" cy="4832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sec_news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r>
              <a:rPr lang="en-US" altLang="ko-KR" sz="1400" dirty="0"/>
              <a:t>   &lt;h3&gt;Security News&lt;/h3&gt;</a:t>
            </a:r>
            <a:endParaRPr lang="ko-KR" altLang="ko-KR" sz="1400" dirty="0"/>
          </a:p>
          <a:p>
            <a:r>
              <a:rPr lang="en-US" altLang="ko-KR" sz="1400" dirty="0"/>
              <a:t>   &lt;dl&gt;</a:t>
            </a:r>
            <a:endParaRPr lang="ko-KR" altLang="ko-KR" sz="1400" dirty="0"/>
          </a:p>
          <a:p>
            <a:r>
              <a:rPr lang="en-US" altLang="ko-KR" sz="1400" dirty="0"/>
              <a:t>   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Vivamus</a:t>
            </a:r>
            <a:r>
              <a:rPr lang="en-US" altLang="ko-KR" sz="1400" dirty="0"/>
              <a:t> id ligula…&lt;/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</a:t>
            </a:r>
            <a:r>
              <a:rPr lang="en-US" altLang="ko-KR" sz="1400" dirty="0" smtClean="0"/>
              <a:t>  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Proin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ante … 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Vivamus</a:t>
            </a:r>
            <a:r>
              <a:rPr lang="en-US" altLang="ko-KR" sz="1400" dirty="0"/>
              <a:t> id ligula…&lt;/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</a:t>
            </a:r>
            <a:r>
              <a:rPr lang="en-US" altLang="ko-KR" sz="1400" dirty="0" smtClean="0"/>
              <a:t>  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Proin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quis</a:t>
            </a:r>
            <a:r>
              <a:rPr lang="en-US" altLang="ko-KR" sz="1400" dirty="0"/>
              <a:t> ante … 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&lt;/dl&gt;</a:t>
            </a:r>
            <a:endParaRPr lang="ko-KR" altLang="ko-KR" sz="1400" dirty="0"/>
          </a:p>
          <a:p>
            <a:r>
              <a:rPr lang="en-US" altLang="ko-KR" sz="1400" dirty="0"/>
              <a:t>&lt;/div&gt;  </a:t>
            </a:r>
            <a:endParaRPr lang="ko-KR" altLang="ko-KR" sz="1400" dirty="0"/>
          </a:p>
          <a:p>
            <a:r>
              <a:rPr lang="en-US" altLang="ko-KR" sz="1400" dirty="0"/>
              <a:t>&lt;!—</a:t>
            </a:r>
            <a:r>
              <a:rPr lang="ko-KR" altLang="ko-KR" sz="1400" dirty="0"/>
              <a:t>여기까지</a:t>
            </a:r>
            <a:r>
              <a:rPr lang="en-US" altLang="ko-KR" sz="1400" dirty="0"/>
              <a:t> Security News  </a:t>
            </a:r>
            <a:r>
              <a:rPr lang="en-US" altLang="ko-KR" sz="1400" dirty="0">
                <a:sym typeface="Wingdings"/>
              </a:rPr>
              <a:t></a:t>
            </a:r>
            <a:endParaRPr lang="ko-KR" altLang="ko-KR" sz="1400" dirty="0"/>
          </a:p>
          <a:p>
            <a:r>
              <a:rPr lang="en-US" altLang="ko-KR" sz="1400" dirty="0"/>
              <a:t> &lt;div id="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"&gt;</a:t>
            </a:r>
            <a:endParaRPr lang="ko-KR" altLang="ko-KR" sz="1400" dirty="0"/>
          </a:p>
          <a:p>
            <a:r>
              <a:rPr lang="en-US" altLang="ko-KR" sz="1400" dirty="0"/>
              <a:t>   &lt;h3&gt;News &amp;amp; Notice&lt;/h3&gt;</a:t>
            </a:r>
            <a:endParaRPr lang="ko-KR" altLang="ko-KR" sz="1400" dirty="0"/>
          </a:p>
          <a:p>
            <a:r>
              <a:rPr lang="en-US" altLang="ko-KR" sz="1400" dirty="0"/>
              <a:t>        &lt;table&gt;</a:t>
            </a:r>
            <a:endParaRPr lang="ko-KR" altLang="ko-KR" sz="1400" dirty="0"/>
          </a:p>
          <a:p>
            <a:r>
              <a:rPr lang="en-US" altLang="ko-KR" sz="1400" dirty="0"/>
              <a:t>      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     &lt;td&gt;</a:t>
            </a:r>
            <a:r>
              <a:rPr lang="en-US" altLang="ko-KR" sz="1400" dirty="0" err="1"/>
              <a:t>Vivamus</a:t>
            </a:r>
            <a:r>
              <a:rPr lang="en-US" altLang="ko-KR" sz="1400" dirty="0"/>
              <a:t> … 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     &lt;td&gt;2011.07.31&lt;/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   ….</a:t>
            </a:r>
            <a:endParaRPr lang="ko-KR" altLang="ko-KR" sz="1400" dirty="0"/>
          </a:p>
          <a:p>
            <a:r>
              <a:rPr lang="en-US" altLang="ko-KR" sz="1400" dirty="0"/>
              <a:t>        &lt;/table&gt;         </a:t>
            </a:r>
            <a:endParaRPr lang="ko-KR" altLang="ko-KR" sz="1400" dirty="0"/>
          </a:p>
          <a:p>
            <a:r>
              <a:rPr lang="en-US" altLang="ko-KR" sz="1400" dirty="0"/>
              <a:t>    &lt;/div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&lt;!--</a:t>
            </a:r>
            <a:r>
              <a:rPr lang="ko-KR" altLang="ko-KR" sz="1400" dirty="0" smtClean="0"/>
              <a:t>여기까지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News &amp; Notice </a:t>
            </a:r>
            <a:r>
              <a:rPr lang="ko-KR" altLang="ko-KR" sz="1400" dirty="0"/>
              <a:t>부분 </a:t>
            </a:r>
            <a:r>
              <a:rPr lang="en-US" altLang="ko-KR" sz="1400" dirty="0" smtClean="0"/>
              <a:t>--&gt;</a:t>
            </a:r>
            <a:endParaRPr lang="ko-KR" altLang="ko-KR" sz="1400" dirty="0"/>
          </a:p>
          <a:p>
            <a:endParaRPr lang="ko-KR" altLang="en-US" sz="1400" dirty="0"/>
          </a:p>
        </p:txBody>
      </p:sp>
      <p:pic>
        <p:nvPicPr>
          <p:cNvPr id="4098" name="Picture 2" descr="C:\Users\michael\AppData\Local\Temp\SNAGHTML844e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72816"/>
            <a:ext cx="4590620" cy="41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58572" y="601573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10-31] HTML </a:t>
            </a:r>
            <a:r>
              <a:rPr lang="ko-KR" altLang="en-US" sz="1200" dirty="0"/>
              <a:t>코드 내부에 </a:t>
            </a:r>
            <a:r>
              <a:rPr lang="en-US" altLang="ko-KR" sz="1200" dirty="0"/>
              <a:t>Security News </a:t>
            </a:r>
            <a:r>
              <a:rPr lang="ko-KR" altLang="en-US" sz="1200" dirty="0"/>
              <a:t>및 </a:t>
            </a:r>
            <a:r>
              <a:rPr lang="en-US" altLang="ko-KR" sz="1200" dirty="0"/>
              <a:t>News &amp; Notice </a:t>
            </a:r>
            <a:r>
              <a:rPr lang="ko-KR" altLang="en-US" sz="1200" dirty="0"/>
              <a:t>적용 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80587" y="6486622"/>
            <a:ext cx="2049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source/ch10/pic10-31.html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6470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10-31]</a:t>
            </a:r>
            <a:r>
              <a:rPr lang="ko-KR" altLang="en-US" dirty="0"/>
              <a:t>을 보면 현재까지의 작업 결과물을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의도했던 디자인과는 차이가 있지만 대략적인 레이아웃은 일치하는 것을 알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CSS</a:t>
            </a:r>
            <a:r>
              <a:rPr lang="ko-KR" altLang="en-US" dirty="0"/>
              <a:t>를 통해서 나머지 디자인을 적용해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#</a:t>
            </a:r>
            <a:r>
              <a:rPr lang="en-US" altLang="ko-KR" dirty="0" err="1"/>
              <a:t>news_notice</a:t>
            </a:r>
            <a:r>
              <a:rPr lang="ko-KR" altLang="en-US" dirty="0"/>
              <a:t>의 </a:t>
            </a:r>
            <a:r>
              <a:rPr lang="en-US" altLang="ko-KR" dirty="0"/>
              <a:t>h3 </a:t>
            </a:r>
            <a:r>
              <a:rPr lang="ko-KR" altLang="en-US" dirty="0"/>
              <a:t>부분에 대한 디자인을 적용해보겠습니다</a:t>
            </a:r>
            <a:r>
              <a:rPr lang="en-US" altLang="ko-KR" dirty="0"/>
              <a:t>. </a:t>
            </a:r>
            <a:r>
              <a:rPr lang="ko-KR" altLang="en-US" dirty="0" smtClean="0"/>
              <a:t>사용한 </a:t>
            </a:r>
            <a:r>
              <a:rPr lang="ko-KR" altLang="en-US" dirty="0"/>
              <a:t>글꼴을 보니 </a:t>
            </a:r>
            <a:r>
              <a:rPr lang="en-US" altLang="ko-KR" dirty="0" err="1"/>
              <a:t>segoeui</a:t>
            </a:r>
            <a:r>
              <a:rPr lang="ko-KR" altLang="en-US" dirty="0" err="1"/>
              <a:t>를</a:t>
            </a:r>
            <a:r>
              <a:rPr lang="ko-KR" altLang="en-US" dirty="0"/>
              <a:t> 사용했습니다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italic </a:t>
            </a:r>
            <a:r>
              <a:rPr lang="ko-KR" altLang="en-US" dirty="0"/>
              <a:t>스타일을 적용했다는 것을 </a:t>
            </a:r>
            <a:r>
              <a:rPr lang="ko-KR" altLang="en-US" dirty="0" smtClean="0"/>
              <a:t>알 수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그리고 글자 주위에 장식용 테두리가 있는 것을 알 수 있는데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smtClean="0"/>
              <a:t>부분은 </a:t>
            </a: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10-32]</a:t>
            </a:r>
            <a:r>
              <a:rPr lang="ko-KR" altLang="en-US" dirty="0"/>
              <a:t>에서와 같은 이미지를 이용하여 백그라운드로 처리하면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21088"/>
            <a:ext cx="7560840" cy="4320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5085506"/>
            <a:ext cx="3013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10-32] h3 </a:t>
            </a:r>
            <a:r>
              <a:rPr lang="ko-KR" altLang="en-US" sz="1400" dirty="0"/>
              <a:t>백그라운드 이미지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32833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576064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코드는 다음과 같습니다</a:t>
            </a:r>
            <a:r>
              <a:rPr lang="en-US" altLang="ko-KR" dirty="0" smtClean="0"/>
              <a:t>. </a:t>
            </a:r>
            <a:r>
              <a:rPr lang="en-US" altLang="ko-KR" dirty="0"/>
              <a:t>CSS</a:t>
            </a:r>
            <a:r>
              <a:rPr lang="ko-KR" altLang="en-US" dirty="0"/>
              <a:t>가 적용된 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10-33]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00808"/>
            <a:ext cx="7200800" cy="28623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h3 , #</a:t>
            </a:r>
            <a:r>
              <a:rPr lang="en-US" altLang="ko-KR" dirty="0" err="1"/>
              <a:t>news_notice</a:t>
            </a:r>
            <a:r>
              <a:rPr lang="en-US" altLang="ko-KR" dirty="0"/>
              <a:t> h3 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font-size</a:t>
            </a:r>
            <a:r>
              <a:rPr lang="en-US" altLang="ko-KR" dirty="0"/>
              <a:t>: 14px;</a:t>
            </a:r>
            <a:endParaRPr lang="ko-KR" altLang="ko-KR" dirty="0"/>
          </a:p>
          <a:p>
            <a:r>
              <a:rPr lang="en-US" altLang="ko-KR" dirty="0" smtClean="0"/>
              <a:t>    font-style</a:t>
            </a:r>
            <a:r>
              <a:rPr lang="en-US" altLang="ko-KR" dirty="0"/>
              <a:t>: italic;</a:t>
            </a:r>
            <a:endParaRPr lang="ko-KR" altLang="ko-KR" dirty="0"/>
          </a:p>
          <a:p>
            <a:r>
              <a:rPr lang="en-US" altLang="ko-KR" dirty="0" smtClean="0"/>
              <a:t>    font-weight</a:t>
            </a:r>
            <a:r>
              <a:rPr lang="en-US" altLang="ko-KR" dirty="0"/>
              <a:t>: normal;</a:t>
            </a:r>
            <a:endParaRPr lang="ko-KR" altLang="ko-KR" dirty="0"/>
          </a:p>
          <a:p>
            <a:r>
              <a:rPr lang="en-US" altLang="ko-KR" dirty="0" smtClean="0"/>
              <a:t>    width:420px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height:24px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 smtClean="0"/>
              <a:t>    background-image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(../images/h3_back.jpg);</a:t>
            </a:r>
            <a:endParaRPr lang="ko-KR" altLang="ko-KR" dirty="0"/>
          </a:p>
          <a:p>
            <a:r>
              <a:rPr lang="en-US" altLang="ko-KR" dirty="0" smtClean="0"/>
              <a:t>    background-repeat</a:t>
            </a:r>
            <a:r>
              <a:rPr lang="en-US" altLang="ko-KR" dirty="0"/>
              <a:t>: no-repeat;</a:t>
            </a:r>
            <a:endParaRPr lang="ko-KR" altLang="ko-KR" dirty="0"/>
          </a:p>
          <a:p>
            <a:r>
              <a:rPr lang="en-US" altLang="ko-KR" dirty="0" smtClean="0"/>
              <a:t>    padding:5px </a:t>
            </a:r>
            <a:r>
              <a:rPr lang="en-US" altLang="ko-KR" dirty="0"/>
              <a:t>0 0 22px;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1" y="4526030"/>
            <a:ext cx="7957024" cy="15841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611020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10-33] h3 </a:t>
            </a:r>
            <a:r>
              <a:rPr lang="ko-KR" altLang="en-US" sz="1200" dirty="0"/>
              <a:t>백그라운드 이미지 및 속성 적용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61237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이제 </a:t>
            </a:r>
            <a:r>
              <a:rPr lang="en-US" altLang="ko-KR" dirty="0"/>
              <a:t>h3</a:t>
            </a:r>
            <a:r>
              <a:rPr lang="ko-KR" altLang="en-US" dirty="0"/>
              <a:t>의 글꼴에 색을 각자 지정해 주고 </a:t>
            </a:r>
            <a:r>
              <a:rPr lang="en-US" altLang="ko-KR" dirty="0"/>
              <a:t>h3 </a:t>
            </a:r>
            <a:r>
              <a:rPr lang="ko-KR" altLang="en-US" dirty="0"/>
              <a:t>부분을 마무리하면 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CSS</a:t>
            </a:r>
            <a:r>
              <a:rPr lang="ko-KR" altLang="en-US" dirty="0"/>
              <a:t>에는 다음과 같이 지정합니다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HTML</a:t>
            </a:r>
            <a:r>
              <a:rPr lang="ko-KR" altLang="en-US" dirty="0"/>
              <a:t>에는 다음과 같이 지정합니다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&lt;h3&gt;&lt;span class="orange"&gt;Security&lt;/span&gt; News&lt;/h3&gt;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…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&lt;h3 class="brown"&gt;News &amp;amp; Notice&lt;/h3&gt;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여기서 보시면 </a:t>
            </a:r>
            <a:r>
              <a:rPr lang="en-US" altLang="ko-KR" dirty="0"/>
              <a:t>&lt;span&gt; </a:t>
            </a:r>
            <a:r>
              <a:rPr lang="ko-KR" altLang="en-US" dirty="0"/>
              <a:t>태그가 언제 사용되는지 확실히 알 수 있겠죠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&lt;</a:t>
            </a:r>
            <a:r>
              <a:rPr lang="en-US" altLang="ko-KR" dirty="0"/>
              <a:t>span&gt;</a:t>
            </a:r>
            <a:r>
              <a:rPr lang="ko-KR" altLang="en-US" dirty="0"/>
              <a:t>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부분에 </a:t>
            </a:r>
            <a:r>
              <a:rPr lang="en-US" altLang="ko-KR" dirty="0"/>
              <a:t>&lt;div&gt; </a:t>
            </a:r>
            <a:r>
              <a:rPr lang="ko-KR" altLang="en-US" dirty="0"/>
              <a:t>블록 부분에 사용되는 태그입니다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128788"/>
            <a:ext cx="763284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#</a:t>
            </a:r>
            <a:r>
              <a:rPr lang="en-US" altLang="ko-KR" sz="2400" dirty="0" err="1"/>
              <a:t>sec_news</a:t>
            </a:r>
            <a:r>
              <a:rPr lang="en-US" altLang="ko-KR" sz="2400" dirty="0"/>
              <a:t> .orange {</a:t>
            </a:r>
          </a:p>
          <a:p>
            <a:r>
              <a:rPr lang="en-US" altLang="ko-KR" sz="2400" dirty="0" smtClean="0"/>
              <a:t>    color</a:t>
            </a:r>
            <a:r>
              <a:rPr lang="en-US" altLang="ko-KR" sz="2400" dirty="0"/>
              <a:t>:#f26522;</a:t>
            </a:r>
          </a:p>
          <a:p>
            <a:r>
              <a:rPr lang="en-US" altLang="ko-KR" sz="2400" dirty="0"/>
              <a:t>}</a:t>
            </a:r>
          </a:p>
          <a:p>
            <a:r>
              <a:rPr lang="en-US" altLang="ko-KR" sz="2400" dirty="0"/>
              <a:t>#</a:t>
            </a:r>
            <a:r>
              <a:rPr lang="en-US" altLang="ko-KR" sz="2400" dirty="0" err="1"/>
              <a:t>news_notice</a:t>
            </a:r>
            <a:r>
              <a:rPr lang="en-US" altLang="ko-KR" sz="2400" dirty="0"/>
              <a:t> .brown {</a:t>
            </a:r>
          </a:p>
          <a:p>
            <a:r>
              <a:rPr lang="en-US" altLang="ko-KR" sz="2400" dirty="0" smtClean="0"/>
              <a:t>    color</a:t>
            </a:r>
            <a:r>
              <a:rPr lang="en-US" altLang="ko-KR" sz="2400" dirty="0"/>
              <a:t>:#827b00;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49961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정의 리스트 부분 </a:t>
            </a:r>
            <a:r>
              <a:rPr lang="en-US" altLang="ko-KR" dirty="0"/>
              <a:t>dl</a:t>
            </a:r>
            <a:r>
              <a:rPr lang="ko-KR" altLang="en-US" dirty="0"/>
              <a:t>에 속성을 적용하여 원하는 디자인을 잡아 줍니다</a:t>
            </a:r>
            <a:r>
              <a:rPr lang="en-US" altLang="ko-KR" dirty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smtClean="0"/>
              <a:t>dl </a:t>
            </a:r>
            <a:r>
              <a:rPr lang="ko-KR" altLang="en-US" dirty="0"/>
              <a:t>값을 조정하여 정확한 위치를 잡습니다</a:t>
            </a:r>
            <a:r>
              <a:rPr lang="en-US" altLang="ko-KR" dirty="0"/>
              <a:t>. </a:t>
            </a:r>
            <a:r>
              <a:rPr lang="ko-KR" altLang="en-US" dirty="0"/>
              <a:t>위치를 잡기 위해서 </a:t>
            </a:r>
            <a:r>
              <a:rPr lang="en-US" altLang="ko-KR" dirty="0"/>
              <a:t>dl </a:t>
            </a:r>
            <a:r>
              <a:rPr lang="ko-KR" altLang="en-US" dirty="0"/>
              <a:t>부분에 </a:t>
            </a:r>
            <a:r>
              <a:rPr lang="en-US" altLang="ko-KR" dirty="0" err="1"/>
              <a:t>marginleft</a:t>
            </a:r>
            <a:r>
              <a:rPr lang="en-US" altLang="ko-KR" dirty="0" smtClean="0"/>
              <a:t>: 6px</a:t>
            </a:r>
            <a:r>
              <a:rPr lang="ko-KR" altLang="en-US" dirty="0"/>
              <a:t>을 적용했습니다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 err="1"/>
              <a:t>dt</a:t>
            </a:r>
            <a:r>
              <a:rPr lang="en-US" altLang="ko-KR" dirty="0"/>
              <a:t> </a:t>
            </a:r>
            <a:r>
              <a:rPr lang="ko-KR" altLang="en-US" dirty="0"/>
              <a:t>부분이 다른 요소보다 글꼴 크기가 크고 색상도 빨간색입니다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smtClean="0"/>
              <a:t>글꼴도 </a:t>
            </a:r>
            <a:r>
              <a:rPr lang="en-US" altLang="ko-KR" dirty="0"/>
              <a:t>Times </a:t>
            </a:r>
            <a:r>
              <a:rPr lang="ko-KR" altLang="en-US" dirty="0"/>
              <a:t>계열인 것을 파악할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dd</a:t>
            </a:r>
            <a:r>
              <a:rPr lang="en-US" altLang="ko-KR" dirty="0"/>
              <a:t> </a:t>
            </a:r>
            <a:r>
              <a:rPr lang="ko-KR" altLang="en-US" dirty="0"/>
              <a:t>요소와도 약간의 간격이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모든 것을 종합적으로 파악하여 </a:t>
            </a:r>
            <a:r>
              <a:rPr lang="en-US" altLang="ko-KR" dirty="0"/>
              <a:t>CSS</a:t>
            </a:r>
            <a:r>
              <a:rPr lang="ko-KR" altLang="en-US" dirty="0"/>
              <a:t>에 속성을 적용해 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3140968"/>
            <a:ext cx="8136904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#</a:t>
            </a:r>
            <a:r>
              <a:rPr lang="en-US" altLang="ko-KR" sz="2400" dirty="0" err="1"/>
              <a:t>sec_news</a:t>
            </a:r>
            <a:r>
              <a:rPr lang="en-US" altLang="ko-KR" sz="2400" dirty="0"/>
              <a:t> dl {</a:t>
            </a:r>
            <a:endParaRPr lang="ko-KR" altLang="ko-KR" sz="2400" dirty="0"/>
          </a:p>
          <a:p>
            <a:r>
              <a:rPr lang="en-US" altLang="ko-KR" sz="2400" dirty="0" smtClean="0"/>
              <a:t>    margin-left:6px</a:t>
            </a:r>
            <a:r>
              <a:rPr lang="en-US" altLang="ko-KR" sz="2400" dirty="0"/>
              <a:t>;</a:t>
            </a:r>
            <a:endParaRPr lang="ko-KR" altLang="ko-KR" sz="2400" dirty="0"/>
          </a:p>
          <a:p>
            <a:r>
              <a:rPr lang="en-US" altLang="ko-KR" sz="2400" dirty="0"/>
              <a:t>}</a:t>
            </a:r>
            <a:endParaRPr lang="ko-KR" altLang="ko-KR" sz="2400" dirty="0"/>
          </a:p>
          <a:p>
            <a:r>
              <a:rPr lang="en-US" altLang="ko-KR" sz="2400" dirty="0"/>
              <a:t>#</a:t>
            </a:r>
            <a:r>
              <a:rPr lang="en-US" altLang="ko-KR" sz="2400" dirty="0" err="1"/>
              <a:t>sec_news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dt</a:t>
            </a:r>
            <a:r>
              <a:rPr lang="en-US" altLang="ko-KR" sz="2400" dirty="0"/>
              <a:t> {</a:t>
            </a:r>
            <a:endParaRPr lang="ko-KR" altLang="ko-KR" sz="2400" dirty="0"/>
          </a:p>
          <a:p>
            <a:r>
              <a:rPr lang="en-US" altLang="ko-KR" sz="2400" dirty="0" smtClean="0"/>
              <a:t>    font-family</a:t>
            </a:r>
            <a:r>
              <a:rPr lang="en-US" altLang="ko-KR" sz="2400" dirty="0"/>
              <a:t>: "Times New Roman", Times, serif;</a:t>
            </a:r>
            <a:endParaRPr lang="ko-KR" altLang="ko-KR" sz="2400" dirty="0"/>
          </a:p>
          <a:p>
            <a:r>
              <a:rPr lang="en-US" altLang="ko-KR" sz="2400" dirty="0" smtClean="0"/>
              <a:t>    font-size</a:t>
            </a:r>
            <a:r>
              <a:rPr lang="en-US" altLang="ko-KR" sz="2400" dirty="0"/>
              <a:t>: 16px;</a:t>
            </a:r>
            <a:endParaRPr lang="ko-KR" altLang="ko-KR" sz="2400" dirty="0"/>
          </a:p>
          <a:p>
            <a:r>
              <a:rPr lang="en-US" altLang="ko-KR" sz="2400" dirty="0" smtClean="0"/>
              <a:t>    margin:5px </a:t>
            </a:r>
            <a:r>
              <a:rPr lang="en-US" altLang="ko-KR" sz="2400" dirty="0"/>
              <a:t>0;</a:t>
            </a:r>
            <a:endParaRPr lang="ko-KR" altLang="ko-KR" sz="2400" dirty="0"/>
          </a:p>
          <a:p>
            <a:r>
              <a:rPr lang="en-US" altLang="ko-KR" sz="2400" dirty="0" smtClean="0"/>
              <a:t>    color</a:t>
            </a:r>
            <a:r>
              <a:rPr lang="en-US" altLang="ko-KR" sz="2400" dirty="0"/>
              <a:t>: #F00</a:t>
            </a:r>
            <a:r>
              <a:rPr lang="en-US" altLang="ko-KR" sz="2400" dirty="0" smtClean="0"/>
              <a:t>;    </a:t>
            </a:r>
            <a:endParaRPr lang="ko-KR" altLang="ko-KR" sz="2400" dirty="0"/>
          </a:p>
          <a:p>
            <a:r>
              <a:rPr lang="en-US" altLang="ko-KR" sz="2400" dirty="0"/>
              <a:t>}</a:t>
            </a:r>
            <a:endParaRPr lang="ko-KR" altLang="ko-KR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10224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이와 같이 </a:t>
            </a:r>
            <a:r>
              <a:rPr lang="en-US" altLang="ko-KR" dirty="0"/>
              <a:t>dl</a:t>
            </a:r>
            <a:r>
              <a:rPr lang="ko-KR" altLang="en-US" dirty="0"/>
              <a:t>과 </a:t>
            </a:r>
            <a:r>
              <a:rPr lang="en-US" altLang="ko-KR" dirty="0" err="1"/>
              <a:t>dt</a:t>
            </a:r>
            <a:r>
              <a:rPr lang="ko-KR" altLang="en-US" dirty="0"/>
              <a:t>의 요소를 정해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 err="1"/>
              <a:t>dd</a:t>
            </a:r>
            <a:r>
              <a:rPr lang="en-US" altLang="ko-KR" dirty="0"/>
              <a:t> </a:t>
            </a:r>
            <a:r>
              <a:rPr lang="ko-KR" altLang="en-US" dirty="0"/>
              <a:t>요소를 정해 주는데</a:t>
            </a:r>
            <a:r>
              <a:rPr lang="en-US" altLang="ko-KR" dirty="0"/>
              <a:t>, </a:t>
            </a:r>
            <a:r>
              <a:rPr lang="en-US" altLang="ko-KR" dirty="0" err="1"/>
              <a:t>dd</a:t>
            </a:r>
            <a:r>
              <a:rPr lang="ko-KR" altLang="en-US" dirty="0"/>
              <a:t>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10-33]</a:t>
            </a:r>
            <a:r>
              <a:rPr lang="ko-KR" altLang="en-US" dirty="0"/>
              <a:t>에서처럼 기본적으로 </a:t>
            </a:r>
            <a:r>
              <a:rPr lang="ko-KR" altLang="en-US" dirty="0" smtClean="0"/>
              <a:t>단락이 들어가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en-US" altLang="ko-KR" dirty="0" err="1"/>
              <a:t>dt</a:t>
            </a:r>
            <a:r>
              <a:rPr lang="ko-KR" altLang="en-US" dirty="0"/>
              <a:t>와 위치를 맞춰주고 글꼴을 적용하고 색상을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ko-KR" altLang="en-US" dirty="0"/>
              <a:t>서술하고 있는 요소들은 반드시 링크가 들어가야 합니다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News </a:t>
            </a:r>
            <a:r>
              <a:rPr lang="ko-KR" altLang="en-US" dirty="0" smtClean="0"/>
              <a:t>섹션은 </a:t>
            </a:r>
            <a:r>
              <a:rPr lang="ko-KR" altLang="en-US" dirty="0"/>
              <a:t>기본적으로 링크가 들어가 보다 상세한 내용을 봐야 하기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84321" y="2708920"/>
            <a:ext cx="457200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sec_news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margin-left:0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color</a:t>
            </a:r>
            <a:r>
              <a:rPr lang="en-US" altLang="ko-KR" sz="1400" dirty="0"/>
              <a:t>: #333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33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ko-KR" altLang="en-US" dirty="0" err="1" smtClean="0"/>
              <a:t>케스케이딩</a:t>
            </a:r>
            <a:r>
              <a:rPr lang="ko-KR" altLang="en-US" dirty="0" smtClean="0"/>
              <a:t> </a:t>
            </a:r>
            <a:r>
              <a:rPr lang="ko-KR" altLang="en-US" dirty="0"/>
              <a:t>스타일 시트</a:t>
            </a:r>
            <a:r>
              <a:rPr lang="en-US" altLang="ko-KR" dirty="0"/>
              <a:t>(CSS)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우리가 </a:t>
            </a:r>
            <a:r>
              <a:rPr lang="en-US" altLang="ko-KR" sz="1600" dirty="0"/>
              <a:t>MS</a:t>
            </a:r>
            <a:r>
              <a:rPr lang="ko-KR" altLang="en-US" sz="1600" dirty="0"/>
              <a:t>워드나 한글워드를 사용해서 문서를 작성할 때 스타일을 항상 </a:t>
            </a:r>
            <a:r>
              <a:rPr lang="ko-KR" altLang="en-US" sz="1600" dirty="0" smtClean="0"/>
              <a:t>적용합니다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스타일은 문서를 더 보기 좋게 꾸며주고 다른 사람이 글을 읽을 때 더 편하게 </a:t>
            </a:r>
            <a:r>
              <a:rPr lang="ko-KR" altLang="en-US" sz="1600" dirty="0" smtClean="0"/>
              <a:t>만들어 </a:t>
            </a:r>
            <a:r>
              <a:rPr lang="ko-KR" altLang="en-US" sz="1600" dirty="0"/>
              <a:t>주는 역할을 합니다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스타일은 </a:t>
            </a:r>
            <a:r>
              <a:rPr lang="ko-KR" altLang="en-US" sz="1600" dirty="0"/>
              <a:t>문서의 양식이라고 보면 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문서의 글꼴 크기를 정하며 색을 바꾸고 두께를 지정하는 </a:t>
            </a:r>
            <a:endParaRPr lang="en-US" altLang="ko-KR" sz="1600" dirty="0" smtClean="0"/>
          </a:p>
          <a:p>
            <a:r>
              <a:rPr lang="ko-KR" altLang="en-US" sz="1600" dirty="0" smtClean="0"/>
              <a:t>역할을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</a:t>
            </a:r>
            <a:r>
              <a:rPr lang="ko-KR" altLang="en-US" sz="1600" dirty="0" smtClean="0"/>
              <a:t>문서의 </a:t>
            </a:r>
            <a:r>
              <a:rPr lang="ko-KR" altLang="en-US" sz="1600" dirty="0"/>
              <a:t>타이틀을 정하며 머리말과 </a:t>
            </a:r>
            <a:endParaRPr lang="en-US" altLang="ko-KR" sz="1600" dirty="0" smtClean="0"/>
          </a:p>
          <a:p>
            <a:r>
              <a:rPr lang="ko-KR" altLang="en-US" sz="1600" dirty="0" smtClean="0"/>
              <a:t>꼬리말 </a:t>
            </a:r>
            <a:r>
              <a:rPr lang="ko-KR" altLang="en-US" sz="1600" dirty="0"/>
              <a:t>등을 정하는 역할을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한글과 </a:t>
            </a:r>
            <a:r>
              <a:rPr lang="en-US" altLang="ko-KR" sz="1600" dirty="0"/>
              <a:t>MS</a:t>
            </a:r>
            <a:r>
              <a:rPr lang="ko-KR" altLang="en-US" sz="1600" dirty="0"/>
              <a:t>워드에서도 스타일을 지정하는 </a:t>
            </a:r>
            <a:endParaRPr lang="en-US" altLang="ko-KR" sz="1600" dirty="0" smtClean="0"/>
          </a:p>
          <a:p>
            <a:r>
              <a:rPr lang="ko-KR" altLang="en-US" sz="1600" dirty="0" smtClean="0"/>
              <a:t>메뉴가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 descr="EMB000012004e7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42853"/>
            <a:ext cx="37052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MB000012004e7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68" y="2060848"/>
            <a:ext cx="25050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55776" y="6391607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한글워드에서 스타일 적용</a:t>
            </a:r>
            <a:endParaRPr lang="ko-KR" altLang="en-US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62248" y="6206941"/>
            <a:ext cx="230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MS</a:t>
            </a:r>
            <a:r>
              <a:rPr lang="ko-KR" altLang="ko-KR" sz="1200" b="1" dirty="0"/>
              <a:t>워드에서 스타일 적용</a:t>
            </a:r>
          </a:p>
          <a:p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6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648" y="6165304"/>
            <a:ext cx="8224688" cy="576064"/>
          </a:xfrm>
        </p:spPr>
        <p:txBody>
          <a:bodyPr>
            <a:normAutofit fontScale="92500"/>
          </a:bodyPr>
          <a:lstStyle/>
          <a:p>
            <a:r>
              <a:rPr lang="en-US" altLang="ko-KR" dirty="0" err="1"/>
              <a:t>dt</a:t>
            </a:r>
            <a:r>
              <a:rPr lang="ko-KR" altLang="en-US" dirty="0"/>
              <a:t>와 </a:t>
            </a:r>
            <a:r>
              <a:rPr lang="en-US" altLang="ko-KR" dirty="0" err="1"/>
              <a:t>dd</a:t>
            </a:r>
            <a:r>
              <a:rPr lang="ko-KR" altLang="en-US" dirty="0"/>
              <a:t>의 </a:t>
            </a:r>
            <a:r>
              <a:rPr lang="en-US" altLang="ko-KR" dirty="0"/>
              <a:t>a </a:t>
            </a:r>
            <a:r>
              <a:rPr lang="ko-KR" altLang="en-US" dirty="0"/>
              <a:t>요소와 </a:t>
            </a:r>
            <a:r>
              <a:rPr lang="en-US" altLang="ko-KR" dirty="0"/>
              <a:t>a:hover </a:t>
            </a:r>
            <a:r>
              <a:rPr lang="ko-KR" altLang="en-US" dirty="0"/>
              <a:t>요소에 각각의 속성을 더해주면 작업이 완료됩니다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124744"/>
            <a:ext cx="8064896" cy="5078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</a:t>
            </a:r>
            <a:r>
              <a:rPr lang="en-US" altLang="ko-KR" dirty="0" err="1"/>
              <a:t>dt</a:t>
            </a:r>
            <a:r>
              <a:rPr lang="en-US" altLang="ko-KR" dirty="0"/>
              <a:t> a{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 #F00;</a:t>
            </a:r>
            <a:endParaRPr lang="ko-KR" altLang="ko-KR" dirty="0"/>
          </a:p>
          <a:p>
            <a:r>
              <a:rPr lang="en-US" altLang="ko-KR" dirty="0" smtClean="0"/>
              <a:t>    text-decoration</a:t>
            </a:r>
            <a:r>
              <a:rPr lang="en-US" altLang="ko-KR" dirty="0"/>
              <a:t>: none;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</a:t>
            </a:r>
            <a:r>
              <a:rPr lang="en-US" altLang="ko-KR" dirty="0" err="1"/>
              <a:t>dt</a:t>
            </a:r>
            <a:r>
              <a:rPr lang="en-US" altLang="ko-KR" dirty="0"/>
              <a:t> a:hover{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 #F90;</a:t>
            </a:r>
            <a:endParaRPr lang="ko-KR" altLang="ko-KR" dirty="0"/>
          </a:p>
          <a:p>
            <a:r>
              <a:rPr lang="en-US" altLang="ko-KR" dirty="0" smtClean="0"/>
              <a:t>    text-decoration</a:t>
            </a:r>
            <a:r>
              <a:rPr lang="en-US" altLang="ko-KR" dirty="0"/>
              <a:t>: underline;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</a:t>
            </a:r>
            <a:r>
              <a:rPr lang="en-US" altLang="ko-KR" dirty="0" err="1"/>
              <a:t>dd</a:t>
            </a:r>
            <a:r>
              <a:rPr lang="en-US" altLang="ko-KR" dirty="0"/>
              <a:t> a {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 #333;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text-decoration:none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#</a:t>
            </a:r>
            <a:r>
              <a:rPr lang="en-US" altLang="ko-KR" dirty="0" err="1"/>
              <a:t>sec_news</a:t>
            </a:r>
            <a:r>
              <a:rPr lang="en-US" altLang="ko-KR" dirty="0"/>
              <a:t> </a:t>
            </a:r>
            <a:r>
              <a:rPr lang="en-US" altLang="ko-KR" dirty="0" err="1"/>
              <a:t>dd</a:t>
            </a:r>
            <a:r>
              <a:rPr lang="en-US" altLang="ko-KR" dirty="0"/>
              <a:t> a:hover {</a:t>
            </a:r>
            <a:endParaRPr lang="ko-KR" altLang="ko-KR" dirty="0"/>
          </a:p>
          <a:p>
            <a:r>
              <a:rPr lang="en-US" altLang="ko-KR" dirty="0" smtClean="0"/>
              <a:t>    color</a:t>
            </a:r>
            <a:r>
              <a:rPr lang="en-US" altLang="ko-KR" dirty="0"/>
              <a:t>: #F90;</a:t>
            </a:r>
            <a:endParaRPr lang="ko-KR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text-decoration:underline</a:t>
            </a:r>
            <a:r>
              <a:rPr lang="en-US" altLang="ko-KR" dirty="0"/>
              <a:t>;</a:t>
            </a:r>
            <a:endParaRPr lang="ko-KR" altLang="ko-KR" dirty="0"/>
          </a:p>
          <a:p>
            <a:r>
              <a:rPr lang="en-US" altLang="ko-KR" dirty="0"/>
              <a:t>}</a:t>
            </a:r>
            <a:endParaRPr lang="ko-KR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84559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마지막으로 </a:t>
            </a:r>
            <a:r>
              <a:rPr lang="en-US" altLang="ko-KR" dirty="0"/>
              <a:t>New &amp; Notice </a:t>
            </a:r>
            <a:r>
              <a:rPr lang="ko-KR" altLang="en-US" dirty="0"/>
              <a:t>부분을 정리해 주면 됩니다</a:t>
            </a:r>
            <a:r>
              <a:rPr lang="en-US" altLang="ko-KR" dirty="0"/>
              <a:t>. News &amp; notice</a:t>
            </a:r>
            <a:r>
              <a:rPr lang="ko-KR" altLang="en-US" dirty="0"/>
              <a:t>는 </a:t>
            </a:r>
            <a:r>
              <a:rPr lang="en-US" altLang="ko-KR" dirty="0"/>
              <a:t>table </a:t>
            </a:r>
            <a:r>
              <a:rPr lang="ko-KR" altLang="en-US" dirty="0"/>
              <a:t>태그를 이용해 만들어져 있습니다</a:t>
            </a:r>
            <a:r>
              <a:rPr lang="en-US" altLang="ko-KR" dirty="0"/>
              <a:t>. </a:t>
            </a:r>
            <a:r>
              <a:rPr lang="ko-KR" altLang="en-US" dirty="0"/>
              <a:t>예전 </a:t>
            </a:r>
            <a:r>
              <a:rPr lang="en-US" altLang="ko-KR" dirty="0"/>
              <a:t>CSS</a:t>
            </a:r>
            <a:r>
              <a:rPr lang="ko-KR" altLang="en-US" dirty="0"/>
              <a:t>를 이용하지 않고 단순하게 </a:t>
            </a:r>
            <a:r>
              <a:rPr lang="en-US" altLang="ko-KR" dirty="0"/>
              <a:t>table</a:t>
            </a:r>
            <a:r>
              <a:rPr lang="ko-KR" altLang="en-US" dirty="0"/>
              <a:t>만 이용해서 레이아웃을 잡을 때는 </a:t>
            </a:r>
            <a:r>
              <a:rPr lang="en-US" altLang="ko-KR" dirty="0"/>
              <a:t>table </a:t>
            </a:r>
            <a:r>
              <a:rPr lang="ko-KR" altLang="en-US" dirty="0"/>
              <a:t>태그 내부에 엄청난 코드를 삽입했습니다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table</a:t>
            </a:r>
            <a:r>
              <a:rPr lang="ko-KR" altLang="en-US" dirty="0"/>
              <a:t>의 길이가 </a:t>
            </a:r>
            <a:r>
              <a:rPr lang="en-US" altLang="ko-KR" dirty="0"/>
              <a:t>500</a:t>
            </a:r>
            <a:r>
              <a:rPr lang="ko-KR" altLang="en-US" dirty="0"/>
              <a:t>이고 테이블 사이 간격은 없애고</a:t>
            </a:r>
            <a:r>
              <a:rPr lang="en-US" altLang="ko-KR" dirty="0"/>
              <a:t>, </a:t>
            </a:r>
            <a:r>
              <a:rPr lang="ko-KR" altLang="en-US" dirty="0"/>
              <a:t>테이블의 선은 </a:t>
            </a:r>
            <a:r>
              <a:rPr lang="en-US" altLang="ko-KR" dirty="0"/>
              <a:t>1</a:t>
            </a:r>
            <a:r>
              <a:rPr lang="ko-KR" altLang="en-US" dirty="0"/>
              <a:t>픽셀 정도로 디자인하는 경우</a:t>
            </a:r>
            <a:r>
              <a:rPr lang="en-US" altLang="ko-KR" dirty="0"/>
              <a:t>, </a:t>
            </a:r>
            <a:r>
              <a:rPr lang="ko-KR" altLang="en-US" dirty="0"/>
              <a:t>아래와 같이 처리했었습니다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3789040"/>
            <a:ext cx="6912768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&lt;table </a:t>
            </a:r>
            <a:r>
              <a:rPr lang="en-US" altLang="ko-KR" sz="1400" dirty="0" err="1"/>
              <a:t>cellpadding</a:t>
            </a:r>
            <a:r>
              <a:rPr lang="en-US" altLang="ko-KR" sz="1400" dirty="0"/>
              <a:t>=”0” </a:t>
            </a:r>
            <a:r>
              <a:rPr lang="en-US" altLang="ko-KR" sz="1400" dirty="0" err="1"/>
              <a:t>cellspacing</a:t>
            </a:r>
            <a:r>
              <a:rPr lang="en-US" altLang="ko-KR" sz="1400" dirty="0"/>
              <a:t>=”0” border=”1” width=”500”&gt;</a:t>
            </a:r>
            <a:endParaRPr lang="ko-KR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td width=”200”&gt; …&lt;/td&gt;</a:t>
            </a:r>
            <a:endParaRPr lang="ko-KR" altLang="ko-KR" sz="1400" dirty="0"/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td&gt; … &lt;/td&gt;</a:t>
            </a:r>
            <a:endParaRPr lang="ko-KR" altLang="ko-KR" sz="1400" dirty="0"/>
          </a:p>
          <a:p>
            <a:r>
              <a:rPr lang="en-US" altLang="ko-KR" sz="1400" dirty="0" smtClean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55389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하지만 이런 테이블이 많으면 많을수록 그리고</a:t>
            </a:r>
            <a:r>
              <a:rPr lang="en-US" altLang="ko-KR" dirty="0"/>
              <a:t>, </a:t>
            </a:r>
            <a:r>
              <a:rPr lang="ko-KR" altLang="ko-KR" dirty="0"/>
              <a:t>테이블을 이용해서 디자인한 레이아웃을 하나씩 바꿔야 한다면 엄청난 수고와 노력이 필요했습니다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하지만</a:t>
            </a:r>
            <a:r>
              <a:rPr lang="en-US" altLang="ko-KR" dirty="0"/>
              <a:t> CSS</a:t>
            </a:r>
            <a:r>
              <a:rPr lang="ko-KR" altLang="ko-KR" dirty="0"/>
              <a:t>를 접목 시키게 되면</a:t>
            </a:r>
            <a:r>
              <a:rPr lang="en-US" altLang="ko-KR" dirty="0"/>
              <a:t>, </a:t>
            </a:r>
            <a:r>
              <a:rPr lang="ko-KR" altLang="ko-KR" dirty="0"/>
              <a:t>단순하게</a:t>
            </a:r>
            <a:r>
              <a:rPr lang="en-US" altLang="ko-KR" dirty="0"/>
              <a:t> table </a:t>
            </a:r>
            <a:r>
              <a:rPr lang="ko-KR" altLang="ko-KR" dirty="0"/>
              <a:t>은</a:t>
            </a:r>
            <a:r>
              <a:rPr lang="en-US" altLang="ko-KR" dirty="0"/>
              <a:t> table </a:t>
            </a:r>
            <a:r>
              <a:rPr lang="ko-KR" altLang="ko-KR" dirty="0"/>
              <a:t>일 뿐입니다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/>
              <a:t>이렇게 정의만 해주고 속성은</a:t>
            </a:r>
            <a:r>
              <a:rPr lang="en-US" altLang="ko-KR" dirty="0"/>
              <a:t> CSS </a:t>
            </a:r>
            <a:r>
              <a:rPr lang="ko-KR" altLang="ko-KR" dirty="0"/>
              <a:t>에서 적용하면 됩니다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/>
              <a:t>보다 정밀하게 값을 설정해 주고 싶을 경우</a:t>
            </a:r>
            <a:r>
              <a:rPr lang="en-US" altLang="ko-KR" dirty="0"/>
              <a:t> </a:t>
            </a:r>
            <a:r>
              <a:rPr lang="en-US" altLang="ko-KR" dirty="0" err="1"/>
              <a:t>tr</a:t>
            </a:r>
            <a:r>
              <a:rPr lang="en-US" altLang="ko-KR" dirty="0"/>
              <a:t> </a:t>
            </a:r>
            <a:r>
              <a:rPr lang="ko-KR" altLang="ko-KR" dirty="0"/>
              <a:t>또는</a:t>
            </a:r>
            <a:r>
              <a:rPr lang="en-US" altLang="ko-KR" dirty="0"/>
              <a:t> td </a:t>
            </a:r>
            <a:r>
              <a:rPr lang="ko-KR" altLang="ko-KR" dirty="0"/>
              <a:t>에</a:t>
            </a:r>
            <a:r>
              <a:rPr lang="en-US" altLang="ko-KR" dirty="0"/>
              <a:t> class=”</a:t>
            </a:r>
            <a:r>
              <a:rPr lang="en-US" altLang="ko-KR" dirty="0" err="1"/>
              <a:t>classname</a:t>
            </a:r>
            <a:r>
              <a:rPr lang="en-US" altLang="ko-KR" dirty="0"/>
              <a:t>” </a:t>
            </a:r>
            <a:r>
              <a:rPr lang="ko-KR" altLang="ko-KR" dirty="0"/>
              <a:t>을 할당해 주면 작업이 끝납니다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/>
              <a:t>이 책의 예제에서도 정말 간단하게 </a:t>
            </a:r>
            <a:r>
              <a:rPr lang="en-US" altLang="ko-KR" dirty="0"/>
              <a:t>table </a:t>
            </a:r>
            <a:r>
              <a:rPr lang="ko-KR" altLang="en-US" dirty="0"/>
              <a:t>태그를 이용해 디자인을 해보면 </a:t>
            </a:r>
            <a:r>
              <a:rPr lang="en-US" altLang="ko-KR" dirty="0"/>
              <a:t>html </a:t>
            </a:r>
            <a:r>
              <a:rPr lang="ko-KR" altLang="en-US" dirty="0" smtClean="0"/>
              <a:t>문서 내부에서는 </a:t>
            </a:r>
            <a:r>
              <a:rPr lang="ko-KR" altLang="en-US" dirty="0"/>
              <a:t>아래와 같이 간단하게 정의된 것을 알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 smtClean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420888"/>
            <a:ext cx="4572000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&lt;table&gt;</a:t>
            </a:r>
            <a:endParaRPr lang="ko-KR" altLang="ko-KR" sz="1400" dirty="0"/>
          </a:p>
          <a:p>
            <a:r>
              <a:rPr lang="en-US" altLang="ko-KR" sz="1400" dirty="0" smtClean="0"/>
              <a:t>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td&gt; … &lt;/td&gt;</a:t>
            </a:r>
            <a:endParaRPr lang="ko-KR" altLang="ko-KR" sz="1400" dirty="0"/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td&gt; …&lt;/td&gt;</a:t>
            </a:r>
            <a:endParaRPr lang="ko-KR" altLang="ko-KR" sz="1400" dirty="0"/>
          </a:p>
          <a:p>
            <a:r>
              <a:rPr lang="en-US" altLang="ko-KR" sz="1400" dirty="0" smtClean="0"/>
              <a:t>  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&lt;/table&gt;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4194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40769"/>
            <a:ext cx="8856984" cy="259228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altLang="ko-KR" sz="1700" dirty="0"/>
              <a:t>&lt;table&gt;</a:t>
            </a:r>
            <a:endParaRPr lang="ko-KR" altLang="ko-KR" sz="1700" dirty="0"/>
          </a:p>
          <a:p>
            <a:r>
              <a:rPr lang="en-US" altLang="ko-KR" sz="1700" dirty="0" smtClean="0"/>
              <a:t> &lt;</a:t>
            </a:r>
            <a:r>
              <a:rPr lang="en-US" altLang="ko-KR" sz="1700" dirty="0" err="1"/>
              <a:t>tr</a:t>
            </a:r>
            <a:r>
              <a:rPr lang="en-US" altLang="ko-KR" sz="1700" dirty="0"/>
              <a:t>&gt;</a:t>
            </a:r>
            <a:endParaRPr lang="ko-KR" altLang="ko-KR" sz="1700" dirty="0"/>
          </a:p>
          <a:p>
            <a:r>
              <a:rPr lang="en-US" altLang="ko-KR" sz="1700" dirty="0"/>
              <a:t> </a:t>
            </a:r>
            <a:r>
              <a:rPr lang="en-US" altLang="ko-KR" sz="1700" dirty="0" smtClean="0"/>
              <a:t> &lt;</a:t>
            </a:r>
            <a:r>
              <a:rPr lang="en-US" altLang="ko-KR" sz="1700" dirty="0"/>
              <a:t>td class="</a:t>
            </a:r>
            <a:r>
              <a:rPr lang="en-US" altLang="ko-KR" sz="1700" dirty="0" err="1"/>
              <a:t>contxt</a:t>
            </a:r>
            <a:r>
              <a:rPr lang="en-US" altLang="ko-KR" sz="1700" dirty="0" smtClean="0"/>
              <a:t>"&gt;&lt;</a:t>
            </a:r>
            <a:r>
              <a:rPr lang="en-US" altLang="ko-KR" sz="1700" dirty="0"/>
              <a:t>a </a:t>
            </a:r>
            <a:r>
              <a:rPr lang="en-US" altLang="ko-KR" sz="1700" dirty="0" err="1"/>
              <a:t>href</a:t>
            </a:r>
            <a:r>
              <a:rPr lang="en-US" altLang="ko-KR" sz="1700" dirty="0"/>
              <a:t>="#"&gt;</a:t>
            </a:r>
            <a:r>
              <a:rPr lang="en-US" altLang="ko-KR" sz="1700" dirty="0" err="1"/>
              <a:t>Vivamus</a:t>
            </a:r>
            <a:r>
              <a:rPr lang="en-US" altLang="ko-KR" sz="1700" dirty="0"/>
              <a:t> id ligula </a:t>
            </a:r>
            <a:r>
              <a:rPr lang="en-US" altLang="ko-KR" sz="1700" dirty="0" err="1"/>
              <a:t>velit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quis</a:t>
            </a:r>
            <a:r>
              <a:rPr lang="en-US" altLang="ko-KR" sz="1700" dirty="0"/>
              <a:t> </a:t>
            </a:r>
            <a:r>
              <a:rPr lang="en-US" altLang="ko-KR" sz="1700" dirty="0" err="1"/>
              <a:t>euismod</a:t>
            </a:r>
            <a:r>
              <a:rPr lang="en-US" altLang="ko-KR" sz="1700" dirty="0"/>
              <a:t> </a:t>
            </a:r>
            <a:r>
              <a:rPr lang="en-US" altLang="ko-KR" sz="1700" dirty="0" smtClean="0"/>
              <a:t>nisi&lt;/</a:t>
            </a:r>
            <a:r>
              <a:rPr lang="en-US" altLang="ko-KR" sz="1700" dirty="0"/>
              <a:t>a</a:t>
            </a:r>
            <a:r>
              <a:rPr lang="en-US" altLang="ko-KR" sz="1700" dirty="0" smtClean="0"/>
              <a:t>&gt;&lt;/td&gt;</a:t>
            </a:r>
            <a:endParaRPr lang="ko-KR" altLang="ko-KR" sz="1700" dirty="0"/>
          </a:p>
          <a:p>
            <a:r>
              <a:rPr lang="en-US" altLang="ko-KR" sz="1700" dirty="0"/>
              <a:t>  </a:t>
            </a:r>
            <a:r>
              <a:rPr lang="en-US" altLang="ko-KR" sz="1700" dirty="0" smtClean="0"/>
              <a:t>&lt;</a:t>
            </a:r>
            <a:r>
              <a:rPr lang="en-US" altLang="ko-KR" sz="1700" dirty="0"/>
              <a:t>td&gt;&lt;a </a:t>
            </a:r>
            <a:r>
              <a:rPr lang="en-US" altLang="ko-KR" sz="1700" dirty="0" err="1"/>
              <a:t>href</a:t>
            </a:r>
            <a:r>
              <a:rPr lang="en-US" altLang="ko-KR" sz="1700" dirty="0"/>
              <a:t>="#"&gt;2011.07.31&lt;/a&gt;&lt;/td&gt;</a:t>
            </a:r>
            <a:endParaRPr lang="ko-KR" altLang="ko-KR" sz="1700" dirty="0"/>
          </a:p>
          <a:p>
            <a:r>
              <a:rPr lang="en-US" altLang="ko-KR" sz="1700" dirty="0" smtClean="0"/>
              <a:t>&lt;/</a:t>
            </a:r>
            <a:r>
              <a:rPr lang="en-US" altLang="ko-KR" sz="1700" dirty="0" err="1"/>
              <a:t>tr</a:t>
            </a:r>
            <a:r>
              <a:rPr lang="en-US" altLang="ko-KR" sz="1700" dirty="0"/>
              <a:t>&gt;</a:t>
            </a:r>
            <a:endParaRPr lang="ko-KR" altLang="ko-KR" sz="1700" dirty="0"/>
          </a:p>
          <a:p>
            <a:r>
              <a:rPr lang="en-US" altLang="ko-KR" sz="1700" dirty="0"/>
              <a:t>…</a:t>
            </a:r>
            <a:endParaRPr lang="ko-KR" altLang="ko-KR" sz="1700" dirty="0"/>
          </a:p>
          <a:p>
            <a:r>
              <a:rPr lang="en-US" altLang="ko-KR" sz="1700" dirty="0"/>
              <a:t>&lt;/table&gt;</a:t>
            </a:r>
            <a:endParaRPr lang="ko-KR" altLang="ko-KR" sz="1700" dirty="0"/>
          </a:p>
          <a:p>
            <a:endParaRPr lang="ko-KR" alt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4149080"/>
            <a:ext cx="81369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이제 </a:t>
            </a:r>
            <a:r>
              <a:rPr lang="en-US" altLang="ko-KR" sz="1400" dirty="0"/>
              <a:t>CSS </a:t>
            </a:r>
            <a:r>
              <a:rPr lang="ko-KR" altLang="en-US" sz="1400" dirty="0"/>
              <a:t>코드를 통해 본격적인 디자인을 해보겠습니다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우선 현재 </a:t>
            </a:r>
            <a:r>
              <a:rPr lang="en-US" altLang="ko-KR" sz="1400" dirty="0"/>
              <a:t>table</a:t>
            </a:r>
            <a:r>
              <a:rPr lang="ko-KR" altLang="en-US" sz="1400" dirty="0"/>
              <a:t>은 </a:t>
            </a:r>
            <a:r>
              <a:rPr lang="en-US" altLang="ko-KR" sz="1400" dirty="0"/>
              <a:t>#</a:t>
            </a:r>
            <a:r>
              <a:rPr lang="en-US" altLang="ko-KR" sz="1400" dirty="0" err="1"/>
              <a:t>news_notice</a:t>
            </a:r>
            <a:r>
              <a:rPr lang="ko-KR" altLang="en-US" sz="1400" dirty="0"/>
              <a:t>의 하부 </a:t>
            </a:r>
            <a:r>
              <a:rPr lang="ko-KR" altLang="en-US" sz="1400" dirty="0" err="1"/>
              <a:t>선택자입니다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</a:t>
            </a:r>
            <a:r>
              <a:rPr lang="ko-KR" altLang="en-US" sz="1400" dirty="0" err="1"/>
              <a:t>선택자를</a:t>
            </a:r>
            <a:r>
              <a:rPr lang="ko-KR" altLang="en-US" sz="1400" dirty="0"/>
              <a:t> 정의할 </a:t>
            </a:r>
            <a:r>
              <a:rPr lang="ko-KR" altLang="en-US" sz="1400" dirty="0" smtClean="0"/>
              <a:t>때 </a:t>
            </a:r>
            <a:r>
              <a:rPr lang="en-US" altLang="ko-KR" sz="1400" dirty="0" smtClean="0"/>
              <a:t>#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 table</a:t>
            </a:r>
            <a:r>
              <a:rPr lang="ko-KR" altLang="en-US" sz="1400" dirty="0"/>
              <a:t>이라고 정의하며 </a:t>
            </a:r>
            <a:r>
              <a:rPr lang="en-US" altLang="ko-KR" sz="1400" dirty="0"/>
              <a:t>CSS </a:t>
            </a:r>
            <a:r>
              <a:rPr lang="ko-KR" altLang="en-US" sz="1400" dirty="0"/>
              <a:t>코드는 다음과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6556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852937"/>
            <a:ext cx="8229600" cy="1800200"/>
          </a:xfrm>
        </p:spPr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전체 길이를 </a:t>
            </a:r>
            <a:r>
              <a:rPr lang="en-US" altLang="ko-KR" dirty="0"/>
              <a:t>400</a:t>
            </a:r>
            <a:r>
              <a:rPr lang="ko-KR" altLang="en-US" dirty="0"/>
              <a:t>픽셀로 잡았고</a:t>
            </a:r>
            <a:r>
              <a:rPr lang="en-US" altLang="ko-KR" dirty="0"/>
              <a:t>, </a:t>
            </a:r>
            <a:r>
              <a:rPr lang="en-US" altLang="ko-KR" dirty="0" err="1"/>
              <a:t>border-collapse:collapse</a:t>
            </a:r>
            <a:r>
              <a:rPr lang="ko-KR" altLang="en-US" dirty="0"/>
              <a:t>라고 되어 있는 </a:t>
            </a:r>
            <a:r>
              <a:rPr lang="ko-KR" altLang="en-US" dirty="0" smtClean="0"/>
              <a:t>부분이 </a:t>
            </a:r>
            <a:r>
              <a:rPr lang="ko-KR" altLang="en-US" dirty="0"/>
              <a:t>있는데</a:t>
            </a:r>
            <a:r>
              <a:rPr lang="en-US" altLang="ko-KR" dirty="0"/>
              <a:t>, </a:t>
            </a:r>
            <a:r>
              <a:rPr lang="ko-KR" altLang="en-US" dirty="0"/>
              <a:t>이 부분이 예전 </a:t>
            </a:r>
            <a:r>
              <a:rPr lang="en-US" altLang="ko-KR" dirty="0" err="1"/>
              <a:t>cellspacing</a:t>
            </a:r>
            <a:r>
              <a:rPr lang="en-US" altLang="ko-KR" dirty="0"/>
              <a:t>=“0</a:t>
            </a:r>
            <a:r>
              <a:rPr lang="ko-KR" altLang="en-US" dirty="0"/>
              <a:t>” </a:t>
            </a:r>
            <a:r>
              <a:rPr lang="en-US" altLang="ko-KR" dirty="0" err="1"/>
              <a:t>cellpadding</a:t>
            </a:r>
            <a:r>
              <a:rPr lang="en-US" altLang="ko-KR" dirty="0"/>
              <a:t>=“0</a:t>
            </a:r>
            <a:r>
              <a:rPr lang="ko-KR" altLang="en-US" dirty="0"/>
              <a:t>”과 거의 같은 효과를 </a:t>
            </a:r>
            <a:r>
              <a:rPr lang="ko-KR" altLang="en-US" dirty="0" smtClean="0"/>
              <a:t>줍니다</a:t>
            </a:r>
            <a:r>
              <a:rPr lang="en-US" altLang="ko-KR" dirty="0"/>
              <a:t>. collapse</a:t>
            </a:r>
            <a:r>
              <a:rPr lang="ko-KR" altLang="en-US" dirty="0"/>
              <a:t>란 단어가 </a:t>
            </a:r>
            <a:r>
              <a:rPr lang="en-US" altLang="ko-KR" dirty="0"/>
              <a:t>(</a:t>
            </a:r>
            <a:r>
              <a:rPr lang="ko-KR" altLang="en-US" dirty="0"/>
              <a:t>공간을 덜 차지하기 위해</a:t>
            </a:r>
            <a:r>
              <a:rPr lang="en-US" altLang="ko-KR" dirty="0"/>
              <a:t>) “</a:t>
            </a:r>
            <a:r>
              <a:rPr lang="ko-KR" altLang="en-US" dirty="0"/>
              <a:t>접다”라는 의미도 있는데요</a:t>
            </a:r>
            <a:r>
              <a:rPr lang="en-US" altLang="ko-KR" dirty="0"/>
              <a:t>. </a:t>
            </a:r>
            <a:r>
              <a:rPr lang="ko-KR" altLang="en-US" dirty="0" smtClean="0"/>
              <a:t>즉 테두리의 </a:t>
            </a:r>
            <a:r>
              <a:rPr lang="ko-KR" altLang="en-US" dirty="0"/>
              <a:t>공간을 없애는 것과 같습니다</a:t>
            </a:r>
            <a:r>
              <a:rPr lang="en-US" altLang="ko-KR" dirty="0"/>
              <a:t>. </a:t>
            </a:r>
            <a:r>
              <a:rPr lang="ko-KR" altLang="en-US" dirty="0"/>
              <a:t>그리고 여기서 </a:t>
            </a:r>
            <a:r>
              <a:rPr lang="en-US" altLang="ko-KR" dirty="0" err="1"/>
              <a:t>text-align:center</a:t>
            </a:r>
            <a:r>
              <a:rPr lang="ko-KR" altLang="en-US" dirty="0"/>
              <a:t>로 전체 </a:t>
            </a:r>
            <a:r>
              <a:rPr lang="ko-KR" altLang="en-US" dirty="0" smtClean="0"/>
              <a:t>텍스트의 </a:t>
            </a:r>
            <a:r>
              <a:rPr lang="ko-KR" altLang="en-US" dirty="0"/>
              <a:t>균형을 위해 중앙으로 정렬했습니다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td </a:t>
            </a:r>
            <a:r>
              <a:rPr lang="ko-KR" altLang="en-US" dirty="0"/>
              <a:t>값에 속성을 부여하겠습니다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12776"/>
            <a:ext cx="3888432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 table {</a:t>
            </a:r>
            <a:endParaRPr lang="ko-KR" altLang="ko-KR" sz="1400" dirty="0"/>
          </a:p>
          <a:p>
            <a:r>
              <a:rPr lang="en-US" altLang="ko-KR" sz="1400" dirty="0" smtClean="0"/>
              <a:t>    width:400px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border-collapse:collapse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text-align:center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611560" y="4797152"/>
            <a:ext cx="457200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 td {</a:t>
            </a:r>
            <a:endParaRPr lang="ko-KR" altLang="ko-KR" sz="1400" dirty="0"/>
          </a:p>
          <a:p>
            <a:r>
              <a:rPr lang="en-US" altLang="ko-KR" sz="1400" dirty="0" smtClean="0"/>
              <a:t>    padding:6px </a:t>
            </a:r>
            <a:r>
              <a:rPr lang="en-US" altLang="ko-KR" sz="1400" dirty="0"/>
              <a:t>4px;</a:t>
            </a:r>
            <a:endParaRPr lang="ko-KR" altLang="ko-KR" sz="1400" dirty="0"/>
          </a:p>
          <a:p>
            <a:r>
              <a:rPr lang="en-US" altLang="ko-KR" sz="1400" dirty="0" smtClean="0"/>
              <a:t>    border-bottom: 1px dotted </a:t>
            </a:r>
            <a:r>
              <a:rPr lang="en-US" altLang="ko-KR" sz="1400" dirty="0"/>
              <a:t>#999;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8256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872208"/>
          </a:xfrm>
        </p:spPr>
        <p:txBody>
          <a:bodyPr/>
          <a:lstStyle/>
          <a:p>
            <a:r>
              <a:rPr lang="en-US" altLang="ko-KR" dirty="0"/>
              <a:t>td </a:t>
            </a:r>
            <a:r>
              <a:rPr lang="ko-KR" altLang="en-US" dirty="0"/>
              <a:t>내부에 공간을 상하로 </a:t>
            </a:r>
            <a:r>
              <a:rPr lang="en-US" altLang="ko-KR" dirty="0"/>
              <a:t>6</a:t>
            </a:r>
            <a:r>
              <a:rPr lang="ko-KR" altLang="en-US" dirty="0"/>
              <a:t>픽셀 좌우로 </a:t>
            </a:r>
            <a:r>
              <a:rPr lang="en-US" altLang="ko-KR" dirty="0"/>
              <a:t>4</a:t>
            </a:r>
            <a:r>
              <a:rPr lang="ko-KR" altLang="en-US" dirty="0"/>
              <a:t>픽셀을 주고 </a:t>
            </a:r>
            <a:r>
              <a:rPr lang="en-US" altLang="ko-KR" dirty="0"/>
              <a:t>td </a:t>
            </a:r>
            <a:r>
              <a:rPr lang="ko-KR" altLang="en-US" dirty="0"/>
              <a:t>하부에 점선 테두리를 </a:t>
            </a:r>
            <a:r>
              <a:rPr lang="ko-KR" altLang="en-US" dirty="0" smtClean="0"/>
              <a:t>색상을 </a:t>
            </a:r>
            <a:r>
              <a:rPr lang="ko-KR" altLang="en-US" dirty="0"/>
              <a:t>지정해서 </a:t>
            </a:r>
            <a:r>
              <a:rPr lang="en-US" altLang="ko-KR" dirty="0"/>
              <a:t>1</a:t>
            </a:r>
            <a:r>
              <a:rPr lang="ko-KR" altLang="en-US" dirty="0"/>
              <a:t>픽셀로 지정했습니다</a:t>
            </a:r>
            <a:r>
              <a:rPr lang="en-US" altLang="ko-KR" dirty="0"/>
              <a:t>. </a:t>
            </a:r>
            <a:r>
              <a:rPr lang="ko-KR" altLang="en-US" dirty="0"/>
              <a:t>이렇게 되면 </a:t>
            </a:r>
            <a:r>
              <a:rPr lang="en-US" altLang="ko-KR" dirty="0"/>
              <a:t>td </a:t>
            </a:r>
            <a:r>
              <a:rPr lang="ko-KR" altLang="en-US" dirty="0"/>
              <a:t>태그가 적용된 곳은 밑줄이 </a:t>
            </a:r>
            <a:r>
              <a:rPr lang="ko-KR" altLang="en-US" dirty="0" smtClean="0"/>
              <a:t>생깁니다</a:t>
            </a: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10-31 </a:t>
            </a:r>
            <a:r>
              <a:rPr lang="ko-KR" altLang="en-US" dirty="0"/>
              <a:t>참조</a:t>
            </a:r>
            <a:r>
              <a:rPr lang="en-US" altLang="ko-KR" dirty="0"/>
              <a:t>).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10-34]</a:t>
            </a:r>
            <a:r>
              <a:rPr lang="ko-KR" altLang="en-US" dirty="0"/>
              <a:t>를 보면 줄마다 </a:t>
            </a:r>
            <a:r>
              <a:rPr lang="ko-KR" altLang="en-US" dirty="0" err="1"/>
              <a:t>불렛</a:t>
            </a:r>
            <a:r>
              <a:rPr lang="en-US" altLang="ko-KR" dirty="0"/>
              <a:t>(</a:t>
            </a:r>
            <a:r>
              <a:rPr lang="ko-KR" altLang="en-US" dirty="0"/>
              <a:t>삼각형</a:t>
            </a:r>
            <a:r>
              <a:rPr lang="en-US" altLang="ko-KR" dirty="0"/>
              <a:t>) </a:t>
            </a:r>
            <a:r>
              <a:rPr lang="ko-KR" altLang="en-US" dirty="0"/>
              <a:t>이미지가 있는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굳이 이미지를 넣는 것보다 백그라운드로 처리하면 </a:t>
            </a:r>
            <a:r>
              <a:rPr lang="en-US" altLang="ko-KR" dirty="0"/>
              <a:t>td</a:t>
            </a:r>
            <a:r>
              <a:rPr lang="ko-KR" altLang="en-US" dirty="0"/>
              <a:t>가 반복되더라도 </a:t>
            </a:r>
            <a:r>
              <a:rPr lang="ko-KR" altLang="en-US" dirty="0" smtClean="0"/>
              <a:t>항상 일정하게 </a:t>
            </a:r>
            <a:r>
              <a:rPr lang="ko-KR" altLang="en-US" dirty="0"/>
              <a:t>해당 위치에 나타나게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8999"/>
            <a:ext cx="4180840" cy="13900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500330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10-34] table</a:t>
            </a:r>
            <a:r>
              <a:rPr lang="ko-KR" altLang="en-US" sz="1400" dirty="0"/>
              <a:t>의 속성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94607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여기는 특별히 </a:t>
            </a:r>
            <a:r>
              <a:rPr lang="en-US" altLang="ko-KR" dirty="0"/>
              <a:t>&lt;td class=“</a:t>
            </a:r>
            <a:r>
              <a:rPr lang="en-US" altLang="ko-KR" dirty="0" err="1"/>
              <a:t>contxt</a:t>
            </a:r>
            <a:r>
              <a:rPr lang="ko-KR" altLang="en-US" dirty="0"/>
              <a:t>”</a:t>
            </a:r>
            <a:r>
              <a:rPr lang="en-US" altLang="ko-KR" dirty="0"/>
              <a:t>&gt;</a:t>
            </a:r>
            <a:r>
              <a:rPr lang="ko-KR" altLang="en-US" dirty="0"/>
              <a:t>라고 따로 클래스를 지정하고 속성을 </a:t>
            </a:r>
            <a:r>
              <a:rPr lang="ko-KR" altLang="en-US" dirty="0" smtClean="0"/>
              <a:t>적용하겠습니다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백그라운드로 해당 이미지를 넣었고 반복은 하지 않고 왼쪽 중앙에 </a:t>
            </a:r>
            <a:r>
              <a:rPr lang="ko-KR" altLang="en-US" dirty="0" smtClean="0"/>
              <a:t>위치시켰습니다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padding-left:15px</a:t>
            </a:r>
            <a:r>
              <a:rPr lang="ko-KR" altLang="en-US" dirty="0"/>
              <a:t>을 이용해서 텍스트를 </a:t>
            </a:r>
            <a:r>
              <a:rPr lang="en-US" altLang="ko-KR" dirty="0"/>
              <a:t>15</a:t>
            </a:r>
            <a:r>
              <a:rPr lang="ko-KR" altLang="en-US" dirty="0"/>
              <a:t>픽셀 더 밀어 넣어 </a:t>
            </a:r>
            <a:r>
              <a:rPr lang="ko-KR" altLang="en-US" dirty="0" smtClean="0"/>
              <a:t>백그라운드 </a:t>
            </a:r>
            <a:r>
              <a:rPr lang="ko-KR" altLang="en-US" dirty="0"/>
              <a:t>이미지와 겹쳐지지 않게 했습니다</a:t>
            </a:r>
            <a:r>
              <a:rPr lang="en-US" altLang="ko-KR" dirty="0"/>
              <a:t>. </a:t>
            </a:r>
            <a:r>
              <a:rPr lang="ko-KR" altLang="en-US" dirty="0"/>
              <a:t>그리고 여기서 </a:t>
            </a:r>
            <a:r>
              <a:rPr lang="en-US" altLang="ko-KR" dirty="0" err="1"/>
              <a:t>text-align:left</a:t>
            </a:r>
            <a:r>
              <a:rPr lang="en-US" altLang="ko-KR" dirty="0"/>
              <a:t> </a:t>
            </a:r>
            <a:r>
              <a:rPr lang="ko-KR" altLang="en-US" dirty="0"/>
              <a:t>값을 줘 </a:t>
            </a:r>
            <a:r>
              <a:rPr lang="ko-KR" altLang="en-US" dirty="0" smtClean="0"/>
              <a:t>다시 텍스트 </a:t>
            </a:r>
            <a:r>
              <a:rPr lang="ko-KR" altLang="en-US" dirty="0"/>
              <a:t>정렬을 왼쪽으로 했습니다</a:t>
            </a:r>
            <a:r>
              <a:rPr lang="en-US" altLang="ko-KR" dirty="0"/>
              <a:t>. </a:t>
            </a:r>
            <a:r>
              <a:rPr lang="ko-KR" altLang="en-US" dirty="0"/>
              <a:t>그리고 색상을 입혔습니다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여기도 </a:t>
            </a:r>
            <a:r>
              <a:rPr lang="ko-KR" altLang="en-US" dirty="0"/>
              <a:t>마찬가지 링크가 들어가기 때문에 다음과 같이 수도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이용해서 </a:t>
            </a:r>
            <a:r>
              <a:rPr lang="ko-KR" altLang="en-US" dirty="0" smtClean="0"/>
              <a:t>링크 </a:t>
            </a:r>
            <a:r>
              <a:rPr lang="ko-KR" altLang="en-US" dirty="0"/>
              <a:t>시 어떻게 작동할 것인지를 정의해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0793" y="1988840"/>
            <a:ext cx="7560840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news_notice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td.contxt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background-image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(../images/tr_back.gif);</a:t>
            </a:r>
            <a:endParaRPr lang="ko-KR" altLang="ko-KR" sz="1400" dirty="0"/>
          </a:p>
          <a:p>
            <a:r>
              <a:rPr lang="en-US" altLang="ko-KR" sz="1400" dirty="0" smtClean="0"/>
              <a:t>    background-repeat</a:t>
            </a:r>
            <a:r>
              <a:rPr lang="en-US" altLang="ko-KR" sz="1400" dirty="0"/>
              <a:t>: no-repeat;</a:t>
            </a:r>
            <a:endParaRPr lang="ko-KR" altLang="ko-KR" sz="1400" dirty="0"/>
          </a:p>
          <a:p>
            <a:r>
              <a:rPr lang="en-US" altLang="ko-KR" sz="1400" dirty="0" smtClean="0"/>
              <a:t>    background-position</a:t>
            </a:r>
            <a:r>
              <a:rPr lang="en-US" altLang="ko-KR" sz="1400" dirty="0"/>
              <a:t>: left center;</a:t>
            </a:r>
            <a:endParaRPr lang="ko-KR" altLang="ko-KR" sz="1400" dirty="0"/>
          </a:p>
          <a:p>
            <a:r>
              <a:rPr lang="en-US" altLang="ko-KR" sz="1400" dirty="0" smtClean="0"/>
              <a:t>    padding-left:15px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text-align:left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color</a:t>
            </a:r>
            <a:r>
              <a:rPr lang="en-US" altLang="ko-KR" sz="1400" dirty="0"/>
              <a:t>: #333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818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 Security / News </a:t>
            </a:r>
            <a:r>
              <a:rPr lang="ko-KR" altLang="en-US" dirty="0"/>
              <a:t>디자인 레이아웃 잡기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4149080"/>
            <a:ext cx="3322712" cy="2026096"/>
          </a:xfrm>
        </p:spPr>
        <p:txBody>
          <a:bodyPr/>
          <a:lstStyle/>
          <a:p>
            <a:r>
              <a:rPr lang="ko-KR" altLang="en-US" dirty="0"/>
              <a:t>여기까지 작업 결과물은 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10-35]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02014"/>
            <a:ext cx="3384376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i="1" dirty="0"/>
              <a:t>#</a:t>
            </a:r>
            <a:r>
              <a:rPr lang="en-US" altLang="ko-KR" sz="2000" b="1" i="1" dirty="0" err="1"/>
              <a:t>news_notice</a:t>
            </a:r>
            <a:r>
              <a:rPr lang="en-US" altLang="ko-KR" sz="2000" b="1" i="1" dirty="0"/>
              <a:t> a{</a:t>
            </a:r>
          </a:p>
          <a:p>
            <a:r>
              <a:rPr lang="en-US" altLang="ko-KR" sz="2000" dirty="0"/>
              <a:t>    color:#333;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text-decoration:none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}</a:t>
            </a:r>
          </a:p>
          <a:p>
            <a:r>
              <a:rPr lang="en-US" altLang="ko-KR" sz="2000" b="1" i="1" dirty="0"/>
              <a:t>#</a:t>
            </a:r>
            <a:r>
              <a:rPr lang="en-US" altLang="ko-KR" sz="2000" b="1" i="1" dirty="0" err="1"/>
              <a:t>news_notice</a:t>
            </a:r>
            <a:r>
              <a:rPr lang="en-US" altLang="ko-KR" sz="2000" b="1" i="1" dirty="0"/>
              <a:t> a:hover{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 err="1"/>
              <a:t>text-decoration:none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    color:#F90;</a:t>
            </a:r>
          </a:p>
          <a:p>
            <a:r>
              <a:rPr lang="en-US" altLang="ko-KR" sz="2000" dirty="0"/>
              <a:t>}</a:t>
            </a:r>
            <a:endParaRPr lang="ko-KR" altLang="ko-KR" sz="2000" dirty="0"/>
          </a:p>
        </p:txBody>
      </p:sp>
      <p:pic>
        <p:nvPicPr>
          <p:cNvPr id="5122" name="Picture 2" descr="C:\Users\michael\AppData\Local\Temp\SNAGHTML9bf8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60" y="1268760"/>
            <a:ext cx="4985877" cy="455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95936" y="6021288"/>
            <a:ext cx="3185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10-35] footer</a:t>
            </a:r>
            <a:r>
              <a:rPr lang="ko-KR" altLang="en-US" sz="1400" dirty="0"/>
              <a:t>를 뺀 작업 결과물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02632" y="6381328"/>
            <a:ext cx="2365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source/ch10/pic10-35.html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58240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 </a:t>
            </a:r>
            <a:r>
              <a:rPr lang="en-US" altLang="ko-KR" dirty="0"/>
              <a:t>Footer </a:t>
            </a:r>
            <a:r>
              <a:rPr lang="ko-KR" altLang="en-US" dirty="0"/>
              <a:t>제작 및 </a:t>
            </a:r>
            <a:r>
              <a:rPr lang="ko-KR" altLang="en-US" dirty="0" err="1"/>
              <a:t>프론트</a:t>
            </a:r>
            <a:r>
              <a:rPr lang="ko-KR" altLang="en-US" dirty="0"/>
              <a:t> 페이지 완성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이제 마지막으로 </a:t>
            </a:r>
            <a:r>
              <a:rPr lang="en-US" altLang="ko-KR" sz="1600" dirty="0"/>
              <a:t>footer </a:t>
            </a:r>
            <a:r>
              <a:rPr lang="ko-KR" altLang="en-US" sz="1600" dirty="0"/>
              <a:t>부분이 남았습니다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</a:t>
            </a:r>
            <a:r>
              <a:rPr lang="en-US" altLang="ko-KR" sz="1600" dirty="0"/>
              <a:t>footer</a:t>
            </a:r>
            <a:r>
              <a:rPr lang="ko-KR" altLang="en-US" sz="1600" dirty="0"/>
              <a:t>를 마지막으로 </a:t>
            </a:r>
            <a:r>
              <a:rPr lang="ko-KR" altLang="en-US" sz="1600" dirty="0" err="1"/>
              <a:t>프론트</a:t>
            </a:r>
            <a:r>
              <a:rPr lang="ko-KR" altLang="en-US" sz="1600" dirty="0"/>
              <a:t> 페이지의 디자인은 완성됩니다</a:t>
            </a:r>
            <a:r>
              <a:rPr lang="en-US" altLang="ko-KR" sz="1600" dirty="0"/>
              <a:t>. footer</a:t>
            </a:r>
            <a:r>
              <a:rPr lang="ko-KR" altLang="en-US" sz="1600" dirty="0"/>
              <a:t>는 비교적 </a:t>
            </a:r>
            <a:r>
              <a:rPr lang="ko-KR" altLang="en-US" sz="1600" dirty="0" smtClean="0"/>
              <a:t>단순합니다</a:t>
            </a:r>
            <a:r>
              <a:rPr lang="en-US" altLang="ko-KR" sz="1600" dirty="0"/>
              <a:t>. footer</a:t>
            </a:r>
            <a:r>
              <a:rPr lang="ko-KR" altLang="en-US" sz="1600" dirty="0"/>
              <a:t>를 구분해 주는 선이 있으며 회사 로고와 </a:t>
            </a:r>
            <a:r>
              <a:rPr lang="en-US" altLang="ko-KR" sz="1600" dirty="0"/>
              <a:t>copyright </a:t>
            </a:r>
            <a:r>
              <a:rPr lang="ko-KR" altLang="en-US" sz="1600" dirty="0"/>
              <a:t>부분 </a:t>
            </a:r>
            <a:r>
              <a:rPr lang="ko-KR" altLang="en-US" sz="1600" dirty="0" smtClean="0"/>
              <a:t>그리고 </a:t>
            </a:r>
            <a:r>
              <a:rPr lang="en-US" altLang="ko-KR" sz="1600" dirty="0" err="1" smtClean="0"/>
              <a:t>facebook</a:t>
            </a:r>
            <a:r>
              <a:rPr lang="ko-KR" altLang="en-US" sz="1600" dirty="0"/>
              <a:t>과 </a:t>
            </a:r>
            <a:r>
              <a:rPr lang="en-US" altLang="ko-KR" sz="1600" dirty="0"/>
              <a:t>twitter</a:t>
            </a:r>
            <a:r>
              <a:rPr lang="ko-KR" altLang="en-US" sz="1600" dirty="0"/>
              <a:t>를 연결하는 링크가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일단 </a:t>
            </a:r>
            <a:r>
              <a:rPr lang="en-US" altLang="ko-KR" sz="1600" dirty="0"/>
              <a:t>footer</a:t>
            </a:r>
            <a:r>
              <a:rPr lang="ko-KR" altLang="en-US" sz="1600" dirty="0"/>
              <a:t>에 있는 회사 로고는 링크 역할이 없다면</a:t>
            </a:r>
            <a:r>
              <a:rPr lang="en-US" altLang="ko-KR" sz="1600" dirty="0"/>
              <a:t>, </a:t>
            </a:r>
            <a:r>
              <a:rPr lang="ko-KR" altLang="en-US" sz="1600" dirty="0"/>
              <a:t>백그라운드 이미지로 </a:t>
            </a:r>
            <a:r>
              <a:rPr lang="ko-KR" altLang="en-US" sz="1600" dirty="0" smtClean="0"/>
              <a:t>처리하고 </a:t>
            </a:r>
            <a:r>
              <a:rPr lang="ko-KR" altLang="en-US" sz="1600" dirty="0"/>
              <a:t>링크 기능이 있다면 이미지로 처리합니다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여기선 링크 기능이 없다고 </a:t>
            </a:r>
            <a:r>
              <a:rPr lang="ko-KR" altLang="en-US" sz="1600" dirty="0" smtClean="0"/>
              <a:t>판단되어 백그라운드 </a:t>
            </a:r>
            <a:r>
              <a:rPr lang="ko-KR" altLang="en-US" sz="1600" dirty="0"/>
              <a:t>이미지로 처리하겠습니다</a:t>
            </a:r>
            <a:r>
              <a:rPr lang="en-US" altLang="ko-KR" sz="1600" dirty="0" smtClean="0"/>
              <a:t>. HTML </a:t>
            </a:r>
            <a:r>
              <a:rPr lang="ko-KR" altLang="en-US" sz="1600" dirty="0"/>
              <a:t>문서 내부에는 </a:t>
            </a:r>
            <a:r>
              <a:rPr lang="en-US" altLang="ko-KR" sz="1600" dirty="0"/>
              <a:t>copyright</a:t>
            </a:r>
            <a:r>
              <a:rPr lang="ko-KR" altLang="en-US" sz="1600" dirty="0"/>
              <a:t>이 들어가는 곳은 </a:t>
            </a:r>
            <a:r>
              <a:rPr lang="en-US" altLang="ko-KR" sz="1600" dirty="0"/>
              <a:t>&lt;div id=“copy</a:t>
            </a:r>
            <a:r>
              <a:rPr lang="ko-KR" altLang="en-US" sz="1600" dirty="0"/>
              <a:t>”</a:t>
            </a:r>
            <a:r>
              <a:rPr lang="en-US" altLang="ko-KR" sz="1600" dirty="0"/>
              <a:t>&gt;</a:t>
            </a:r>
            <a:r>
              <a:rPr lang="ko-KR" altLang="en-US" sz="1600" dirty="0"/>
              <a:t>으로</a:t>
            </a:r>
            <a:r>
              <a:rPr lang="en-US" altLang="ko-KR" sz="1600" dirty="0"/>
              <a:t>, </a:t>
            </a:r>
            <a:r>
              <a:rPr lang="ko-KR" altLang="en-US" sz="1600" dirty="0" err="1" smtClean="0"/>
              <a:t>페이스북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트위터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아이콘이 들어가는 부분은 </a:t>
            </a:r>
            <a:r>
              <a:rPr lang="en-US" altLang="ko-KR" sz="1600" dirty="0"/>
              <a:t>&lt;div id=“social</a:t>
            </a:r>
            <a:r>
              <a:rPr lang="ko-KR" altLang="en-US" sz="1600" dirty="0"/>
              <a:t>”</a:t>
            </a:r>
            <a:r>
              <a:rPr lang="en-US" altLang="ko-KR" sz="1600" dirty="0"/>
              <a:t>&gt;</a:t>
            </a:r>
            <a:r>
              <a:rPr lang="ko-KR" altLang="en-US" sz="1600" dirty="0"/>
              <a:t>로 정의하고 </a:t>
            </a:r>
            <a:r>
              <a:rPr lang="en-US" altLang="ko-KR" sz="1600" dirty="0"/>
              <a:t>article</a:t>
            </a:r>
            <a:r>
              <a:rPr lang="ko-KR" altLang="en-US" sz="1600" dirty="0"/>
              <a:t>과 구분할 </a:t>
            </a:r>
            <a:r>
              <a:rPr lang="ko-KR" altLang="en-US" sz="1600" dirty="0" smtClean="0"/>
              <a:t>수 있도록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구분선을</a:t>
            </a:r>
            <a:r>
              <a:rPr lang="ko-KR" altLang="en-US" sz="1600" dirty="0"/>
              <a:t> 그어 줍니다</a:t>
            </a:r>
            <a:r>
              <a:rPr lang="en-US" altLang="ko-KR" sz="1600" dirty="0"/>
              <a:t>. HTML </a:t>
            </a:r>
            <a:r>
              <a:rPr lang="ko-KR" altLang="en-US" sz="1600" dirty="0"/>
              <a:t>문서는 다음과 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3861048"/>
            <a:ext cx="7992888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&lt;footer&gt;  </a:t>
            </a:r>
            <a:endParaRPr lang="ko-KR" altLang="ko-KR" sz="1400" dirty="0"/>
          </a:p>
          <a:p>
            <a:r>
              <a:rPr lang="en-US" altLang="ko-KR" sz="1400" dirty="0" smtClean="0"/>
              <a:t>   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   &lt;</a:t>
            </a:r>
            <a:r>
              <a:rPr lang="en-US" altLang="ko-KR" sz="1400" dirty="0"/>
              <a:t>div id="copy"&gt;</a:t>
            </a:r>
            <a:endParaRPr lang="ko-KR" altLang="ko-KR" sz="1400" dirty="0"/>
          </a:p>
          <a:p>
            <a:r>
              <a:rPr lang="en-US" altLang="ko-KR" sz="1400" dirty="0"/>
              <a:t>     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All contents Copyright 2011 </a:t>
            </a:r>
            <a:r>
              <a:rPr lang="en-US" altLang="ko-KR" sz="1400" dirty="0" err="1"/>
              <a:t>FunWeb</a:t>
            </a:r>
            <a:r>
              <a:rPr lang="en-US" altLang="ko-KR" sz="1400" dirty="0"/>
              <a:t> Inc. all rights reserved&lt;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  <a:endParaRPr lang="ko-KR" altLang="ko-KR" sz="1400" dirty="0"/>
          </a:p>
          <a:p>
            <a:r>
              <a:rPr lang="en-US" altLang="ko-KR" sz="1400" dirty="0"/>
              <a:t>        Contact mail : funweb@funwebbiz.com Tel: +82 64 123 4315 Fax +82 64 123 4321</a:t>
            </a:r>
            <a:endParaRPr lang="ko-KR" altLang="ko-KR" sz="1400" dirty="0"/>
          </a:p>
          <a:p>
            <a:r>
              <a:rPr lang="en-US" altLang="ko-KR" sz="1400" dirty="0"/>
              <a:t>        &lt;/div&gt;</a:t>
            </a:r>
            <a:endParaRPr lang="ko-KR" altLang="ko-KR" sz="1400" dirty="0"/>
          </a:p>
          <a:p>
            <a:r>
              <a:rPr lang="en-US" altLang="ko-KR" sz="1400" dirty="0"/>
              <a:t>        &lt;div id="social"&gt;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="images/facebook.gif" width="33" height="33" alt="Facebook"&gt; 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="images/twitter.gif" width="33" height="34" alt="Twitter"&gt;&lt;/div&gt;          </a:t>
            </a:r>
            <a:endParaRPr lang="ko-KR" altLang="ko-KR" sz="1400" dirty="0"/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footer&gt;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43237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 Footer </a:t>
            </a:r>
            <a:r>
              <a:rPr lang="ko-KR" altLang="en-US" dirty="0"/>
              <a:t>제작 및 </a:t>
            </a:r>
            <a:r>
              <a:rPr lang="ko-KR" altLang="en-US" dirty="0" err="1"/>
              <a:t>프론트</a:t>
            </a:r>
            <a:r>
              <a:rPr lang="ko-KR" altLang="en-US" dirty="0"/>
              <a:t> 페이지 완성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이렇게 </a:t>
            </a:r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</a:t>
            </a:r>
            <a:r>
              <a:rPr lang="ko-KR" altLang="en-US" dirty="0"/>
              <a:t>를 적용시켜 정확한 위치에 배열합니다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footer</a:t>
            </a:r>
            <a:r>
              <a:rPr lang="ko-KR" altLang="en-US" dirty="0"/>
              <a:t>에 마진을 이용해 </a:t>
            </a:r>
            <a:r>
              <a:rPr lang="en-US" altLang="ko-KR" dirty="0"/>
              <a:t>article</a:t>
            </a:r>
            <a:r>
              <a:rPr lang="ko-KR" altLang="en-US" dirty="0"/>
              <a:t>과 적당한 간격을 줍니다</a:t>
            </a:r>
            <a:r>
              <a:rPr lang="en-US" altLang="ko-KR" dirty="0"/>
              <a:t>. </a:t>
            </a:r>
            <a:r>
              <a:rPr lang="ko-KR" altLang="en-US" dirty="0"/>
              <a:t>그리고 전체의 </a:t>
            </a:r>
            <a:r>
              <a:rPr lang="ko-KR" altLang="en-US" dirty="0" smtClean="0"/>
              <a:t>높이를 주고 </a:t>
            </a:r>
            <a:r>
              <a:rPr lang="ko-KR" altLang="en-US" dirty="0"/>
              <a:t>백그라운드 이미지로 로고를 배치합니다</a:t>
            </a:r>
            <a:r>
              <a:rPr lang="en-US" altLang="ko-KR" dirty="0" smtClean="0"/>
              <a:t>. CSS </a:t>
            </a:r>
            <a:r>
              <a:rPr lang="ko-KR" altLang="en-US" dirty="0"/>
              <a:t>코드는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/>
              <a:t>이제</a:t>
            </a:r>
            <a:r>
              <a:rPr lang="en-US" altLang="ko-KR" dirty="0"/>
              <a:t> article </a:t>
            </a:r>
            <a:r>
              <a:rPr lang="ko-KR" altLang="ko-KR" dirty="0"/>
              <a:t>부분과</a:t>
            </a:r>
            <a:r>
              <a:rPr lang="en-US" altLang="ko-KR" dirty="0"/>
              <a:t> footer </a:t>
            </a:r>
            <a:r>
              <a:rPr lang="ko-KR" altLang="ko-KR" dirty="0"/>
              <a:t>부분을 구분해 줄</a:t>
            </a:r>
            <a:r>
              <a:rPr lang="en-US" altLang="ko-KR" dirty="0"/>
              <a:t>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ko-KR" dirty="0"/>
              <a:t>태그를 디자인 해줍니다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2564904"/>
            <a:ext cx="6768752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footer {</a:t>
            </a:r>
            <a:endParaRPr lang="ko-KR" altLang="ko-KR" sz="1400" dirty="0"/>
          </a:p>
          <a:p>
            <a:r>
              <a:rPr lang="en-US" altLang="ko-KR" sz="1400" dirty="0" smtClean="0"/>
              <a:t>    margin:50px </a:t>
            </a:r>
            <a:r>
              <a:rPr lang="en-US" altLang="ko-KR" sz="1400" dirty="0"/>
              <a:t>0 0 0;</a:t>
            </a:r>
            <a:endParaRPr lang="ko-KR" altLang="ko-KR" sz="1400" dirty="0"/>
          </a:p>
          <a:p>
            <a:r>
              <a:rPr lang="en-US" altLang="ko-KR" sz="1400" dirty="0" smtClean="0"/>
              <a:t>    height:80px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background-image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(../images/under_logo.gif);</a:t>
            </a:r>
            <a:endParaRPr lang="ko-KR" altLang="ko-KR" sz="1400" dirty="0"/>
          </a:p>
          <a:p>
            <a:r>
              <a:rPr lang="en-US" altLang="ko-KR" sz="1400" dirty="0" smtClean="0"/>
              <a:t>    background-repeat</a:t>
            </a:r>
            <a:r>
              <a:rPr lang="en-US" altLang="ko-KR" sz="1400" dirty="0"/>
              <a:t>: no-repeat;</a:t>
            </a:r>
            <a:endParaRPr lang="ko-KR" altLang="ko-KR" sz="1400" dirty="0"/>
          </a:p>
          <a:p>
            <a:r>
              <a:rPr lang="en-US" altLang="ko-KR" sz="1400" dirty="0" smtClean="0"/>
              <a:t>    background-position</a:t>
            </a:r>
            <a:r>
              <a:rPr lang="en-US" altLang="ko-KR" sz="1400" dirty="0"/>
              <a:t>: 40px center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900657" y="4869160"/>
            <a:ext cx="6768752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footer 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width:900px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margin:0 </a:t>
            </a:r>
            <a:r>
              <a:rPr lang="en-US" altLang="ko-KR" sz="1400" dirty="0"/>
              <a:t>0 0 10px;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12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케스케이딩</a:t>
            </a:r>
            <a:r>
              <a:rPr lang="ko-KR" altLang="en-US" dirty="0"/>
              <a:t> 스타일 시트</a:t>
            </a:r>
            <a:r>
              <a:rPr lang="en-US" altLang="ko-KR" dirty="0"/>
              <a:t>(CSS)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문서에 별도의 스타일을 적용하게 되면 원래 만든 문서의 디자인을 쉽게 바꿀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그래서 문서를 작성할 때는 항상 본문과 타이틀에 대해서 정확하게 지정해 </a:t>
            </a:r>
            <a:r>
              <a:rPr lang="ko-KR" altLang="en-US" dirty="0" smtClean="0"/>
              <a:t>줘야 합니다</a:t>
            </a:r>
            <a:r>
              <a:rPr lang="en-US" altLang="ko-KR" dirty="0"/>
              <a:t>. </a:t>
            </a:r>
            <a:r>
              <a:rPr lang="ko-KR" altLang="en-US" dirty="0"/>
              <a:t>그래야 문서를 바꿀 때 한꺼번에 스타일을 바꿀 수가 있기 때문입니다</a:t>
            </a:r>
            <a:r>
              <a:rPr lang="en-US" altLang="ko-KR" dirty="0" smtClean="0"/>
              <a:t>. CSS</a:t>
            </a:r>
            <a:r>
              <a:rPr lang="ko-KR" altLang="en-US" dirty="0"/>
              <a:t>는 워드프로세서의 스타일을 웹에 적용한 것이라고 보면 이해하기 쉽습니다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페이지의 한 페이지에만 적용할 수도 있고 전체 웹사이트에 적용할 수도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 err="1"/>
              <a:t>케스케이딩</a:t>
            </a:r>
            <a:r>
              <a:rPr lang="ko-KR" altLang="en-US" dirty="0"/>
              <a:t> 스타일 시트란 단어 자체는 계단식 스타일 시트라는 말입니다</a:t>
            </a:r>
            <a:r>
              <a:rPr lang="en-US" altLang="ko-KR" dirty="0"/>
              <a:t>. </a:t>
            </a:r>
            <a:r>
              <a:rPr lang="ko-KR" altLang="en-US" dirty="0" smtClean="0"/>
              <a:t>즉 맨 </a:t>
            </a:r>
            <a:r>
              <a:rPr lang="ko-KR" altLang="en-US" dirty="0"/>
              <a:t>위에서부터 아래까지 계단식으로 적용된다는 뜻을 갖고 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CSS </a:t>
            </a:r>
            <a:r>
              <a:rPr lang="ko-KR" altLang="en-US" dirty="0"/>
              <a:t>자체는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 smtClean="0"/>
              <a:t>보조적인 </a:t>
            </a:r>
            <a:r>
              <a:rPr lang="ko-KR" altLang="en-US" dirty="0"/>
              <a:t>역할을 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HTML</a:t>
            </a:r>
            <a:r>
              <a:rPr lang="ko-KR" altLang="en-US" dirty="0"/>
              <a:t>이 문서의 구조를 </a:t>
            </a:r>
            <a:r>
              <a:rPr lang="ko-KR" altLang="en-US" dirty="0" smtClean="0"/>
              <a:t>담당한다면 </a:t>
            </a:r>
            <a:r>
              <a:rPr lang="en-US" altLang="ko-KR" dirty="0" smtClean="0"/>
              <a:t>CSS</a:t>
            </a:r>
            <a:r>
              <a:rPr lang="ko-KR" altLang="en-US" dirty="0"/>
              <a:t>는 문서의 디자인적인 요소를 담당한다는 것이죠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 Footer </a:t>
            </a:r>
            <a:r>
              <a:rPr lang="ko-KR" altLang="en-US" dirty="0"/>
              <a:t>제작 및 </a:t>
            </a:r>
            <a:r>
              <a:rPr lang="ko-KR" altLang="en-US" dirty="0" err="1"/>
              <a:t>프론트</a:t>
            </a:r>
            <a:r>
              <a:rPr lang="ko-KR" altLang="en-US" dirty="0"/>
              <a:t> 페이지 완성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전체 길이는</a:t>
            </a:r>
            <a:r>
              <a:rPr lang="en-US" altLang="ko-KR" dirty="0"/>
              <a:t> 900</a:t>
            </a:r>
            <a:r>
              <a:rPr lang="ko-KR" altLang="ko-KR" dirty="0"/>
              <a:t>픽셀을 주었고 마진을 이용해서 정확한 위치에 배정합니다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en-US" altLang="ko-KR" dirty="0"/>
          </a:p>
          <a:p>
            <a:r>
              <a:rPr lang="ko-KR" altLang="ko-KR" dirty="0" smtClean="0"/>
              <a:t>이제 </a:t>
            </a:r>
            <a:r>
              <a:rPr lang="ko-KR" altLang="ko-KR" dirty="0"/>
              <a:t>각각의 아이디 선택자에 속성을 부여하여</a:t>
            </a:r>
            <a:r>
              <a:rPr lang="en-US" altLang="ko-KR" dirty="0"/>
              <a:t>, </a:t>
            </a:r>
            <a:r>
              <a:rPr lang="ko-KR" altLang="ko-KR" dirty="0"/>
              <a:t>정확한 위치에 배치합니다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copy</a:t>
            </a:r>
            <a:r>
              <a:rPr lang="ko-KR" altLang="ko-KR" dirty="0"/>
              <a:t>부분은 전체 크기를</a:t>
            </a:r>
            <a:r>
              <a:rPr lang="en-US" altLang="ko-KR" dirty="0"/>
              <a:t> 450</a:t>
            </a:r>
            <a:r>
              <a:rPr lang="ko-KR" altLang="ko-KR" dirty="0"/>
              <a:t>픽셀로 설정했으며 </a:t>
            </a:r>
            <a:r>
              <a:rPr lang="ko-KR" altLang="ko-KR" dirty="0" err="1"/>
              <a:t>마진값을</a:t>
            </a:r>
            <a:r>
              <a:rPr lang="ko-KR" altLang="ko-KR" dirty="0"/>
              <a:t> 위로</a:t>
            </a:r>
            <a:r>
              <a:rPr lang="en-US" altLang="ko-KR" dirty="0"/>
              <a:t> 20</a:t>
            </a:r>
            <a:r>
              <a:rPr lang="ko-KR" altLang="ko-KR" dirty="0"/>
              <a:t>픽셀 왼쪽으로</a:t>
            </a:r>
            <a:r>
              <a:rPr lang="en-US" altLang="ko-KR" dirty="0"/>
              <a:t> 190</a:t>
            </a:r>
            <a:r>
              <a:rPr lang="ko-KR" altLang="ko-KR" dirty="0" err="1"/>
              <a:t>픽셀르</a:t>
            </a:r>
            <a:r>
              <a:rPr lang="ko-KR" altLang="ko-KR" dirty="0"/>
              <a:t> 주어 백그라운드 이미지와 겹쳐지지 않게 처리하며</a:t>
            </a:r>
            <a:r>
              <a:rPr lang="en-US" altLang="ko-KR" dirty="0"/>
              <a:t>, float </a:t>
            </a:r>
            <a:r>
              <a:rPr lang="ko-KR" altLang="ko-KR" dirty="0"/>
              <a:t>는 왼쪽으로 배치합니다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2636912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footer #copy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 width:450px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margin:20px </a:t>
            </a:r>
            <a:r>
              <a:rPr lang="en-US" altLang="ko-KR" sz="1400" dirty="0"/>
              <a:t>0 0 190px;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float:left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755576" y="5301208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footer #social {</a:t>
            </a:r>
            <a:endParaRPr lang="ko-KR" altLang="ko-KR" sz="1400" dirty="0"/>
          </a:p>
          <a:p>
            <a:r>
              <a:rPr lang="en-US" altLang="ko-KR" sz="1400" dirty="0" smtClean="0"/>
              <a:t>    width:130px</a:t>
            </a:r>
            <a:r>
              <a:rPr lang="en-US" altLang="ko-KR" sz="1400" dirty="0"/>
              <a:t>;</a:t>
            </a:r>
            <a:endParaRPr lang="ko-KR" altLang="ko-KR" sz="1400" dirty="0"/>
          </a:p>
          <a:p>
            <a:r>
              <a:rPr lang="en-US" altLang="ko-KR" sz="1400" dirty="0" smtClean="0"/>
              <a:t>    margin:20px </a:t>
            </a:r>
            <a:r>
              <a:rPr lang="en-US" altLang="ko-KR" sz="1400" dirty="0"/>
              <a:t>20px 0 0 ;</a:t>
            </a:r>
            <a:endParaRPr lang="ko-KR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float:right</a:t>
            </a:r>
            <a:r>
              <a:rPr lang="en-US" altLang="ko-KR" sz="1400" dirty="0" smtClean="0"/>
              <a:t>;    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5855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 Footer </a:t>
            </a:r>
            <a:r>
              <a:rPr lang="ko-KR" altLang="en-US" dirty="0"/>
              <a:t>제작 및 </a:t>
            </a:r>
            <a:r>
              <a:rPr lang="ko-KR" altLang="en-US" dirty="0" err="1"/>
              <a:t>프론트</a:t>
            </a:r>
            <a:r>
              <a:rPr lang="ko-KR" altLang="en-US" dirty="0"/>
              <a:t> 페이지 완성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social </a:t>
            </a:r>
            <a:r>
              <a:rPr lang="ko-KR" altLang="ko-KR" dirty="0"/>
              <a:t>부분은 전체 사이즈를</a:t>
            </a:r>
            <a:r>
              <a:rPr lang="en-US" altLang="ko-KR" dirty="0"/>
              <a:t> 130</a:t>
            </a:r>
            <a:r>
              <a:rPr lang="ko-KR" altLang="ko-KR" dirty="0"/>
              <a:t>픽셀로 </a:t>
            </a:r>
            <a:r>
              <a:rPr lang="ko-KR" altLang="ko-KR" dirty="0" err="1"/>
              <a:t>마진값은</a:t>
            </a:r>
            <a:r>
              <a:rPr lang="ko-KR" altLang="ko-KR" dirty="0"/>
              <a:t> 위로</a:t>
            </a:r>
            <a:r>
              <a:rPr lang="en-US" altLang="ko-KR" dirty="0"/>
              <a:t> 20</a:t>
            </a:r>
            <a:r>
              <a:rPr lang="ko-KR" altLang="ko-KR" dirty="0"/>
              <a:t>픽셀 오른쪽으로</a:t>
            </a:r>
            <a:r>
              <a:rPr lang="en-US" altLang="ko-KR" dirty="0"/>
              <a:t> 20</a:t>
            </a:r>
            <a:r>
              <a:rPr lang="ko-KR" altLang="ko-KR" dirty="0"/>
              <a:t>픽셀 주었습니다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/>
              <a:t>오른쪽으로 </a:t>
            </a:r>
            <a:r>
              <a:rPr lang="ko-KR" altLang="ko-KR" dirty="0" err="1"/>
              <a:t>마진값을</a:t>
            </a:r>
            <a:r>
              <a:rPr lang="ko-KR" altLang="ko-KR" dirty="0"/>
              <a:t> 준 이유는</a:t>
            </a:r>
            <a:r>
              <a:rPr lang="en-US" altLang="ko-KR" dirty="0"/>
              <a:t> </a:t>
            </a:r>
            <a:r>
              <a:rPr lang="en-US" altLang="ko-KR" dirty="0" err="1"/>
              <a:t>float:right</a:t>
            </a:r>
            <a:r>
              <a:rPr lang="en-US" altLang="ko-KR" dirty="0"/>
              <a:t> </a:t>
            </a:r>
            <a:r>
              <a:rPr lang="ko-KR" altLang="ko-KR" dirty="0"/>
              <a:t>를 해서 전체 박스를 오른쪽으로 배치하기 때문에 오른쪽으로</a:t>
            </a:r>
            <a:r>
              <a:rPr lang="en-US" altLang="ko-KR" dirty="0"/>
              <a:t> 20</a:t>
            </a:r>
            <a:r>
              <a:rPr lang="ko-KR" altLang="ko-KR" dirty="0"/>
              <a:t>픽셀의 공간을 준 것입니다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이제 마지막으로</a:t>
            </a:r>
            <a:r>
              <a:rPr lang="en-US" altLang="ko-KR" dirty="0"/>
              <a:t> social </a:t>
            </a:r>
            <a:r>
              <a:rPr lang="ko-KR" altLang="ko-KR" dirty="0"/>
              <a:t>에 있는 아이콘들을 적당한 간격으로 벌여놓기 위해서 아래와 같이 이미지와 이미지 사이에 </a:t>
            </a:r>
            <a:r>
              <a:rPr lang="ko-KR" altLang="ko-KR" dirty="0" err="1"/>
              <a:t>마진값을</a:t>
            </a:r>
            <a:r>
              <a:rPr lang="ko-KR" altLang="ko-KR" dirty="0"/>
              <a:t> 적용합니다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이렇게 해서 최종적으로 완성된 웹 페이지는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10-36]</a:t>
            </a:r>
            <a:r>
              <a:rPr lang="ko-KR" altLang="en-US" dirty="0"/>
              <a:t>과 </a:t>
            </a:r>
            <a:r>
              <a:rPr lang="ko-KR" altLang="en-US" dirty="0" smtClean="0"/>
              <a:t>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ko-KR" altLang="en-US" dirty="0"/>
              <a:t>부 </a:t>
            </a:r>
            <a:r>
              <a:rPr lang="en-US" altLang="ko-KR" dirty="0"/>
              <a:t>1</a:t>
            </a:r>
            <a:r>
              <a:rPr lang="ko-KR" altLang="en-US" dirty="0"/>
              <a:t>장에서는 </a:t>
            </a:r>
            <a:r>
              <a:rPr lang="en-US" altLang="ko-KR" dirty="0"/>
              <a:t>HTML5</a:t>
            </a:r>
            <a:r>
              <a:rPr lang="ko-KR" altLang="en-US" dirty="0"/>
              <a:t>와 </a:t>
            </a:r>
            <a:r>
              <a:rPr lang="en-US" altLang="ko-KR" dirty="0"/>
              <a:t>CSS3</a:t>
            </a:r>
            <a:r>
              <a:rPr lang="ko-KR" altLang="en-US" dirty="0"/>
              <a:t>의 요소들을 전부 결합시켜 하나의 웹 페이지를 </a:t>
            </a:r>
            <a:r>
              <a:rPr lang="ko-KR" altLang="en-US" dirty="0" smtClean="0"/>
              <a:t>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3284984"/>
            <a:ext cx="457200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footer #social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{</a:t>
            </a:r>
            <a:endParaRPr lang="ko-KR" altLang="ko-KR" sz="1400" dirty="0"/>
          </a:p>
          <a:p>
            <a:r>
              <a:rPr lang="en-US" altLang="ko-KR" sz="1400" dirty="0" smtClean="0"/>
              <a:t>    margin:0 </a:t>
            </a:r>
            <a:r>
              <a:rPr lang="en-US" altLang="ko-KR" sz="1400" dirty="0"/>
              <a:t>7px;</a:t>
            </a:r>
            <a:endParaRPr lang="ko-KR" altLang="ko-KR" sz="1400" dirty="0"/>
          </a:p>
          <a:p>
            <a:r>
              <a:rPr lang="en-US" altLang="ko-KR" sz="1400" dirty="0"/>
              <a:t>}</a:t>
            </a:r>
            <a:endParaRPr lang="ko-KR" altLang="ko-KR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9305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 Footer </a:t>
            </a:r>
            <a:r>
              <a:rPr lang="ko-KR" altLang="en-US" dirty="0"/>
              <a:t>제작 및 </a:t>
            </a:r>
            <a:r>
              <a:rPr lang="ko-KR" altLang="en-US" dirty="0" err="1"/>
              <a:t>프론트</a:t>
            </a:r>
            <a:r>
              <a:rPr lang="ko-KR" altLang="en-US" dirty="0"/>
              <a:t> 페이지 완성</a:t>
            </a:r>
          </a:p>
        </p:txBody>
      </p:sp>
      <p:pic>
        <p:nvPicPr>
          <p:cNvPr id="6146" name="Picture 2" descr="C:\Users\michael\AppData\Local\Temp\SNAGHTMLb5ff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5257484" cy="518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96136" y="2047062"/>
            <a:ext cx="2989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10-36] </a:t>
            </a:r>
            <a:r>
              <a:rPr lang="ko-KR" altLang="en-US" sz="1400" dirty="0"/>
              <a:t>완성된 </a:t>
            </a:r>
            <a:r>
              <a:rPr lang="ko-KR" altLang="en-US" sz="1400" dirty="0" err="1"/>
              <a:t>프론트</a:t>
            </a:r>
            <a:r>
              <a:rPr lang="ko-KR" altLang="en-US" sz="1400" dirty="0"/>
              <a:t> 페이지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68144" y="2564904"/>
            <a:ext cx="2365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source/ch10/pic10-36.html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6008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서브 </a:t>
            </a:r>
            <a:r>
              <a:rPr lang="ko-KR" altLang="en-US" dirty="0"/>
              <a:t>페이지의 경우는 전체 페이지를 하나씩 만드는 것이 아니라 각 페이지에서 </a:t>
            </a:r>
            <a:r>
              <a:rPr lang="ko-KR" altLang="en-US" dirty="0" smtClean="0"/>
              <a:t>반복되는 </a:t>
            </a:r>
            <a:r>
              <a:rPr lang="ko-KR" altLang="en-US" dirty="0"/>
              <a:t>부분을 조각 내어 다시 하나의 파일로 </a:t>
            </a:r>
            <a:r>
              <a:rPr lang="ko-KR" altLang="en-US" dirty="0" smtClean="0"/>
              <a:t>결합해야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파일도 각 페이지에 맞는 </a:t>
            </a:r>
            <a:r>
              <a:rPr lang="en-US" altLang="ko-KR" dirty="0"/>
              <a:t>CSS </a:t>
            </a:r>
            <a:r>
              <a:rPr lang="ko-KR" altLang="en-US" dirty="0"/>
              <a:t>파일과 공통적으로 사용하는 </a:t>
            </a:r>
            <a:r>
              <a:rPr lang="en-US" altLang="ko-KR" dirty="0"/>
              <a:t>CSS </a:t>
            </a:r>
            <a:r>
              <a:rPr lang="ko-KR" altLang="en-US" dirty="0"/>
              <a:t>파일로 </a:t>
            </a:r>
            <a:r>
              <a:rPr lang="ko-KR" altLang="en-US" dirty="0" smtClean="0"/>
              <a:t>나눠서 </a:t>
            </a:r>
            <a:r>
              <a:rPr lang="ko-KR" altLang="en-US" dirty="0"/>
              <a:t>쓸데 없는 </a:t>
            </a:r>
            <a:r>
              <a:rPr lang="en-US" altLang="ko-KR" dirty="0"/>
              <a:t>CSS </a:t>
            </a:r>
            <a:r>
              <a:rPr lang="ko-KR" altLang="en-US" dirty="0"/>
              <a:t>속성이 </a:t>
            </a:r>
            <a:r>
              <a:rPr lang="ko-KR" altLang="en-US" dirty="0" err="1"/>
              <a:t>로드되는</a:t>
            </a:r>
            <a:r>
              <a:rPr lang="ko-KR" altLang="en-US" dirty="0"/>
              <a:t> 것을 방지해 주는 방법 또한 배웠습니다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페이지는 이렇게 반복되는 작업을 최소한으로 줄여주는 것이 개발을 할 때나 </a:t>
            </a:r>
            <a:r>
              <a:rPr lang="ko-KR" altLang="en-US" dirty="0" smtClean="0"/>
              <a:t>향후 유지 보수할 </a:t>
            </a:r>
            <a:r>
              <a:rPr lang="ko-KR" altLang="en-US" dirty="0"/>
              <a:t>때 많은 수고를 덜어 주게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실무에서 </a:t>
            </a:r>
            <a:r>
              <a:rPr lang="ko-KR" altLang="en-US" dirty="0"/>
              <a:t>가장 많이 사용되고 또한 요구되는 내용이 들어 있는 만큼 </a:t>
            </a:r>
            <a:r>
              <a:rPr lang="ko-KR" altLang="en-US" dirty="0" smtClean="0"/>
              <a:t>조금 </a:t>
            </a:r>
            <a:r>
              <a:rPr lang="ko-KR" altLang="en-US" dirty="0"/>
              <a:t>더 관심을 가지고 살펴볼 필요가 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 smtClean="0"/>
              <a:t>history.jsp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만드는 </a:t>
            </a:r>
            <a:r>
              <a:rPr lang="ko-KR" altLang="en-US" dirty="0" smtClean="0"/>
              <a:t>방법은 </a:t>
            </a:r>
            <a:r>
              <a:rPr lang="ko-KR" altLang="en-US" dirty="0"/>
              <a:t>많이 사용되진 않지만</a:t>
            </a:r>
            <a:r>
              <a:rPr lang="en-US" altLang="ko-KR" dirty="0"/>
              <a:t>, </a:t>
            </a:r>
            <a:r>
              <a:rPr lang="ko-KR" altLang="en-US" dirty="0"/>
              <a:t>이런 방법을 알아두면 반드시 사용할 일이 있을 수 </a:t>
            </a:r>
            <a:r>
              <a:rPr lang="ko-KR" altLang="en-US" dirty="0" smtClean="0"/>
              <a:t>있기 때문에</a:t>
            </a:r>
            <a:r>
              <a:rPr lang="en-US" altLang="ko-KR" dirty="0"/>
              <a:t>, </a:t>
            </a:r>
            <a:r>
              <a:rPr lang="ko-KR" altLang="en-US" dirty="0"/>
              <a:t>한 번쯤은 </a:t>
            </a:r>
            <a:r>
              <a:rPr lang="en-US" altLang="ko-KR" dirty="0" err="1" smtClean="0"/>
              <a:t>history.jsp</a:t>
            </a:r>
            <a:r>
              <a:rPr lang="ko-KR" altLang="en-US" dirty="0" smtClean="0"/>
              <a:t>과 </a:t>
            </a:r>
            <a:r>
              <a:rPr lang="ko-KR" altLang="en-US" dirty="0"/>
              <a:t>유사한 구조를 지닌 </a:t>
            </a:r>
            <a:r>
              <a:rPr lang="ko-KR" altLang="en-US" dirty="0" smtClean="0"/>
              <a:t>파일을 </a:t>
            </a:r>
            <a:r>
              <a:rPr lang="ko-KR" altLang="en-US" dirty="0"/>
              <a:t>만들어 보기 </a:t>
            </a:r>
            <a:r>
              <a:rPr lang="ko-KR" altLang="en-US" dirty="0" smtClean="0"/>
              <a:t>바랍니다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게시판 </a:t>
            </a:r>
            <a:r>
              <a:rPr lang="ko-KR" altLang="en-US" dirty="0"/>
              <a:t>리스트 만드는 방법과 글쓰기 그리고 회원 가입과 같은 폼을 </a:t>
            </a:r>
            <a:r>
              <a:rPr lang="ko-KR" altLang="en-US" dirty="0" smtClean="0"/>
              <a:t>만드는 </a:t>
            </a:r>
            <a:r>
              <a:rPr lang="ko-KR" altLang="en-US" dirty="0"/>
              <a:t>방법을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3575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페이지 </a:t>
            </a:r>
            <a:r>
              <a:rPr lang="ko-KR" altLang="en-US" dirty="0" smtClean="0"/>
              <a:t>재 정의하기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서브 페이지는 대부분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11-1]</a:t>
            </a:r>
            <a:r>
              <a:rPr lang="ko-KR" altLang="en-US" dirty="0" smtClean="0"/>
              <a:t>와 </a:t>
            </a:r>
            <a:r>
              <a:rPr lang="ko-KR" altLang="en-US" dirty="0"/>
              <a:t>같은 형태입니다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4281170" cy="393827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11560" y="6309320"/>
            <a:ext cx="2505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11-1] </a:t>
            </a:r>
            <a:r>
              <a:rPr lang="ko-KR" altLang="en-US" sz="1200" dirty="0"/>
              <a:t>디자인할 서브 페이지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29291" y="6312278"/>
            <a:ext cx="2661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source/ch11/company/pic11-1.html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75003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파트별로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header.html</a:t>
            </a:r>
            <a:r>
              <a:rPr lang="ko-KR" altLang="en-US" dirty="0"/>
              <a:t>과 </a:t>
            </a:r>
            <a:r>
              <a:rPr lang="en-US" altLang="ko-KR" dirty="0"/>
              <a:t>footer.html </a:t>
            </a:r>
            <a:r>
              <a:rPr lang="ko-KR" altLang="en-US" dirty="0"/>
              <a:t>파일은 </a:t>
            </a:r>
            <a:r>
              <a:rPr lang="en-US" altLang="ko-KR" dirty="0"/>
              <a:t>./(</a:t>
            </a:r>
            <a:r>
              <a:rPr lang="ko-KR" altLang="en-US" dirty="0"/>
              <a:t>루트</a:t>
            </a:r>
            <a:r>
              <a:rPr lang="en-US" altLang="ko-KR" dirty="0"/>
              <a:t>)</a:t>
            </a:r>
            <a:r>
              <a:rPr lang="ko-KR" altLang="en-US" dirty="0"/>
              <a:t>에 넣습니다</a:t>
            </a:r>
            <a:r>
              <a:rPr lang="en-US" altLang="ko-KR" dirty="0"/>
              <a:t>. </a:t>
            </a:r>
            <a:r>
              <a:rPr lang="ko-KR" altLang="en-US" dirty="0"/>
              <a:t>이 파일들은 각 </a:t>
            </a:r>
            <a:r>
              <a:rPr lang="ko-KR" altLang="en-US" dirty="0" smtClean="0"/>
              <a:t>서브 페이지에서 </a:t>
            </a:r>
            <a:r>
              <a:rPr lang="ko-KR" altLang="en-US" dirty="0"/>
              <a:t>공통으로 사용하는 것이기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en-US" altLang="ko-KR" dirty="0"/>
              <a:t>sub_img.html</a:t>
            </a:r>
            <a:r>
              <a:rPr lang="ko-KR" altLang="en-US" dirty="0"/>
              <a:t>과 </a:t>
            </a:r>
            <a:r>
              <a:rPr lang="en-US" altLang="ko-KR" dirty="0"/>
              <a:t>sub_menu.html </a:t>
            </a:r>
            <a:r>
              <a:rPr lang="ko-KR" altLang="en-US" dirty="0"/>
              <a:t>파일은 </a:t>
            </a:r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파일과 같은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</a:t>
            </a:r>
            <a:r>
              <a:rPr lang="ko-KR" altLang="en-US" dirty="0"/>
              <a:t>넣습니다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/company</a:t>
            </a:r>
            <a:r>
              <a:rPr lang="ko-KR" altLang="en-US" dirty="0"/>
              <a:t>에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파일들이 </a:t>
            </a:r>
            <a:r>
              <a:rPr lang="en-US" altLang="ko-KR" dirty="0"/>
              <a:t>HTML </a:t>
            </a:r>
            <a:r>
              <a:rPr lang="ko-KR" altLang="en-US" dirty="0"/>
              <a:t>문서지만 불완전합니다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하나의 </a:t>
            </a:r>
            <a:r>
              <a:rPr lang="ko-KR" altLang="en-US" dirty="0"/>
              <a:t>파일로 합쳐야만 제대로 된 </a:t>
            </a:r>
            <a:r>
              <a:rPr lang="ko-KR" altLang="en-US" dirty="0" smtClean="0"/>
              <a:t>웹 페이지의 </a:t>
            </a:r>
            <a:r>
              <a:rPr lang="ko-KR" altLang="en-US" dirty="0"/>
              <a:t>모양이 나옵니다</a:t>
            </a:r>
            <a:r>
              <a:rPr lang="en-US" altLang="ko-KR" dirty="0"/>
              <a:t>. </a:t>
            </a:r>
            <a:r>
              <a:rPr lang="ko-KR" altLang="en-US" dirty="0"/>
              <a:t>그렇게 해서 </a:t>
            </a:r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파일의 내부 구조를 보면 </a:t>
            </a:r>
            <a:r>
              <a:rPr lang="ko-KR" altLang="en-US" dirty="0" smtClean="0"/>
              <a:t>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3148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7344816" cy="5852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40668"/>
            <a:ext cx="8229600" cy="648072"/>
          </a:xfrm>
        </p:spPr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6453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11-14] </a:t>
            </a:r>
            <a:r>
              <a:rPr lang="ko-KR" altLang="en-US" sz="1400" dirty="0"/>
              <a:t>각 </a:t>
            </a:r>
            <a:r>
              <a:rPr lang="ko-KR" altLang="en-US" sz="1400" dirty="0" err="1"/>
              <a:t>파트별로</a:t>
            </a:r>
            <a:r>
              <a:rPr lang="ko-KR" altLang="en-US" sz="1400" dirty="0"/>
              <a:t> </a:t>
            </a:r>
            <a:r>
              <a:rPr lang="en-US" altLang="ko-KR" sz="1400" dirty="0"/>
              <a:t>HTML </a:t>
            </a:r>
            <a:r>
              <a:rPr lang="ko-KR" altLang="en-US" sz="1400" dirty="0"/>
              <a:t>파일 나누기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0032" y="6453336"/>
            <a:ext cx="317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source/ch11/company/pic11-14.html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82122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php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328591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&lt;? include "../header.html"; ?&gt;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&lt;? include "sub_img.html"; ?&gt;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&lt;? include "sub_menu.html"; ?&gt;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&lt;article&gt;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&lt;h1&gt;Welcome&lt;/h1&gt;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&lt;div class="</a:t>
            </a:r>
            <a:r>
              <a:rPr lang="en-US" altLang="ko-KR" sz="1700" b="1" dirty="0" err="1"/>
              <a:t>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</a:t>
            </a:r>
            <a:r>
              <a:rPr lang="en-US" altLang="ko-KR" sz="1700" b="1" dirty="0" err="1"/>
              <a:t>img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src</a:t>
            </a:r>
            <a:r>
              <a:rPr lang="en-US" altLang="ko-KR" sz="1700" b="1" dirty="0"/>
              <a:t>="../images/company/CEO.jpg" width="</a:t>
            </a:r>
            <a:r>
              <a:rPr lang="en-US" altLang="ko-KR" sz="1700" b="1" dirty="0" smtClean="0"/>
              <a:t>196"height</a:t>
            </a:r>
            <a:r>
              <a:rPr lang="en-US" altLang="ko-KR" sz="1700" b="1" dirty="0"/>
              <a:t>=”226" alt="CEO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&lt;/</a:t>
            </a:r>
            <a:r>
              <a:rPr lang="en-US" altLang="ko-KR" sz="1700" b="1" dirty="0"/>
              <a:t>div&gt;</a:t>
            </a:r>
          </a:p>
          <a:p>
            <a:pPr>
              <a:lnSpc>
                <a:spcPct val="100000"/>
              </a:lnSpc>
            </a:pPr>
            <a:r>
              <a:rPr lang="da-DK" altLang="ko-KR" sz="1700" b="1" dirty="0"/>
              <a:t>&lt;p&gt;Lorem ipsum dolor sit amet, …&lt;/p&gt;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&lt;/article&gt;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&lt;? include "../footer.html"; ?&gt;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9197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328591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file="../header.html" %&gt; 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sub_img.html</a:t>
            </a:r>
            <a:r>
              <a:rPr lang="en-US" altLang="ko-KR" sz="2800" b="1" dirty="0">
                <a:solidFill>
                  <a:srgbClr val="FF0000"/>
                </a:solidFill>
              </a:rPr>
              <a:t> "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%&gt;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sub_menu.html</a:t>
            </a:r>
            <a:r>
              <a:rPr lang="en-US" altLang="ko-KR" sz="2800" b="1" dirty="0">
                <a:solidFill>
                  <a:srgbClr val="FF0000"/>
                </a:solidFill>
              </a:rPr>
              <a:t> 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%&gt; </a:t>
            </a:r>
            <a:r>
              <a:rPr lang="en-US" altLang="ko-KR" sz="1700" b="1" dirty="0" smtClean="0"/>
              <a:t>&lt;</a:t>
            </a:r>
            <a:r>
              <a:rPr lang="en-US" altLang="ko-KR" sz="1700" b="1" dirty="0"/>
              <a:t>h1&gt;Welcome&lt;/h1&gt;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&lt;div class="</a:t>
            </a:r>
            <a:r>
              <a:rPr lang="en-US" altLang="ko-KR" sz="1700" b="1" dirty="0" err="1"/>
              <a:t>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</a:t>
            </a:r>
            <a:r>
              <a:rPr lang="en-US" altLang="ko-KR" sz="1700" b="1" dirty="0" err="1"/>
              <a:t>img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src</a:t>
            </a:r>
            <a:r>
              <a:rPr lang="en-US" altLang="ko-KR" sz="1700" b="1" dirty="0"/>
              <a:t>="../images/company/CEO.jpg" width="</a:t>
            </a:r>
            <a:r>
              <a:rPr lang="en-US" altLang="ko-KR" sz="1700" b="1" dirty="0" smtClean="0"/>
              <a:t>196"height</a:t>
            </a:r>
            <a:r>
              <a:rPr lang="en-US" altLang="ko-KR" sz="1700" b="1" dirty="0"/>
              <a:t>=”226" alt="CEO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&lt;/</a:t>
            </a:r>
            <a:r>
              <a:rPr lang="en-US" altLang="ko-KR" sz="1700" b="1" dirty="0"/>
              <a:t>div&gt;</a:t>
            </a:r>
          </a:p>
          <a:p>
            <a:pPr>
              <a:lnSpc>
                <a:spcPct val="100000"/>
              </a:lnSpc>
            </a:pPr>
            <a:r>
              <a:rPr lang="da-DK" altLang="ko-KR" sz="1700" b="1" dirty="0"/>
              <a:t>&lt;p&gt;Lorem ipsum dolor sit amet, …&lt;/p&gt;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&lt;/article</a:t>
            </a:r>
            <a:r>
              <a:rPr lang="en-US" altLang="ko-KR" sz="1700" b="1" dirty="0" smtClean="0"/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file="../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footer.html</a:t>
            </a:r>
            <a:r>
              <a:rPr lang="en-US" altLang="ko-KR" sz="2800" b="1" dirty="0">
                <a:solidFill>
                  <a:srgbClr val="FF0000"/>
                </a:solidFill>
              </a:rPr>
              <a:t> 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%&gt;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97132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>
            <a:normAutofit/>
          </a:bodyPr>
          <a:lstStyle/>
          <a:p>
            <a:r>
              <a:rPr lang="ko-KR" altLang="en-US" sz="2800" dirty="0" err="1"/>
              <a:t>파트별로</a:t>
            </a:r>
            <a:r>
              <a:rPr lang="ko-KR" altLang="en-US" sz="2800" dirty="0"/>
              <a:t> </a:t>
            </a:r>
            <a:r>
              <a:rPr lang="en-US" altLang="ko-KR" sz="2800" dirty="0"/>
              <a:t>HTML </a:t>
            </a:r>
            <a:r>
              <a:rPr lang="ko-KR" altLang="en-US" sz="2800" dirty="0"/>
              <a:t>파일 </a:t>
            </a:r>
            <a:r>
              <a:rPr lang="ko-KR" altLang="en-US" sz="2800" dirty="0" smtClean="0"/>
              <a:t>나누기</a:t>
            </a:r>
            <a:r>
              <a:rPr lang="en-US" altLang="ko-KR" sz="2800" dirty="0" smtClean="0"/>
              <a:t>(header.html)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80728"/>
            <a:ext cx="8712968" cy="5616624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&lt;!DOCTYPE html&gt;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&lt;html&gt;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&lt;head&gt;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&lt;meta charset="EUC-KR"&gt;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&lt;title&gt;</a:t>
            </a:r>
            <a:r>
              <a:rPr lang="ko-KR" altLang="en-US" sz="1100" dirty="0"/>
              <a:t>실전</a:t>
            </a:r>
            <a:r>
              <a:rPr lang="en-US" altLang="ko-KR" sz="1100" dirty="0"/>
              <a:t>&lt;/title&gt;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&lt;link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 </a:t>
            </a:r>
            <a:r>
              <a:rPr lang="en-US" altLang="ko-KR" sz="1600" b="1" dirty="0">
                <a:solidFill>
                  <a:srgbClr val="FF0000"/>
                </a:solidFill>
              </a:rPr>
              <a:t>"../CSS/default.css“  </a:t>
            </a:r>
            <a:r>
              <a:rPr lang="en-US" altLang="ko-KR" sz="1100" dirty="0" err="1"/>
              <a:t>rel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stylesheet</a:t>
            </a:r>
            <a:r>
              <a:rPr lang="en-US" altLang="ko-KR" sz="1100" dirty="0"/>
              <a:t>" 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&lt;link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 </a:t>
            </a:r>
            <a:r>
              <a:rPr lang="en-US" altLang="ko-KR" sz="1600" b="1" dirty="0">
                <a:solidFill>
                  <a:srgbClr val="FF0000"/>
                </a:solidFill>
              </a:rPr>
              <a:t>"../CSS/</a:t>
            </a:r>
            <a:r>
              <a:rPr lang="en-US" altLang="ko-KR" sz="2800" b="1" dirty="0">
                <a:solidFill>
                  <a:srgbClr val="FF0000"/>
                </a:solidFill>
              </a:rPr>
              <a:t>subpage.css</a:t>
            </a:r>
            <a:r>
              <a:rPr lang="en-US" altLang="ko-KR" sz="1600" b="1" dirty="0">
                <a:solidFill>
                  <a:srgbClr val="FF0000"/>
                </a:solidFill>
              </a:rPr>
              <a:t>“  </a:t>
            </a:r>
            <a:r>
              <a:rPr lang="en-US" altLang="ko-KR" sz="1100" dirty="0" err="1"/>
              <a:t>rel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stylesheet</a:t>
            </a:r>
            <a:r>
              <a:rPr lang="en-US" altLang="ko-KR" sz="1100" dirty="0"/>
              <a:t>" type="text/</a:t>
            </a:r>
            <a:r>
              <a:rPr lang="en-US" altLang="ko-KR" sz="1100" dirty="0" err="1"/>
              <a:t>css</a:t>
            </a:r>
            <a:r>
              <a:rPr lang="en-US" altLang="ko-KR" sz="1100" dirty="0"/>
              <a:t>"&gt;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&lt;body&gt;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&lt;div id="wrap"&gt;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&lt;!--</a:t>
            </a:r>
            <a:r>
              <a:rPr lang="ko-KR" altLang="en-US" sz="1100" dirty="0"/>
              <a:t>헤더파일 들어가는 곳 </a:t>
            </a:r>
            <a:r>
              <a:rPr lang="en-US" altLang="ko-KR" sz="1100" dirty="0"/>
              <a:t>--&gt;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&lt;header&gt;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&lt;div id="login"&gt;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="#"&gt;login&lt;/a&gt; </a:t>
            </a:r>
            <a:r>
              <a:rPr lang="ko-KR" altLang="en-US" sz="1100" dirty="0" smtClean="0"/>
              <a:t>   </a:t>
            </a:r>
            <a:r>
              <a:rPr lang="en-US" altLang="ko-KR" sz="1100" dirty="0"/>
              <a:t>| </a:t>
            </a:r>
            <a:r>
              <a:rPr lang="en-US" altLang="ko-KR" sz="1100" dirty="0" smtClean="0"/>
              <a:t>  </a:t>
            </a:r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</a:t>
            </a:r>
            <a:r>
              <a:rPr lang="en-US" altLang="ko-KR" b="1" dirty="0" smtClean="0">
                <a:solidFill>
                  <a:srgbClr val="FF0000"/>
                </a:solidFill>
              </a:rPr>
              <a:t>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"../member/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join.jsp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“ </a:t>
            </a:r>
            <a:r>
              <a:rPr lang="en-US" altLang="ko-KR" sz="1100" dirty="0"/>
              <a:t>&gt;Join&lt;/a&gt;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&lt;/div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&lt;div class="clear"&gt;&lt;/div&gt;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 smtClean="0"/>
              <a:t>&lt;</a:t>
            </a:r>
            <a:r>
              <a:rPr lang="en-US" altLang="ko-KR" sz="1100" dirty="0"/>
              <a:t>div id="logo"&gt;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</a:t>
            </a:r>
            <a:r>
              <a:rPr lang="en-US" altLang="ko-KR" sz="1600" b="1" dirty="0">
                <a:solidFill>
                  <a:srgbClr val="FF0000"/>
                </a:solidFill>
              </a:rPr>
              <a:t>../images/</a:t>
            </a:r>
            <a:r>
              <a:rPr lang="en-US" altLang="ko-KR" sz="1100" dirty="0"/>
              <a:t>logo.gif" width="265" height="62" alt="Fun Web"&gt;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&lt;/div&gt;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nav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id="</a:t>
            </a:r>
            <a:r>
              <a:rPr lang="en-US" altLang="ko-KR" sz="1100" dirty="0" err="1"/>
              <a:t>top_menu</a:t>
            </a:r>
            <a:r>
              <a:rPr lang="en-US" altLang="ko-KR" sz="1100" dirty="0"/>
              <a:t>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600" b="1" dirty="0">
                <a:solidFill>
                  <a:srgbClr val="FF0000"/>
                </a:solidFill>
              </a:rPr>
              <a:t>="../index.html“ </a:t>
            </a:r>
            <a:r>
              <a:rPr lang="en-US" altLang="ko-KR" sz="1100" dirty="0" smtClean="0"/>
              <a:t>&gt;HOME</a:t>
            </a:r>
            <a:r>
              <a:rPr lang="en-US" altLang="ko-KR" sz="1100" dirty="0"/>
              <a:t>&lt;/a&gt;&lt;/li&gt;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 smtClean="0"/>
              <a:t>= </a:t>
            </a:r>
            <a:r>
              <a:rPr lang="en-US" altLang="ko-KR" sz="1600" b="1" dirty="0">
                <a:solidFill>
                  <a:srgbClr val="FF0000"/>
                </a:solidFill>
              </a:rPr>
              <a:t>"../company/</a:t>
            </a:r>
            <a:r>
              <a:rPr lang="en-US" altLang="ko-KR" sz="1600" b="1" dirty="0" err="1">
                <a:solidFill>
                  <a:srgbClr val="FF0000"/>
                </a:solidFill>
              </a:rPr>
              <a:t>welcome.jsp</a:t>
            </a:r>
            <a:r>
              <a:rPr lang="en-US" altLang="ko-KR" sz="1600" b="1" dirty="0">
                <a:solidFill>
                  <a:srgbClr val="FF0000"/>
                </a:solidFill>
              </a:rPr>
              <a:t>“ </a:t>
            </a:r>
            <a:r>
              <a:rPr lang="en-US" altLang="ko-KR" sz="1100" dirty="0" smtClean="0"/>
              <a:t>&gt;</a:t>
            </a:r>
            <a:r>
              <a:rPr lang="en-US" altLang="ko-KR" sz="1100" dirty="0"/>
              <a:t>COMPANY&lt;/a&gt;&lt;/li&gt;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altLang="ko-KR" sz="1100" dirty="0"/>
              <a:t>&lt;li&gt;&lt;a href="#"&gt;SOLUTIONS&lt;/a&gt;&lt;/li&gt;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altLang="ko-KR" sz="1100" dirty="0"/>
              <a:t>&lt;li&gt;&lt;a href</a:t>
            </a:r>
            <a:r>
              <a:rPr lang="it-IT" altLang="ko-KR" sz="1100" dirty="0" smtClean="0"/>
              <a:t>= </a:t>
            </a:r>
            <a:r>
              <a:rPr lang="it-IT" altLang="ko-KR" sz="1600" b="1" dirty="0">
                <a:solidFill>
                  <a:srgbClr val="FF0000"/>
                </a:solidFill>
              </a:rPr>
              <a:t>"../center/notice.jsp</a:t>
            </a:r>
            <a:r>
              <a:rPr lang="en-US" altLang="ko-KR" sz="1600" b="1" dirty="0">
                <a:solidFill>
                  <a:srgbClr val="FF0000"/>
                </a:solidFill>
              </a:rPr>
              <a:t> “</a:t>
            </a:r>
            <a:r>
              <a:rPr lang="it-IT" altLang="ko-KR" sz="1600" b="1" dirty="0">
                <a:solidFill>
                  <a:srgbClr val="FF0000"/>
                </a:solidFill>
              </a:rPr>
              <a:t> </a:t>
            </a:r>
            <a:r>
              <a:rPr lang="it-IT" altLang="ko-KR" sz="1100" dirty="0" smtClean="0"/>
              <a:t>&gt;</a:t>
            </a:r>
            <a:r>
              <a:rPr lang="it-IT" altLang="ko-KR" sz="1100" dirty="0"/>
              <a:t>CUSTOMER CENTER&lt;/a&gt;&lt;/li&gt;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="#"&gt;CONTACT US&lt;/a&gt;&lt;/li&gt;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</a:t>
            </a:r>
            <a:r>
              <a:rPr lang="en-US" altLang="ko-KR" sz="1100" dirty="0" err="1"/>
              <a:t>nav</a:t>
            </a:r>
            <a:r>
              <a:rPr lang="en-US" altLang="ko-KR" sz="1100" dirty="0"/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&lt;/header&gt;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&lt;!--</a:t>
            </a:r>
            <a:r>
              <a:rPr lang="ko-KR" altLang="en-US" sz="1100" dirty="0"/>
              <a:t>헤더파일 들어가는 곳 </a:t>
            </a:r>
            <a:r>
              <a:rPr lang="en-US" altLang="ko-KR" sz="1100" dirty="0"/>
              <a:t>--&gt;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89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케스케이딩</a:t>
            </a:r>
            <a:r>
              <a:rPr lang="ko-KR" altLang="en-US" dirty="0"/>
              <a:t> 스타일 시트</a:t>
            </a:r>
            <a:r>
              <a:rPr lang="en-US" altLang="ko-KR" dirty="0"/>
              <a:t>(CSS)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>
            <a:normAutofit/>
          </a:bodyPr>
          <a:lstStyle/>
          <a:p>
            <a:r>
              <a:rPr lang="ko-KR" altLang="en-US" dirty="0"/>
              <a:t>과거의 </a:t>
            </a:r>
            <a:r>
              <a:rPr lang="en-US" altLang="ko-KR" dirty="0"/>
              <a:t>HTML </a:t>
            </a:r>
            <a:r>
              <a:rPr lang="ko-KR" altLang="en-US" dirty="0"/>
              <a:t>문서를 보면 문서 내에서 직접 코드에 속성을 적용했습니다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아래와 같이 일일이 </a:t>
            </a:r>
            <a:r>
              <a:rPr lang="en-US" altLang="ko-KR" dirty="0"/>
              <a:t>HTML </a:t>
            </a:r>
            <a:r>
              <a:rPr lang="ko-KR" altLang="en-US" dirty="0"/>
              <a:t>코드에 속성을 직접 지정했습니다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font face="</a:t>
            </a:r>
            <a:r>
              <a:rPr lang="ko-KR" altLang="en-US" dirty="0"/>
              <a:t>굴림</a:t>
            </a:r>
            <a:r>
              <a:rPr lang="en-US" altLang="ko-KR" dirty="0"/>
              <a:t>" size="14px" color="red"&gt; </a:t>
            </a:r>
            <a:r>
              <a:rPr lang="ko-KR" altLang="en-US" dirty="0"/>
              <a:t>글자속성 </a:t>
            </a:r>
            <a:r>
              <a:rPr lang="en-US" altLang="ko-KR" dirty="0"/>
              <a:t>&lt;/font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en-US" altLang="ko-KR" dirty="0"/>
              <a:t>CSS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CSS</a:t>
            </a:r>
            <a:r>
              <a:rPr lang="ko-KR" altLang="en-US" dirty="0"/>
              <a:t>를 만들어 놓고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다음과 같이 </a:t>
            </a:r>
            <a:r>
              <a:rPr lang="en-US" altLang="ko-KR" dirty="0"/>
              <a:t>HTML</a:t>
            </a:r>
            <a:r>
              <a:rPr lang="ko-KR" altLang="en-US" dirty="0"/>
              <a:t>에서 속성을 정의해 주면 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span class="font1"&gt;</a:t>
            </a:r>
            <a:r>
              <a:rPr lang="ko-KR" altLang="en-US" dirty="0"/>
              <a:t>글자 속성</a:t>
            </a:r>
            <a:r>
              <a:rPr lang="en-US" altLang="ko-KR" dirty="0"/>
              <a:t>&lt;/span&gt;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63691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288" y="3501008"/>
            <a:ext cx="4608512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.font1 {</a:t>
            </a:r>
          </a:p>
          <a:p>
            <a:r>
              <a:rPr lang="en-US" altLang="ko-KR" sz="1400" dirty="0" smtClean="0"/>
              <a:t>   font-family</a:t>
            </a:r>
            <a:r>
              <a:rPr lang="en-US" altLang="ko-KR" sz="1400" dirty="0"/>
              <a:t>: "</a:t>
            </a:r>
            <a:r>
              <a:rPr lang="ko-KR" altLang="en-US" sz="1400" dirty="0"/>
              <a:t>굴림</a:t>
            </a:r>
            <a:r>
              <a:rPr lang="en-US" altLang="ko-KR" sz="1400" dirty="0"/>
              <a:t>";</a:t>
            </a:r>
          </a:p>
          <a:p>
            <a:r>
              <a:rPr lang="en-US" altLang="ko-KR" sz="1400" dirty="0" smtClean="0"/>
              <a:t>   font-size</a:t>
            </a:r>
            <a:r>
              <a:rPr lang="en-US" altLang="ko-KR" sz="1400" dirty="0"/>
              <a:t>: 14px;</a:t>
            </a:r>
          </a:p>
          <a:p>
            <a:r>
              <a:rPr lang="en-US" altLang="ko-KR" sz="1400" dirty="0" smtClean="0"/>
              <a:t>   color</a:t>
            </a:r>
            <a:r>
              <a:rPr lang="en-US" altLang="ko-KR" sz="1400" dirty="0"/>
              <a:t>: #F00;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6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해당하는 파일을 따로 </a:t>
            </a:r>
            <a:r>
              <a:rPr lang="en-US" altLang="ko-KR" dirty="0"/>
              <a:t>include </a:t>
            </a:r>
            <a:r>
              <a:rPr lang="ko-KR" altLang="en-US" dirty="0"/>
              <a:t>문을 이용해서 링크를 해주어 하나의 파일로 만든 </a:t>
            </a:r>
            <a:r>
              <a:rPr lang="ko-KR" altLang="en-US" dirty="0" smtClean="0"/>
              <a:t>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en-US" altLang="ko-KR" dirty="0"/>
              <a:t>&lt;? include </a:t>
            </a:r>
            <a:r>
              <a:rPr lang="ko-KR" altLang="en-US" dirty="0"/>
              <a:t>“ 파일명 ”</a:t>
            </a:r>
            <a:r>
              <a:rPr lang="en-US" altLang="ko-KR" dirty="0"/>
              <a:t>; ?&gt; </a:t>
            </a:r>
            <a:r>
              <a:rPr lang="ko-KR" altLang="en-US" dirty="0"/>
              <a:t>이것은 </a:t>
            </a:r>
            <a:r>
              <a:rPr lang="en-US" altLang="ko-KR" dirty="0"/>
              <a:t>PHP </a:t>
            </a:r>
            <a:r>
              <a:rPr lang="ko-KR" altLang="en-US" dirty="0"/>
              <a:t>문서일 경우 사용하는 </a:t>
            </a:r>
            <a:r>
              <a:rPr lang="ko-KR" altLang="en-US" dirty="0" smtClean="0"/>
              <a:t>방법 입니다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asp </a:t>
            </a:r>
            <a:r>
              <a:rPr lang="ko-KR" altLang="en-US" dirty="0"/>
              <a:t>에서는 </a:t>
            </a:r>
            <a:r>
              <a:rPr lang="en-US" altLang="ko-KR" dirty="0"/>
              <a:t>&lt;!-- #include file=“</a:t>
            </a:r>
            <a:r>
              <a:rPr lang="ko-KR" altLang="en-US" dirty="0"/>
              <a:t>파일명” </a:t>
            </a:r>
            <a:r>
              <a:rPr lang="en-US" altLang="ko-KR" dirty="0"/>
              <a:t>--&gt; </a:t>
            </a:r>
            <a:r>
              <a:rPr lang="ko-KR" altLang="en-US" dirty="0"/>
              <a:t>또는 </a:t>
            </a:r>
            <a:r>
              <a:rPr lang="en-US" altLang="ko-KR" dirty="0"/>
              <a:t>&lt;!-- #</a:t>
            </a:r>
            <a:r>
              <a:rPr lang="en-US" altLang="ko-KR" dirty="0" err="1"/>
              <a:t>incldue</a:t>
            </a:r>
            <a:r>
              <a:rPr lang="en-US" altLang="ko-KR" dirty="0"/>
              <a:t> virtual=“</a:t>
            </a:r>
            <a:r>
              <a:rPr lang="ko-KR" altLang="en-US" dirty="0" smtClean="0"/>
              <a:t>파일명</a:t>
            </a:r>
            <a:r>
              <a:rPr lang="ko-KR" altLang="en-US" dirty="0"/>
              <a:t>” </a:t>
            </a:r>
            <a:r>
              <a:rPr lang="en-US" altLang="ko-KR" dirty="0"/>
              <a:t>--&gt;</a:t>
            </a:r>
            <a:r>
              <a:rPr lang="ko-KR" altLang="en-US" dirty="0"/>
              <a:t>으로 사용됩니다</a:t>
            </a:r>
            <a:r>
              <a:rPr lang="en-US" altLang="ko-KR" dirty="0"/>
              <a:t>. </a:t>
            </a:r>
            <a:r>
              <a:rPr lang="ko-KR" altLang="en-US" dirty="0"/>
              <a:t>현재 작업하는 프로그래밍 환경에 맞는 방식을 </a:t>
            </a:r>
            <a:r>
              <a:rPr lang="ko-KR" altLang="en-US" dirty="0" smtClean="0"/>
              <a:t>사용하면 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인 경우에는 </a:t>
            </a:r>
            <a:r>
              <a:rPr lang="en-US" altLang="ko-KR" dirty="0" smtClean="0"/>
              <a:t>&lt;%@ include file=“</a:t>
            </a:r>
            <a:r>
              <a:rPr lang="ko-KR" altLang="en-US" dirty="0"/>
              <a:t>파일명” </a:t>
            </a:r>
            <a:r>
              <a:rPr lang="en-US" altLang="ko-KR" dirty="0"/>
              <a:t>/&gt; </a:t>
            </a:r>
            <a:r>
              <a:rPr lang="ko-KR" altLang="en-US" dirty="0"/>
              <a:t>으로 사용합니다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/>
              <a:t>파일의 구조를 분리해서 다시 합체하게 되면 문서 자체가 엄청나게 </a:t>
            </a:r>
            <a:r>
              <a:rPr lang="ko-KR" altLang="en-US" dirty="0" smtClean="0"/>
              <a:t>간단해지고</a:t>
            </a:r>
            <a:r>
              <a:rPr lang="en-US" altLang="ko-KR" dirty="0"/>
              <a:t>, </a:t>
            </a:r>
            <a:r>
              <a:rPr lang="ko-KR" altLang="en-US" dirty="0"/>
              <a:t>추후 수정사항이 발생해도 해당 파트만 수정하면 되고</a:t>
            </a:r>
            <a:r>
              <a:rPr lang="en-US" altLang="ko-KR" dirty="0"/>
              <a:t>, </a:t>
            </a:r>
            <a:r>
              <a:rPr lang="ko-KR" altLang="en-US" dirty="0"/>
              <a:t>수정된 파일이 </a:t>
            </a:r>
            <a:r>
              <a:rPr lang="ko-KR" altLang="en-US" dirty="0" smtClean="0"/>
              <a:t>해당 웹 </a:t>
            </a:r>
            <a:r>
              <a:rPr lang="ko-KR" altLang="en-US" dirty="0"/>
              <a:t>문서에 즉시 반영되는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9052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>
            <a:normAutofit/>
          </a:bodyPr>
          <a:lstStyle/>
          <a:p>
            <a:r>
              <a:rPr lang="ko-KR" altLang="en-US" sz="2800" dirty="0" err="1"/>
              <a:t>파트별로</a:t>
            </a:r>
            <a:r>
              <a:rPr lang="ko-KR" altLang="en-US" sz="2800" dirty="0"/>
              <a:t> </a:t>
            </a:r>
            <a:r>
              <a:rPr lang="en-US" altLang="ko-KR" sz="2800" dirty="0"/>
              <a:t>HTML </a:t>
            </a:r>
            <a:r>
              <a:rPr lang="ko-KR" altLang="en-US" sz="2800" dirty="0"/>
              <a:t>파일 </a:t>
            </a:r>
            <a:r>
              <a:rPr lang="ko-KR" altLang="en-US" sz="2800" dirty="0" smtClean="0"/>
              <a:t>나누기</a:t>
            </a:r>
            <a:r>
              <a:rPr lang="en-US" altLang="ko-KR" sz="2800" dirty="0" smtClean="0"/>
              <a:t>(footer.html)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80728"/>
            <a:ext cx="8712968" cy="5328591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&lt;div class="clear"&gt;&lt;/div&gt;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&lt;footer&gt;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&lt;div id="copy"&gt;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All contents Copyright 2011 </a:t>
            </a:r>
            <a:r>
              <a:rPr lang="en-US" altLang="ko-KR" sz="1100" dirty="0" err="1"/>
              <a:t>FunWeb</a:t>
            </a:r>
            <a:r>
              <a:rPr lang="en-US" altLang="ko-KR" sz="1100" dirty="0"/>
              <a:t> Inc. all rights reserved&lt;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Contact mail : funweb@funwebbiz.com Tel: +82 64 123 4315 Fax +82 64 123 4321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&lt;/div&gt;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&lt;div id="social"&gt;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   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 "../</a:t>
            </a:r>
            <a:r>
              <a:rPr lang="en-US" altLang="ko-KR" sz="2800" b="1" dirty="0">
                <a:solidFill>
                  <a:srgbClr val="FF0000"/>
                </a:solidFill>
              </a:rPr>
              <a:t>images/facebook.gif"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width</a:t>
            </a:r>
            <a:r>
              <a:rPr lang="en-US" altLang="ko-KR" sz="1100" dirty="0"/>
              <a:t>="33" height="33" alt="Facebook</a:t>
            </a:r>
            <a:r>
              <a:rPr lang="en-US" altLang="ko-KR" sz="1100" dirty="0" smtClean="0"/>
              <a:t>"&gt;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 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src</a:t>
            </a:r>
            <a:r>
              <a:rPr lang="en-US" altLang="ko-KR" sz="1100" dirty="0" smtClean="0"/>
              <a:t>=  </a:t>
            </a:r>
            <a:r>
              <a:rPr lang="en-US" altLang="ko-KR" sz="2800" b="1" dirty="0">
                <a:solidFill>
                  <a:srgbClr val="FF0000"/>
                </a:solidFill>
              </a:rPr>
              <a:t>"../images/twitter.gif" </a:t>
            </a:r>
            <a:r>
              <a:rPr lang="en-US" altLang="ko-KR" sz="1100" dirty="0" smtClean="0"/>
              <a:t>width</a:t>
            </a:r>
            <a:r>
              <a:rPr lang="en-US" altLang="ko-KR" sz="1100" dirty="0"/>
              <a:t>="33" height="34" alt="Twitter"&gt;&lt;/div&gt;       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     &lt;/footer&gt;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&lt;/div&gt;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&lt;/body&gt;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0840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>
            <a:normAutofit/>
          </a:bodyPr>
          <a:lstStyle/>
          <a:p>
            <a:r>
              <a:rPr lang="ko-KR" altLang="en-US" sz="2800" dirty="0" err="1"/>
              <a:t>파트별로</a:t>
            </a:r>
            <a:r>
              <a:rPr lang="ko-KR" altLang="en-US" sz="2800" dirty="0"/>
              <a:t> </a:t>
            </a:r>
            <a:r>
              <a:rPr lang="en-US" altLang="ko-KR" sz="2800" dirty="0"/>
              <a:t>HTML </a:t>
            </a:r>
            <a:r>
              <a:rPr lang="ko-KR" altLang="en-US" sz="2800" dirty="0"/>
              <a:t>파일 </a:t>
            </a:r>
            <a:r>
              <a:rPr lang="ko-KR" altLang="en-US" sz="2800" dirty="0" smtClean="0"/>
              <a:t>나누기</a:t>
            </a:r>
            <a:r>
              <a:rPr lang="en-US" altLang="ko-KR" sz="2800" dirty="0" smtClean="0"/>
              <a:t>(</a:t>
            </a:r>
            <a:r>
              <a:rPr lang="en-US" altLang="ko-KR" sz="2800" dirty="0">
                <a:solidFill>
                  <a:srgbClr val="FF0000"/>
                </a:solidFill>
              </a:rPr>
              <a:t>sub_img.html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80729"/>
            <a:ext cx="8712968" cy="936104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dirty="0" smtClean="0"/>
              <a:t>&lt;</a:t>
            </a:r>
            <a:r>
              <a:rPr lang="en-US" altLang="ko-KR" sz="2400" b="1" dirty="0"/>
              <a:t>div id="</a:t>
            </a:r>
            <a:r>
              <a:rPr lang="en-US" altLang="ko-KR" sz="2400" b="1" dirty="0" err="1"/>
              <a:t>sub_img</a:t>
            </a:r>
            <a:r>
              <a:rPr lang="en-US" altLang="ko-KR" sz="2400" b="1" dirty="0"/>
              <a:t>"&gt;&lt;/div&gt;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&lt;div class="clear"&gt;&lt;/div&gt;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82912" y="2194957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 smtClean="0"/>
              <a:t>파트별로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HTML </a:t>
            </a:r>
            <a:r>
              <a:rPr lang="ko-KR" altLang="en-US" sz="2800" dirty="0" smtClean="0"/>
              <a:t>파일 나누기</a:t>
            </a:r>
            <a:r>
              <a:rPr lang="en-US" altLang="ko-KR" sz="2800" dirty="0" smtClean="0"/>
              <a:t>(</a:t>
            </a:r>
            <a:r>
              <a:rPr lang="en-US" altLang="ko-KR" sz="2800" dirty="0">
                <a:solidFill>
                  <a:srgbClr val="FF0000"/>
                </a:solidFill>
              </a:rPr>
              <a:t>sub_menu.html 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2843029"/>
            <a:ext cx="8712968" cy="36103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&lt;</a:t>
            </a:r>
            <a:r>
              <a:rPr lang="en-US" altLang="ko-KR" sz="2400" b="1" dirty="0" err="1"/>
              <a:t>nav</a:t>
            </a:r>
            <a:r>
              <a:rPr lang="en-US" altLang="ko-KR" sz="2400" b="1" dirty="0"/>
              <a:t> id="</a:t>
            </a:r>
            <a:r>
              <a:rPr lang="en-US" altLang="ko-KR" sz="2400" b="1" dirty="0" err="1"/>
              <a:t>sub_menu</a:t>
            </a:r>
            <a:r>
              <a:rPr lang="en-US" altLang="ko-KR" sz="2400" b="1" dirty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&lt;</a:t>
            </a:r>
            <a:r>
              <a:rPr lang="en-US" altLang="ko-KR" sz="2400" b="1" dirty="0" err="1"/>
              <a:t>ul</a:t>
            </a:r>
            <a:r>
              <a:rPr lang="en-US" altLang="ko-KR" sz="2400" b="1" dirty="0"/>
              <a:t>&gt;</a:t>
            </a:r>
          </a:p>
          <a:p>
            <a:pPr>
              <a:lnSpc>
                <a:spcPct val="100000"/>
              </a:lnSpc>
            </a:pPr>
            <a:r>
              <a:rPr lang="it-IT" altLang="ko-KR" sz="2400" b="1" dirty="0"/>
              <a:t>&lt;li&gt;&lt;a href="welcome.jsp"&gt;Welcome&lt;/a&gt;&lt;/li&gt;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&lt;li&gt;&lt;a </a:t>
            </a:r>
            <a:r>
              <a:rPr lang="en-US" altLang="ko-KR" sz="2400" b="1" dirty="0" err="1"/>
              <a:t>href</a:t>
            </a:r>
            <a:r>
              <a:rPr lang="en-US" altLang="ko-KR" sz="2400" b="1" dirty="0"/>
              <a:t>="</a:t>
            </a:r>
            <a:r>
              <a:rPr lang="en-US" altLang="ko-KR" sz="2400" b="1" dirty="0" err="1"/>
              <a:t>history.jsp</a:t>
            </a:r>
            <a:r>
              <a:rPr lang="en-US" altLang="ko-KR" sz="2400" b="1" dirty="0"/>
              <a:t>"&gt;History&lt;/a&gt;&lt;/li&gt;</a:t>
            </a:r>
          </a:p>
          <a:p>
            <a:pPr>
              <a:lnSpc>
                <a:spcPct val="100000"/>
              </a:lnSpc>
            </a:pPr>
            <a:r>
              <a:rPr lang="it-IT" altLang="ko-KR" sz="2400" b="1" dirty="0"/>
              <a:t>&lt;li&gt;&lt;a href="#"&gt;Newsroom&lt;/a&gt;&lt;/li&gt;</a:t>
            </a:r>
          </a:p>
          <a:p>
            <a:pPr>
              <a:lnSpc>
                <a:spcPct val="100000"/>
              </a:lnSpc>
            </a:pPr>
            <a:r>
              <a:rPr lang="it-IT" altLang="ko-KR" sz="2400" b="1" dirty="0"/>
              <a:t>&lt;li&gt;&lt;a href="#"&gt;Public Policy&lt;/a&gt;&lt;/li&gt;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&lt;/</a:t>
            </a:r>
            <a:r>
              <a:rPr lang="en-US" altLang="ko-KR" sz="2400" b="1" dirty="0" err="1"/>
              <a:t>ul</a:t>
            </a:r>
            <a:r>
              <a:rPr lang="en-US" altLang="ko-KR" sz="2400" b="1" dirty="0"/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/>
              <a:t>&lt;/</a:t>
            </a:r>
            <a:r>
              <a:rPr lang="en-US" altLang="ko-KR" sz="2400" b="1" dirty="0" err="1"/>
              <a:t>nav</a:t>
            </a:r>
            <a:r>
              <a:rPr lang="en-US" altLang="ko-KR" sz="2400" b="1" dirty="0" smtClean="0"/>
              <a:t>&gt;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5666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96752"/>
            <a:ext cx="8712968" cy="5328591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file="../header.html" %&gt; 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sub_img.html" %&gt; </a:t>
            </a:r>
            <a:endParaRPr lang="en-US" altLang="ko-KR" sz="28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sub_menu.html" </a:t>
            </a:r>
            <a:r>
              <a:rPr lang="en-US" altLang="ko-KR" sz="2800" b="1" dirty="0">
                <a:solidFill>
                  <a:srgbClr val="FF0000"/>
                </a:solidFill>
              </a:rPr>
              <a:t>%&gt; </a:t>
            </a:r>
            <a:r>
              <a:rPr lang="en-US" altLang="ko-KR" sz="1700" b="1" dirty="0" smtClean="0"/>
              <a:t>&lt;</a:t>
            </a:r>
            <a:r>
              <a:rPr lang="en-US" altLang="ko-KR" sz="1700" b="1" dirty="0"/>
              <a:t>h1&gt;Welcome&lt;/h1&gt;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&lt;div class="</a:t>
            </a:r>
            <a:r>
              <a:rPr lang="en-US" altLang="ko-KR" sz="1700" b="1" dirty="0" err="1"/>
              <a:t>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</a:t>
            </a:r>
            <a:r>
              <a:rPr lang="en-US" altLang="ko-KR" sz="1700" b="1" dirty="0" err="1"/>
              <a:t>img</a:t>
            </a:r>
            <a:r>
              <a:rPr lang="en-US" altLang="ko-KR" sz="1700" b="1" dirty="0"/>
              <a:t> </a:t>
            </a:r>
            <a:r>
              <a:rPr lang="en-US" altLang="ko-KR" sz="1700" b="1" dirty="0" err="1"/>
              <a:t>src</a:t>
            </a:r>
            <a:r>
              <a:rPr lang="en-US" altLang="ko-KR" sz="1700" b="1" dirty="0"/>
              <a:t>="../images/company/CEO.jpg" width="</a:t>
            </a:r>
            <a:r>
              <a:rPr lang="en-US" altLang="ko-KR" sz="1700" b="1" dirty="0" smtClean="0"/>
              <a:t>196"height</a:t>
            </a:r>
            <a:r>
              <a:rPr lang="en-US" altLang="ko-KR" sz="1700" b="1" dirty="0"/>
              <a:t>=”226" alt="CEO</a:t>
            </a:r>
            <a:r>
              <a:rPr lang="en-US" altLang="ko-KR" sz="1700" b="1" dirty="0" smtClean="0"/>
              <a:t>"&gt;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 smtClean="0"/>
              <a:t>&lt;/</a:t>
            </a:r>
            <a:r>
              <a:rPr lang="en-US" altLang="ko-KR" sz="1700" b="1" dirty="0"/>
              <a:t>div&gt;</a:t>
            </a:r>
          </a:p>
          <a:p>
            <a:pPr>
              <a:lnSpc>
                <a:spcPct val="100000"/>
              </a:lnSpc>
            </a:pPr>
            <a:r>
              <a:rPr lang="da-DK" altLang="ko-KR" sz="1700" b="1" dirty="0"/>
              <a:t>&lt;p&gt;Lorem ipsum dolor sit amet, …&lt;/p&gt;</a:t>
            </a:r>
          </a:p>
          <a:p>
            <a:pPr>
              <a:lnSpc>
                <a:spcPct val="100000"/>
              </a:lnSpc>
            </a:pPr>
            <a:r>
              <a:rPr lang="en-US" altLang="ko-KR" sz="1700" b="1" dirty="0"/>
              <a:t>&lt;/article</a:t>
            </a:r>
            <a:r>
              <a:rPr lang="en-US" altLang="ko-KR" sz="1700" b="1" dirty="0" smtClean="0"/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0000"/>
                </a:solidFill>
              </a:rPr>
              <a:t>&lt;%@ include file="../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footer.html" </a:t>
            </a:r>
            <a:r>
              <a:rPr lang="en-US" altLang="ko-KR" sz="2800" b="1" dirty="0">
                <a:solidFill>
                  <a:srgbClr val="FF0000"/>
                </a:solidFill>
              </a:rPr>
              <a:t>%&gt;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77324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196753"/>
            <a:ext cx="8219256" cy="25202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이제 본격적으로 </a:t>
            </a:r>
            <a:r>
              <a:rPr lang="en-US" altLang="ko-KR" sz="1600" dirty="0" err="1" smtClean="0"/>
              <a:t>welcome.jsp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페이지를 만들어보겠습니다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600" dirty="0" err="1" smtClean="0"/>
              <a:t>welcome.jsp</a:t>
            </a:r>
            <a:r>
              <a:rPr lang="ko-KR" altLang="en-US" sz="1600" dirty="0" smtClean="0"/>
              <a:t>에서 </a:t>
            </a:r>
            <a:r>
              <a:rPr lang="en-US" altLang="ko-KR" sz="1600" dirty="0"/>
              <a:t>#</a:t>
            </a:r>
            <a:r>
              <a:rPr lang="en-US" altLang="ko-KR" sz="1600" dirty="0" err="1"/>
              <a:t>sub_img</a:t>
            </a:r>
            <a:r>
              <a:rPr lang="ko-KR" altLang="en-US" sz="1600" dirty="0"/>
              <a:t>로 지정한 부분은 서브 페이지의 이미지를 나타내 </a:t>
            </a:r>
            <a:r>
              <a:rPr lang="ko-KR" altLang="en-US" sz="1600" dirty="0" smtClean="0"/>
              <a:t>주지만 </a:t>
            </a:r>
            <a:r>
              <a:rPr lang="ko-KR" altLang="en-US" sz="1600" dirty="0"/>
              <a:t>사실 별 의미가 없는 경우가 많습니다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의미 없이 단순하게 시각적인 </a:t>
            </a:r>
            <a:r>
              <a:rPr lang="ko-KR" altLang="en-US" sz="1600" dirty="0" smtClean="0"/>
              <a:t>효과만을 노린 </a:t>
            </a:r>
            <a:r>
              <a:rPr lang="ko-KR" altLang="en-US" sz="1600" dirty="0"/>
              <a:t>이미지라면 이런 이미지는 백그라운드로 처리해도 상관 없습니다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그래서 </a:t>
            </a:r>
            <a:r>
              <a:rPr lang="en-US" altLang="ko-KR" sz="1600" dirty="0"/>
              <a:t>HTML </a:t>
            </a:r>
            <a:r>
              <a:rPr lang="ko-KR" altLang="en-US" sz="1600" dirty="0"/>
              <a:t>문서에는 </a:t>
            </a:r>
            <a:r>
              <a:rPr lang="en-US" altLang="ko-KR" sz="1600" dirty="0"/>
              <a:t>&lt;div id=“</a:t>
            </a:r>
            <a:r>
              <a:rPr lang="en-US" altLang="ko-KR" sz="1600" dirty="0" err="1"/>
              <a:t>sub_img</a:t>
            </a:r>
            <a:r>
              <a:rPr lang="ko-KR" altLang="en-US" sz="1600" dirty="0"/>
              <a:t>”</a:t>
            </a:r>
            <a:r>
              <a:rPr lang="en-US" altLang="ko-KR" sz="1600" dirty="0"/>
              <a:t>&gt; &lt;/div&gt;</a:t>
            </a:r>
            <a:r>
              <a:rPr lang="ko-KR" altLang="en-US" sz="1600" dirty="0"/>
              <a:t>만 존재하고 어떤 코드도 </a:t>
            </a:r>
            <a:r>
              <a:rPr lang="ko-KR" altLang="en-US" sz="1600" dirty="0" smtClean="0"/>
              <a:t>존재하지 </a:t>
            </a:r>
            <a:r>
              <a:rPr lang="ko-KR" altLang="en-US" sz="1600" dirty="0"/>
              <a:t>않습니다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단순히 </a:t>
            </a:r>
            <a:r>
              <a:rPr lang="en-US" altLang="ko-KR" sz="1600" dirty="0"/>
              <a:t>CSS</a:t>
            </a:r>
            <a:r>
              <a:rPr lang="ko-KR" altLang="en-US" sz="1600" dirty="0"/>
              <a:t>에서 정의만 해주면 되는 거죠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subpage.css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파일에 아래와 같이 정의해 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3789040"/>
            <a:ext cx="8352928" cy="2246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</a:t>
            </a:r>
            <a:r>
              <a:rPr lang="en-US" altLang="ko-KR" sz="2000" b="1" dirty="0" err="1"/>
              <a:t>sub_img</a:t>
            </a:r>
            <a:r>
              <a:rPr lang="en-US" altLang="ko-KR" sz="2000" b="1" dirty="0"/>
              <a:t> {</a:t>
            </a:r>
          </a:p>
          <a:p>
            <a:r>
              <a:rPr lang="en-US" altLang="ko-KR" sz="2000" b="1" dirty="0" smtClean="0"/>
              <a:t>    width:971px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height:179px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background-image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url</a:t>
            </a:r>
            <a:r>
              <a:rPr lang="en-US" altLang="ko-KR" sz="2000" b="1" dirty="0"/>
              <a:t>(../images/company/sub_back.png);</a:t>
            </a:r>
          </a:p>
          <a:p>
            <a:r>
              <a:rPr lang="en-US" altLang="ko-KR" sz="2000" b="1" dirty="0" smtClean="0"/>
              <a:t>    background-repeat</a:t>
            </a:r>
            <a:r>
              <a:rPr lang="en-US" altLang="ko-KR" sz="2000" b="1" dirty="0"/>
              <a:t>: no-repeat;</a:t>
            </a:r>
          </a:p>
          <a:p>
            <a:r>
              <a:rPr lang="en-US" altLang="ko-KR" sz="2000" b="1" dirty="0" smtClean="0"/>
              <a:t>    background-position</a:t>
            </a:r>
            <a:r>
              <a:rPr lang="en-US" altLang="ko-KR" sz="2000" b="1" dirty="0"/>
              <a:t>: left top;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438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11-4]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4568190" cy="3762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7750" y="573325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11-4] #</a:t>
            </a:r>
            <a:r>
              <a:rPr lang="en-US" altLang="ko-KR" sz="1400" dirty="0" err="1"/>
              <a:t>sub_img</a:t>
            </a:r>
            <a:r>
              <a:rPr lang="en-US" altLang="ko-KR" sz="1400" dirty="0"/>
              <a:t> </a:t>
            </a:r>
            <a:r>
              <a:rPr lang="ko-KR" altLang="en-US" sz="1400" dirty="0"/>
              <a:t>적용 후 </a:t>
            </a:r>
            <a:r>
              <a:rPr lang="en-US" altLang="ko-KR" sz="1400" dirty="0" err="1" smtClean="0"/>
              <a:t>welcome.jsp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모습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2922" y="6093296"/>
            <a:ext cx="3077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source/ch11/company/pic11-4.html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5720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7853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이렇게 해당 메뉴를 먼저 지정하고 </a:t>
            </a:r>
            <a:r>
              <a:rPr lang="en-US" altLang="ko-KR" sz="1600" dirty="0" err="1"/>
              <a:t>sub_menu</a:t>
            </a:r>
            <a:r>
              <a:rPr lang="ko-KR" altLang="en-US" sz="1600" dirty="0"/>
              <a:t>의 크기를 정의합니다</a:t>
            </a:r>
            <a:r>
              <a:rPr lang="en-US" altLang="ko-KR" sz="1600" dirty="0"/>
              <a:t>. subpage.css</a:t>
            </a:r>
            <a:r>
              <a:rPr lang="ko-KR" altLang="en-US" sz="1600" dirty="0" smtClean="0"/>
              <a:t>에는 </a:t>
            </a:r>
            <a:r>
              <a:rPr lang="ko-KR" altLang="en-US" sz="1600" dirty="0"/>
              <a:t>다음과 같이 정의합니다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일단 </a:t>
            </a:r>
            <a:r>
              <a:rPr lang="en-US" altLang="ko-KR" sz="1600" dirty="0"/>
              <a:t>#</a:t>
            </a:r>
            <a:r>
              <a:rPr lang="en-US" altLang="ko-KR" sz="1600" dirty="0" err="1"/>
              <a:t>sub_menu</a:t>
            </a:r>
            <a:r>
              <a:rPr lang="en-US" altLang="ko-KR" sz="1600" dirty="0"/>
              <a:t> </a:t>
            </a:r>
            <a:r>
              <a:rPr lang="ko-KR" altLang="en-US" sz="1600" dirty="0"/>
              <a:t>부분에 </a:t>
            </a:r>
            <a:r>
              <a:rPr lang="en-US" altLang="ko-KR" sz="1600" dirty="0"/>
              <a:t>border:1px solid #ccc;</a:t>
            </a:r>
            <a:r>
              <a:rPr lang="ko-KR" altLang="en-US" sz="1600" dirty="0"/>
              <a:t>를 적용시켜 대략적인 위치와 </a:t>
            </a:r>
            <a:r>
              <a:rPr lang="ko-KR" altLang="en-US" sz="1600" dirty="0" smtClean="0"/>
              <a:t>크기를 파악해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[</a:t>
            </a:r>
            <a:r>
              <a:rPr lang="ko-KR" altLang="en-US" sz="1600" dirty="0"/>
              <a:t>그림 </a:t>
            </a:r>
            <a:r>
              <a:rPr lang="en-US" altLang="ko-KR" sz="1600" dirty="0"/>
              <a:t>11-5]</a:t>
            </a:r>
            <a:r>
              <a:rPr lang="ko-KR" altLang="en-US" sz="1600" dirty="0"/>
              <a:t>를 보면 </a:t>
            </a:r>
            <a:r>
              <a:rPr lang="en-US" altLang="ko-KR" sz="1600" dirty="0"/>
              <a:t>#</a:t>
            </a:r>
            <a:r>
              <a:rPr lang="en-US" altLang="ko-KR" sz="1600" dirty="0" err="1"/>
              <a:t>sub_menu</a:t>
            </a:r>
            <a:r>
              <a:rPr lang="ko-KR" altLang="en-US" sz="1600" dirty="0"/>
              <a:t>의 크기와 위치를 알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682778" y="1628800"/>
            <a:ext cx="5976664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#</a:t>
            </a:r>
            <a:r>
              <a:rPr lang="en-US" altLang="ko-KR" sz="2000" b="1" dirty="0" err="1"/>
              <a:t>sub_menu</a:t>
            </a:r>
            <a:r>
              <a:rPr lang="en-US" altLang="ko-KR" sz="2000" b="1" dirty="0"/>
              <a:t> {</a:t>
            </a:r>
          </a:p>
          <a:p>
            <a:r>
              <a:rPr lang="en-US" altLang="ko-KR" sz="2000" b="1" dirty="0" smtClean="0"/>
              <a:t>    width:238px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</a:t>
            </a:r>
            <a:r>
              <a:rPr lang="en-US" altLang="ko-KR" sz="2000" b="1" dirty="0" err="1" smtClean="0"/>
              <a:t>float:left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margin:20px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  <p:pic>
        <p:nvPicPr>
          <p:cNvPr id="5" name="그림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33"/>
          <a:stretch/>
        </p:blipFill>
        <p:spPr>
          <a:xfrm>
            <a:off x="899592" y="4005064"/>
            <a:ext cx="4536504" cy="23488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1418" y="651386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11-5] #</a:t>
            </a:r>
            <a:r>
              <a:rPr lang="en-US" altLang="ko-KR" sz="1400" dirty="0" err="1"/>
              <a:t>sub_menu</a:t>
            </a:r>
            <a:r>
              <a:rPr lang="ko-KR" altLang="en-US" sz="1400" dirty="0"/>
              <a:t>의 위치와 크기 파악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729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/>
              <a:t>정리된 후 화면은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11-6]</a:t>
            </a:r>
            <a:r>
              <a:rPr lang="ko-KR" altLang="en-US" dirty="0"/>
              <a:t>에서 </a:t>
            </a:r>
            <a:endParaRPr lang="en-US" altLang="ko-KR" dirty="0" smtClean="0"/>
          </a:p>
          <a:p>
            <a:r>
              <a:rPr lang="ko-KR" altLang="en-US" dirty="0" smtClean="0"/>
              <a:t>확인할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6064" y="1484784"/>
            <a:ext cx="457200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2400" b="1" dirty="0"/>
              <a:t>#</a:t>
            </a:r>
            <a:r>
              <a:rPr lang="en-US" altLang="ko-KR" sz="2400" b="1" dirty="0" err="1"/>
              <a:t>sub_menu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ul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   margin:20px </a:t>
            </a:r>
            <a:r>
              <a:rPr lang="en-US" altLang="ko-KR" sz="2400" b="1" dirty="0"/>
              <a:t>0 0 10px;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list-style:none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24944"/>
            <a:ext cx="3096344" cy="27264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7774" y="6175176"/>
            <a:ext cx="5424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11-6] </a:t>
            </a:r>
            <a:r>
              <a:rPr lang="ko-KR" altLang="en-US" sz="1400" dirty="0"/>
              <a:t>글꼴 및 위치 설정 그리고 리스트 스타일 제거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918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이제 여기에 고민이 생깁니다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단순하게 </a:t>
            </a:r>
            <a:r>
              <a:rPr lang="en-US" altLang="ko-KR" sz="1600" dirty="0"/>
              <a:t>li</a:t>
            </a:r>
            <a:r>
              <a:rPr lang="ko-KR" altLang="en-US" sz="1600" dirty="0"/>
              <a:t>에 스타일을 적용할 것인가 아니면 </a:t>
            </a:r>
            <a:r>
              <a:rPr lang="ko-KR" altLang="en-US" sz="1600" dirty="0" smtClean="0"/>
              <a:t>서브 메뉴 </a:t>
            </a:r>
            <a:r>
              <a:rPr lang="ko-KR" altLang="en-US" sz="1600" dirty="0"/>
              <a:t>자체가 링크 기능을 갖추었으니 링크를 이용해서 디자인을 할 것인지에 </a:t>
            </a:r>
            <a:r>
              <a:rPr lang="ko-KR" altLang="en-US" sz="1600" dirty="0" smtClean="0"/>
              <a:t>대한 고민입니다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제가 여기서 추천 드리고 싶은 것은 링크가 있는 경우에는 링크를 이용해서 </a:t>
            </a:r>
            <a:r>
              <a:rPr lang="ko-KR" altLang="en-US" sz="1600" dirty="0" smtClean="0"/>
              <a:t>디자인을 </a:t>
            </a:r>
            <a:r>
              <a:rPr lang="ko-KR" altLang="en-US" sz="1600" dirty="0"/>
              <a:t>하라는 것입니다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링크는 다양한 효과를 줄 수 있는 수도 </a:t>
            </a:r>
            <a:r>
              <a:rPr lang="ko-KR" altLang="en-US" sz="1600" dirty="0" err="1" smtClean="0"/>
              <a:t>선택자까지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사용할 수 있기 때문입니다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수도 </a:t>
            </a:r>
            <a:r>
              <a:rPr lang="ko-KR" altLang="en-US" sz="1600" dirty="0" err="1"/>
              <a:t>선택자를</a:t>
            </a:r>
            <a:r>
              <a:rPr lang="ko-KR" altLang="en-US" sz="1600" dirty="0"/>
              <a:t> 이용하면 아주 오래 전 </a:t>
            </a:r>
            <a:r>
              <a:rPr lang="ko-KR" altLang="en-US" sz="1600" dirty="0" smtClean="0"/>
              <a:t>자바스크립트를 </a:t>
            </a:r>
            <a:r>
              <a:rPr lang="ko-KR" altLang="en-US" sz="1600" dirty="0"/>
              <a:t>이용해서 마우스 오버할 경우 백그라운드를 변경하는 작업까지 </a:t>
            </a:r>
            <a:r>
              <a:rPr lang="ko-KR" altLang="en-US" sz="1600" dirty="0" smtClean="0"/>
              <a:t>가능하고 </a:t>
            </a:r>
            <a:r>
              <a:rPr lang="en-US" altLang="ko-KR" sz="1600" dirty="0" err="1" smtClean="0"/>
              <a:t>display:block</a:t>
            </a:r>
            <a:r>
              <a:rPr lang="ko-KR" altLang="en-US" sz="1600" dirty="0"/>
              <a:t>을 이용하면 박스 모델처럼 높이와 길이를 아주 쉽게 조정할 수 </a:t>
            </a:r>
            <a:r>
              <a:rPr lang="ko-KR" altLang="en-US" sz="1600" dirty="0" smtClean="0"/>
              <a:t>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먼저 </a:t>
            </a:r>
            <a:r>
              <a:rPr lang="ko-KR" altLang="en-US" sz="1600" dirty="0"/>
              <a:t>링크에 적용된 밑줄을 제거하고 글꼴 색상을 변경하는 작업을 진행하고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여기에 </a:t>
            </a:r>
            <a:r>
              <a:rPr lang="en-US" altLang="ko-KR" sz="1600" dirty="0" err="1" smtClean="0"/>
              <a:t>display:block</a:t>
            </a:r>
            <a:r>
              <a:rPr lang="ko-KR" altLang="en-US" sz="1600" dirty="0"/>
              <a:t>을 지정하여 높이와 넓이를 지정합니다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padding </a:t>
            </a:r>
            <a:r>
              <a:rPr lang="ko-KR" altLang="en-US" sz="1600" dirty="0"/>
              <a:t>값을 </a:t>
            </a:r>
            <a:r>
              <a:rPr lang="ko-KR" altLang="en-US" sz="1600" dirty="0" smtClean="0"/>
              <a:t>지정 해 </a:t>
            </a:r>
            <a:r>
              <a:rPr lang="ko-KR" altLang="en-US" sz="1600" dirty="0"/>
              <a:t>간격을 넓혀 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3096344" y="3789040"/>
            <a:ext cx="4572000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2000" b="1" dirty="0"/>
              <a:t>#</a:t>
            </a:r>
            <a:r>
              <a:rPr lang="en-US" altLang="ko-KR" sz="2000" b="1" dirty="0" err="1"/>
              <a:t>sub_menu</a:t>
            </a:r>
            <a:r>
              <a:rPr lang="en-US" altLang="ko-KR" sz="2000" b="1" dirty="0"/>
              <a:t> a {</a:t>
            </a:r>
          </a:p>
          <a:p>
            <a:r>
              <a:rPr lang="en-US" altLang="ko-KR" sz="2000" b="1" dirty="0" smtClean="0"/>
              <a:t>    </a:t>
            </a:r>
            <a:r>
              <a:rPr lang="en-US" altLang="ko-KR" sz="2000" b="1" dirty="0" err="1" smtClean="0"/>
              <a:t>text-decoration:none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color</a:t>
            </a:r>
            <a:r>
              <a:rPr lang="en-US" altLang="ko-KR" sz="2000" b="1" dirty="0"/>
              <a:t>: #666;</a:t>
            </a:r>
          </a:p>
          <a:p>
            <a:r>
              <a:rPr lang="en-US" altLang="ko-KR" sz="2000" b="1" dirty="0" smtClean="0"/>
              <a:t>    </a:t>
            </a:r>
            <a:r>
              <a:rPr lang="en-US" altLang="ko-KR" sz="2000" b="1" dirty="0" err="1" smtClean="0"/>
              <a:t>display:block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height:15px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width:150px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  padding</a:t>
            </a:r>
            <a:r>
              <a:rPr lang="en-US" altLang="ko-KR" sz="2000" b="1" dirty="0"/>
              <a:t>: 7px;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2923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welcome.jsp</a:t>
            </a:r>
            <a:r>
              <a:rPr lang="en-US" altLang="ko-KR" dirty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11-7]</a:t>
            </a:r>
            <a:r>
              <a:rPr lang="ko-KR" altLang="en-US" dirty="0"/>
              <a:t>을 보면 전체적인 위치와 간격이 잡혀있는 것을 </a:t>
            </a:r>
            <a:endParaRPr lang="en-US" altLang="ko-KR" dirty="0" smtClean="0"/>
          </a:p>
          <a:p>
            <a:r>
              <a:rPr lang="ko-KR" altLang="en-US" dirty="0" smtClean="0"/>
              <a:t>확인할 </a:t>
            </a:r>
            <a:r>
              <a:rPr lang="ko-KR" altLang="en-US" dirty="0"/>
              <a:t>수 있습니다</a:t>
            </a:r>
            <a:r>
              <a:rPr lang="en-US" altLang="ko-KR" dirty="0"/>
              <a:t>. </a:t>
            </a:r>
            <a:r>
              <a:rPr lang="ko-KR" altLang="en-US" dirty="0" smtClean="0"/>
              <a:t>하지만 </a:t>
            </a:r>
            <a:r>
              <a:rPr lang="ko-KR" altLang="en-US" dirty="0"/>
              <a:t>여기서 원래 디자이너가 의도한 </a:t>
            </a:r>
            <a:endParaRPr lang="en-US" altLang="ko-KR" dirty="0" smtClean="0"/>
          </a:p>
          <a:p>
            <a:r>
              <a:rPr lang="ko-KR" altLang="en-US" dirty="0" smtClean="0"/>
              <a:t>모양은 </a:t>
            </a:r>
            <a:r>
              <a:rPr lang="ko-KR" altLang="en-US" dirty="0"/>
              <a:t>메뉴 밑 부분에 밑줄이 들어가고 </a:t>
            </a:r>
            <a:r>
              <a:rPr lang="ko-KR" altLang="en-US" dirty="0" smtClean="0"/>
              <a:t>메뉴 이름 </a:t>
            </a:r>
            <a:r>
              <a:rPr lang="ko-KR" altLang="en-US" dirty="0"/>
              <a:t>뒤쪽으로 </a:t>
            </a:r>
            <a:endParaRPr lang="en-US" altLang="ko-KR" dirty="0" smtClean="0"/>
          </a:p>
          <a:p>
            <a:r>
              <a:rPr lang="ko-KR" altLang="en-US" dirty="0" err="1" smtClean="0"/>
              <a:t>불렛</a:t>
            </a:r>
            <a:r>
              <a:rPr lang="ko-KR" altLang="en-US" dirty="0" smtClean="0"/>
              <a:t> </a:t>
            </a:r>
            <a:r>
              <a:rPr lang="ko-KR" altLang="en-US" dirty="0"/>
              <a:t>이미지가 위치해 있는 모양입니다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이제 </a:t>
            </a:r>
            <a:r>
              <a:rPr lang="ko-KR" altLang="en-US" dirty="0"/>
              <a:t>이 부분을 처리합니다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2919" y="3220194"/>
            <a:ext cx="4572000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sub_menu</a:t>
            </a:r>
            <a:r>
              <a:rPr lang="en-US" altLang="ko-KR" sz="1400" dirty="0"/>
              <a:t> a {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text-decoration:none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color</a:t>
            </a:r>
            <a:r>
              <a:rPr lang="en-US" altLang="ko-KR" sz="1400" dirty="0"/>
              <a:t>: #666;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display:block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height:15px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width:150px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padding</a:t>
            </a:r>
            <a:r>
              <a:rPr lang="en-US" altLang="ko-KR" sz="1400" dirty="0"/>
              <a:t>: 7px;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smtClean="0">
                <a:solidFill>
                  <a:srgbClr val="FF0000"/>
                </a:solidFill>
              </a:rPr>
              <a:t>border-bottom: 1px dotted #999</a:t>
            </a:r>
            <a:r>
              <a:rPr lang="en-US" altLang="ko-KR" sz="14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background-image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url</a:t>
            </a:r>
            <a:r>
              <a:rPr lang="en-US" altLang="ko-KR" sz="1400" dirty="0">
                <a:solidFill>
                  <a:srgbClr val="FF0000"/>
                </a:solidFill>
              </a:rPr>
              <a:t>(../images/bullet.gif);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background-repeat</a:t>
            </a:r>
            <a:r>
              <a:rPr lang="en-US" altLang="ko-KR" sz="1400" dirty="0">
                <a:solidFill>
                  <a:srgbClr val="FF0000"/>
                </a:solidFill>
              </a:rPr>
              <a:t>: no-repeat;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background-position</a:t>
            </a:r>
            <a:r>
              <a:rPr lang="en-US" altLang="ko-KR" sz="1400" dirty="0">
                <a:solidFill>
                  <a:srgbClr val="FF0000"/>
                </a:solidFill>
              </a:rPr>
              <a:t>: right center;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1026" name="Picture 2" descr="C:\Users\admin\Desktop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909702"/>
            <a:ext cx="2520280" cy="202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54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케스케이딩</a:t>
            </a:r>
            <a:r>
              <a:rPr lang="ko-KR" altLang="en-US" dirty="0"/>
              <a:t> 스타일 시트</a:t>
            </a:r>
            <a:r>
              <a:rPr lang="en-US" altLang="ko-KR" dirty="0"/>
              <a:t>(CSS) </a:t>
            </a:r>
            <a:r>
              <a:rPr lang="ko-KR" altLang="en-US" dirty="0"/>
              <a:t>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과거의 </a:t>
            </a:r>
            <a:r>
              <a:rPr lang="en-US" altLang="ko-KR" dirty="0"/>
              <a:t>HTML </a:t>
            </a:r>
            <a:r>
              <a:rPr lang="ko-KR" altLang="en-US" dirty="0"/>
              <a:t>문서 방식의 문제점은 웹 페이지가 몇 개 안 되면 문제가 되지 </a:t>
            </a:r>
            <a:r>
              <a:rPr lang="ko-KR" altLang="en-US" dirty="0" smtClean="0"/>
              <a:t>않지만 </a:t>
            </a:r>
            <a:r>
              <a:rPr lang="en-US" altLang="ko-KR" dirty="0"/>
              <a:t>10</a:t>
            </a:r>
            <a:r>
              <a:rPr lang="ko-KR" altLang="en-US" dirty="0"/>
              <a:t>페이지를 넘어 </a:t>
            </a:r>
            <a:r>
              <a:rPr lang="en-US" altLang="ko-KR" dirty="0"/>
              <a:t>100</a:t>
            </a:r>
            <a:r>
              <a:rPr lang="ko-KR" altLang="en-US" dirty="0"/>
              <a:t>페이지 이상이 되었을 때 “글자속성”을 적용해준 </a:t>
            </a:r>
            <a:r>
              <a:rPr lang="ko-KR" altLang="en-US" dirty="0" smtClean="0"/>
              <a:t>부분의 </a:t>
            </a:r>
            <a:r>
              <a:rPr lang="ko-KR" altLang="en-US" dirty="0"/>
              <a:t>색을 변경하려면 </a:t>
            </a:r>
            <a:r>
              <a:rPr lang="en-US" altLang="ko-KR" dirty="0"/>
              <a:t>100</a:t>
            </a:r>
            <a:r>
              <a:rPr lang="ko-KR" altLang="en-US" dirty="0"/>
              <a:t>페이지를 전부 열어서 수정해야 한다는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를 적용하게 되면 단순하게 </a:t>
            </a:r>
            <a:r>
              <a:rPr lang="en-US" altLang="ko-KR" dirty="0"/>
              <a:t>CSS </a:t>
            </a:r>
            <a:r>
              <a:rPr lang="ko-KR" altLang="en-US" dirty="0"/>
              <a:t>코드에서 해당 부분만 수정하면 모든 </a:t>
            </a:r>
            <a:r>
              <a:rPr lang="ko-KR" altLang="en-US" dirty="0" smtClean="0"/>
              <a:t>페이지에 </a:t>
            </a:r>
            <a:r>
              <a:rPr lang="ko-KR" altLang="en-US" dirty="0"/>
              <a:t>적용됩니다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en-US" altLang="ko-KR" dirty="0"/>
              <a:t>CSS</a:t>
            </a:r>
            <a:r>
              <a:rPr lang="ko-KR" altLang="en-US" dirty="0"/>
              <a:t>를 이용하면 하나의 스타일을 가지고 모든 페이지에 같은 속성을 </a:t>
            </a:r>
            <a:r>
              <a:rPr lang="ko-KR" altLang="en-US" dirty="0" smtClean="0"/>
              <a:t>지정해 </a:t>
            </a:r>
            <a:r>
              <a:rPr lang="ko-KR" altLang="en-US" dirty="0"/>
              <a:t>줄 수 있기 때문에 작업 시간도 단축될 뿐만 아니라</a:t>
            </a:r>
            <a:r>
              <a:rPr lang="en-US" altLang="ko-KR" dirty="0"/>
              <a:t>, </a:t>
            </a:r>
            <a:r>
              <a:rPr lang="ko-KR" altLang="en-US" dirty="0"/>
              <a:t>예전에는 </a:t>
            </a:r>
            <a:r>
              <a:rPr lang="ko-KR" altLang="en-US" dirty="0" smtClean="0"/>
              <a:t>자바스크립트를 써서 </a:t>
            </a:r>
            <a:r>
              <a:rPr lang="ko-KR" altLang="en-US" dirty="0"/>
              <a:t>만들었던 간단한 </a:t>
            </a:r>
            <a:r>
              <a:rPr lang="en-US" altLang="ko-KR" dirty="0"/>
              <a:t>HTML </a:t>
            </a:r>
            <a:r>
              <a:rPr lang="ko-KR" altLang="en-US" dirty="0"/>
              <a:t>효과를 단순히 </a:t>
            </a:r>
            <a:r>
              <a:rPr lang="en-US" altLang="ko-KR" dirty="0"/>
              <a:t>CSS</a:t>
            </a:r>
            <a:r>
              <a:rPr lang="ko-KR" altLang="en-US" dirty="0"/>
              <a:t>만으로도 처리할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</a:t>
            </a:r>
            <a:r>
              <a:rPr lang="en-US" altLang="ko-KR" dirty="0"/>
              <a:t>CSS3</a:t>
            </a:r>
            <a:r>
              <a:rPr lang="ko-KR" altLang="en-US" dirty="0"/>
              <a:t>에 이르러서는 이미지 파일을 이용하지 않고서도 많은 그래픽적인 </a:t>
            </a:r>
            <a:r>
              <a:rPr lang="ko-KR" altLang="en-US" dirty="0" smtClean="0"/>
              <a:t>요소를 </a:t>
            </a:r>
            <a:r>
              <a:rPr lang="en-US" altLang="ko-KR" dirty="0" smtClean="0"/>
              <a:t>CSS</a:t>
            </a:r>
            <a:r>
              <a:rPr lang="ko-KR" altLang="en-US" dirty="0"/>
              <a:t>만으로 처리할 수 있는 막강한 기능들이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7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7853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하나의 박스 모델이기 때문에 테두리 밑에 점선</a:t>
            </a:r>
            <a:r>
              <a:rPr lang="en-US" altLang="ko-KR" dirty="0"/>
              <a:t>dotted</a:t>
            </a:r>
            <a:r>
              <a:rPr lang="ko-KR" altLang="en-US" dirty="0"/>
              <a:t>을 주었으며</a:t>
            </a:r>
            <a:r>
              <a:rPr lang="en-US" altLang="ko-KR" dirty="0"/>
              <a:t>, </a:t>
            </a:r>
            <a:r>
              <a:rPr lang="ko-KR" altLang="en-US" dirty="0" smtClean="0"/>
              <a:t>배경화면으로 </a:t>
            </a:r>
            <a:r>
              <a:rPr lang="en-US" altLang="ko-KR" dirty="0" smtClean="0"/>
              <a:t>bullet.gif </a:t>
            </a:r>
            <a:r>
              <a:rPr lang="ko-KR" altLang="en-US" dirty="0"/>
              <a:t>파일을 이용해 적용하고</a:t>
            </a:r>
            <a:r>
              <a:rPr lang="en-US" altLang="ko-KR" dirty="0"/>
              <a:t>, </a:t>
            </a:r>
            <a:r>
              <a:rPr lang="ko-KR" altLang="en-US" dirty="0"/>
              <a:t>배경화면의 위치는 오른쪽 </a:t>
            </a:r>
            <a:r>
              <a:rPr lang="ko-KR" altLang="en-US" dirty="0" smtClean="0"/>
              <a:t>중앙으로 두었습니다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11-8]</a:t>
            </a:r>
            <a:r>
              <a:rPr lang="ko-KR" altLang="en-US" dirty="0"/>
              <a:t>은 완성된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5" y="2088073"/>
            <a:ext cx="1754688" cy="16948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634" y="3851175"/>
            <a:ext cx="3070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11-8] #</a:t>
            </a:r>
            <a:r>
              <a:rPr lang="en-US" altLang="ko-KR" sz="1400" dirty="0" err="1"/>
              <a:t>sub_menu</a:t>
            </a:r>
            <a:r>
              <a:rPr lang="en-US" altLang="ko-KR" sz="1400" dirty="0"/>
              <a:t> </a:t>
            </a:r>
            <a:r>
              <a:rPr lang="ko-KR" altLang="en-US" sz="1400" dirty="0"/>
              <a:t>부분 완성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15816" y="2338422"/>
            <a:ext cx="604867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이제 여기에 약간의 특수효과를 주기 위해 </a:t>
            </a:r>
            <a:r>
              <a:rPr lang="en-US" altLang="ko-KR" sz="1400" dirty="0"/>
              <a:t>#</a:t>
            </a:r>
            <a:r>
              <a:rPr lang="en-US" altLang="ko-KR" sz="1400" dirty="0" err="1"/>
              <a:t>sub_menu</a:t>
            </a:r>
            <a:r>
              <a:rPr lang="en-US" altLang="ko-KR" sz="1400" dirty="0"/>
              <a:t> a:hover</a:t>
            </a:r>
            <a:r>
              <a:rPr lang="ko-KR" altLang="en-US" sz="1400" dirty="0"/>
              <a:t>를 적용해서 </a:t>
            </a:r>
            <a:r>
              <a:rPr lang="ko-KR" altLang="en-US" sz="1400" dirty="0" smtClean="0"/>
              <a:t>마우스 포인터가 </a:t>
            </a:r>
            <a:r>
              <a:rPr lang="ko-KR" altLang="en-US" sz="1400" dirty="0"/>
              <a:t>메뉴에 닿았을 때 메뉴의 색상을 변경해 주도록 하겠습니다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11-9]</a:t>
            </a:r>
            <a:r>
              <a:rPr lang="ko-KR" altLang="en-US" sz="1400" dirty="0"/>
              <a:t>를 보면 마우스 포인터가 해당 메뉴 위에 닿았을 때 배경화면도 </a:t>
            </a:r>
            <a:r>
              <a:rPr lang="ko-KR" altLang="en-US" sz="1400" dirty="0" smtClean="0"/>
              <a:t>바뀌고 글꼴 </a:t>
            </a:r>
            <a:r>
              <a:rPr lang="ko-KR" altLang="en-US" sz="1400" dirty="0"/>
              <a:t>색상도 변경된 것을 알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096344" y="3330858"/>
            <a:ext cx="6012160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sub_menu</a:t>
            </a:r>
            <a:r>
              <a:rPr lang="en-US" altLang="ko-KR" b="1" dirty="0"/>
              <a:t> a:hover </a:t>
            </a:r>
            <a:r>
              <a:rPr lang="en-US" altLang="ko-KR" b="1" dirty="0" smtClean="0"/>
              <a:t>{</a:t>
            </a:r>
          </a:p>
          <a:p>
            <a:r>
              <a:rPr lang="en-US" altLang="ko-KR" b="1" dirty="0" smtClean="0"/>
              <a:t>  background-image</a:t>
            </a:r>
            <a:r>
              <a:rPr lang="en-US" altLang="ko-KR" b="1" dirty="0"/>
              <a:t>: </a:t>
            </a:r>
            <a:r>
              <a:rPr lang="en-US" altLang="ko-KR" b="1" dirty="0" err="1" smtClean="0"/>
              <a:t>url</a:t>
            </a:r>
            <a:r>
              <a:rPr lang="en-US" altLang="ko-KR" b="1" dirty="0"/>
              <a:t>(../images/bullet_orange.gif);</a:t>
            </a:r>
          </a:p>
          <a:p>
            <a:r>
              <a:rPr lang="en-US" altLang="ko-KR" b="1" dirty="0" smtClean="0"/>
              <a:t>  background-repeat</a:t>
            </a:r>
            <a:r>
              <a:rPr lang="en-US" altLang="ko-KR" b="1" dirty="0"/>
              <a:t>: no-repeat;</a:t>
            </a:r>
          </a:p>
          <a:p>
            <a:r>
              <a:rPr lang="en-US" altLang="ko-KR" b="1" dirty="0" smtClean="0"/>
              <a:t>  background-position</a:t>
            </a:r>
            <a:r>
              <a:rPr lang="en-US" altLang="ko-KR" b="1" dirty="0"/>
              <a:t>: right center;</a:t>
            </a:r>
          </a:p>
          <a:p>
            <a:r>
              <a:rPr lang="en-US" altLang="ko-KR" b="1" dirty="0" smtClean="0"/>
              <a:t>  color</a:t>
            </a:r>
            <a:r>
              <a:rPr lang="en-US" altLang="ko-KR" b="1" dirty="0"/>
              <a:t>: #F90;</a:t>
            </a:r>
          </a:p>
          <a:p>
            <a:r>
              <a:rPr lang="en-US" altLang="ko-KR" b="1" dirty="0"/>
              <a:t>}</a:t>
            </a:r>
            <a:endParaRPr lang="ko-KR" altLang="en-US" b="1" dirty="0"/>
          </a:p>
        </p:txBody>
      </p:sp>
      <p:pic>
        <p:nvPicPr>
          <p:cNvPr id="8" name="그림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5104"/>
            <a:ext cx="2013225" cy="18123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8839" y="631423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11-9] a:hover </a:t>
            </a:r>
            <a:r>
              <a:rPr lang="ko-KR" altLang="en-US" sz="1400" dirty="0"/>
              <a:t>시 배경 및 글꼴 색상 변경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27984" y="6314238"/>
            <a:ext cx="30777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source/ch11/company/pic11-9.html</a:t>
            </a:r>
            <a:endParaRPr lang="ko-KR" altLang="en-US" sz="14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55504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article id=“contents</a:t>
            </a:r>
            <a:r>
              <a:rPr lang="ko-KR" altLang="en-US" dirty="0"/>
              <a:t>” </a:t>
            </a:r>
            <a:r>
              <a:rPr lang="ko-KR" altLang="en-US" dirty="0" smtClean="0"/>
              <a:t>부분을 처리할 차례입니다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내부에 아래와 같이 문서를 넣어 줍니다</a:t>
            </a:r>
            <a:r>
              <a:rPr lang="en-US" altLang="ko-KR" dirty="0"/>
              <a:t>. </a:t>
            </a:r>
            <a:r>
              <a:rPr lang="ko-KR" altLang="en-US" dirty="0"/>
              <a:t>아주 단순한 </a:t>
            </a:r>
            <a:r>
              <a:rPr lang="ko-KR" altLang="en-US" dirty="0" smtClean="0"/>
              <a:t>문장입니다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/>
              <a:t>subpage.css </a:t>
            </a:r>
            <a:r>
              <a:rPr lang="ko-KR" altLang="en-US" dirty="0"/>
              <a:t>파일을 이용해 디자인 작업을 하는 것입니다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43608" y="2474893"/>
            <a:ext cx="457200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&lt;article&gt;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h1&gt;Welcome&lt;/h1&gt;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p&gt;</a:t>
            </a:r>
            <a:r>
              <a:rPr lang="en-US" altLang="ko-KR" sz="1400" dirty="0" err="1"/>
              <a:t>Lorem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ipsum</a:t>
            </a:r>
            <a:r>
              <a:rPr lang="en-US" altLang="ko-KR" sz="1400" dirty="0"/>
              <a:t> dolor … </a:t>
            </a:r>
            <a:r>
              <a:rPr lang="en-US" altLang="ko-KR" sz="1400" dirty="0" err="1"/>
              <a:t>tellus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&lt;/article&gt;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2624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4141536"/>
            <a:ext cx="7776864" cy="2488684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오른쪽으로 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값을 주어 여백을 </a:t>
            </a:r>
            <a:r>
              <a:rPr lang="ko-KR" altLang="en-US" sz="1600" dirty="0" smtClean="0"/>
              <a:t>주어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내부에 있는 </a:t>
            </a:r>
            <a:r>
              <a:rPr lang="ko-KR" altLang="en-US" sz="1600" dirty="0" err="1"/>
              <a:t>콘텐츠가</a:t>
            </a:r>
            <a:r>
              <a:rPr lang="ko-KR" altLang="en-US" sz="1600" dirty="0"/>
              <a:t> 밖으로 </a:t>
            </a:r>
            <a:r>
              <a:rPr lang="ko-KR" altLang="en-US" sz="1600" dirty="0" smtClean="0"/>
              <a:t>나가는 것을 막습니다</a:t>
            </a:r>
            <a:r>
              <a:rPr lang="en-US" altLang="ko-KR" sz="1600" dirty="0" smtClean="0"/>
              <a:t>. 20</a:t>
            </a:r>
            <a:r>
              <a:rPr lang="ko-KR" altLang="en-US" sz="1600" dirty="0"/>
              <a:t>픽셀을 줄 예정인데 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오른쪽에 </a:t>
            </a:r>
            <a:r>
              <a:rPr lang="en-US" altLang="ko-KR" sz="1600" dirty="0"/>
              <a:t>30</a:t>
            </a:r>
            <a:r>
              <a:rPr lang="ko-KR" altLang="en-US" sz="1600" dirty="0"/>
              <a:t>픽셀을 적용하게 되면 전체 박스의 크기도 </a:t>
            </a:r>
            <a:r>
              <a:rPr lang="en-US" altLang="ko-KR" sz="1600" dirty="0"/>
              <a:t>690</a:t>
            </a:r>
            <a:r>
              <a:rPr lang="ko-KR" altLang="en-US" sz="1600" dirty="0"/>
              <a:t>에서 </a:t>
            </a:r>
            <a:r>
              <a:rPr lang="en-US" altLang="ko-KR" sz="1600" dirty="0"/>
              <a:t>30</a:t>
            </a:r>
            <a:r>
              <a:rPr lang="ko-KR" altLang="en-US" sz="1600" dirty="0"/>
              <a:t>을 뺀 </a:t>
            </a:r>
            <a:r>
              <a:rPr lang="en-US" altLang="ko-KR" sz="1600" dirty="0"/>
              <a:t>660</a:t>
            </a:r>
            <a:r>
              <a:rPr lang="ko-KR" altLang="en-US" sz="1600" dirty="0"/>
              <a:t>픽셀로 지정해야 합니다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이제 </a:t>
            </a:r>
            <a:r>
              <a:rPr lang="en-US" altLang="ko-KR" sz="1600" dirty="0"/>
              <a:t>article</a:t>
            </a:r>
            <a:r>
              <a:rPr lang="ko-KR" altLang="en-US" sz="1600" dirty="0"/>
              <a:t>에 글꼴 사이즈와 색상을 지정하고 </a:t>
            </a:r>
            <a:r>
              <a:rPr lang="en-US" altLang="ko-KR" sz="1600" dirty="0"/>
              <a:t>line-height</a:t>
            </a:r>
            <a:r>
              <a:rPr lang="ko-KR" altLang="en-US" sz="1600" dirty="0"/>
              <a:t>를 지정합니다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나서 </a:t>
            </a:r>
            <a:r>
              <a:rPr lang="en-US" altLang="ko-KR" sz="1600" dirty="0"/>
              <a:t>border</a:t>
            </a:r>
            <a:r>
              <a:rPr lang="ko-KR" altLang="en-US" sz="1600" dirty="0"/>
              <a:t>를 없애주면 전체적인 디자인을 확인할 수 </a:t>
            </a:r>
            <a:r>
              <a:rPr lang="ko-KR" altLang="en-US" sz="1600" dirty="0" smtClean="0"/>
              <a:t>있습니다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340768"/>
            <a:ext cx="777686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article {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float:right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lvl="2"/>
            <a:r>
              <a:rPr lang="en-US" altLang="ko-KR" sz="2400" b="1" dirty="0">
                <a:solidFill>
                  <a:srgbClr val="FF0000"/>
                </a:solidFill>
              </a:rPr>
              <a:t>width:</a:t>
            </a:r>
            <a:r>
              <a:rPr lang="en-US" altLang="ko-KR" sz="2400" b="1" i="1" dirty="0">
                <a:solidFill>
                  <a:srgbClr val="FF0000"/>
                </a:solidFill>
              </a:rPr>
              <a:t>660px;</a:t>
            </a:r>
          </a:p>
          <a:p>
            <a:pPr lvl="2"/>
            <a:r>
              <a:rPr lang="en-US" altLang="ko-KR" sz="2400" b="1" dirty="0">
                <a:solidFill>
                  <a:srgbClr val="FF0000"/>
                </a:solidFill>
              </a:rPr>
              <a:t>padding-right:</a:t>
            </a:r>
            <a:r>
              <a:rPr lang="en-US" altLang="ko-KR" sz="2400" b="1" i="1" dirty="0">
                <a:solidFill>
                  <a:srgbClr val="FF0000"/>
                </a:solidFill>
              </a:rPr>
              <a:t>30px;</a:t>
            </a:r>
          </a:p>
          <a:p>
            <a:pPr lvl="2"/>
            <a:r>
              <a:rPr lang="en-US" altLang="ko-KR" sz="2400" b="1" dirty="0">
                <a:solidFill>
                  <a:srgbClr val="FF0000"/>
                </a:solidFill>
              </a:rPr>
              <a:t>font-family: </a:t>
            </a:r>
            <a:r>
              <a:rPr lang="en-US" altLang="ko-KR" sz="2400" b="1" i="1" dirty="0">
                <a:solidFill>
                  <a:srgbClr val="FF0000"/>
                </a:solidFill>
              </a:rPr>
              <a:t>Verdana, Geneva, sans-serif;</a:t>
            </a:r>
          </a:p>
          <a:p>
            <a:pPr lvl="2"/>
            <a:r>
              <a:rPr lang="en-US" altLang="ko-KR" sz="2400" b="1" dirty="0">
                <a:solidFill>
                  <a:srgbClr val="FF0000"/>
                </a:solidFill>
              </a:rPr>
              <a:t>font-size: </a:t>
            </a:r>
            <a:r>
              <a:rPr lang="en-US" altLang="ko-KR" sz="2400" b="1" i="1" dirty="0">
                <a:solidFill>
                  <a:srgbClr val="FF0000"/>
                </a:solidFill>
              </a:rPr>
              <a:t>1em;</a:t>
            </a:r>
          </a:p>
          <a:p>
            <a:pPr lvl="2"/>
            <a:r>
              <a:rPr lang="en-US" altLang="ko-KR" sz="2400" b="1" dirty="0">
                <a:solidFill>
                  <a:srgbClr val="FF0000"/>
                </a:solidFill>
              </a:rPr>
              <a:t>line-height: </a:t>
            </a:r>
            <a:r>
              <a:rPr lang="en-US" altLang="ko-KR" sz="2400" b="1" i="1" dirty="0">
                <a:solidFill>
                  <a:srgbClr val="FF0000"/>
                </a:solidFill>
              </a:rPr>
              <a:t>1.5em</a:t>
            </a:r>
            <a:r>
              <a:rPr lang="en-US" altLang="ko-KR" sz="2400" b="1" i="1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00656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smtClean="0"/>
              <a:t>이제 </a:t>
            </a:r>
            <a:r>
              <a:rPr lang="en-US" altLang="ko-KR" sz="1600" dirty="0"/>
              <a:t>article h1</a:t>
            </a:r>
            <a:r>
              <a:rPr lang="ko-KR" altLang="en-US" sz="1600" dirty="0"/>
              <a:t>에 대한 속성과 </a:t>
            </a:r>
            <a:r>
              <a:rPr lang="en-US" altLang="ko-KR" sz="1600" dirty="0"/>
              <a:t>article p</a:t>
            </a:r>
            <a:r>
              <a:rPr lang="ko-KR" altLang="en-US" sz="1600" dirty="0"/>
              <a:t>에 대한 속성을 적용합니다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우선 </a:t>
            </a:r>
            <a:r>
              <a:rPr lang="en-US" altLang="ko-KR" sz="1600" dirty="0"/>
              <a:t>h1</a:t>
            </a:r>
            <a:r>
              <a:rPr lang="ko-KR" altLang="en-US" sz="1600" dirty="0"/>
              <a:t>에 대한 글꼴과 크기를 조정하고 </a:t>
            </a:r>
            <a:r>
              <a:rPr lang="ko-KR" altLang="en-US" sz="1600" dirty="0" err="1"/>
              <a:t>마진값을</a:t>
            </a:r>
            <a:r>
              <a:rPr lang="ko-KR" altLang="en-US" sz="1600" dirty="0"/>
              <a:t> 이용하여 간격을 설정합니다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그리고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11-11]</a:t>
            </a:r>
            <a:r>
              <a:rPr lang="ko-KR" altLang="en-US" sz="1600" dirty="0"/>
              <a:t>에서 보면 전체적인 단락이 왼쪽으로 붙어 있는데 이 </a:t>
            </a:r>
            <a:r>
              <a:rPr lang="ko-KR" altLang="en-US" sz="1600" dirty="0" smtClean="0"/>
              <a:t>경우 </a:t>
            </a:r>
            <a:r>
              <a:rPr lang="en-US" altLang="ko-KR" sz="1600" dirty="0" smtClean="0"/>
              <a:t>padding-left</a:t>
            </a:r>
            <a:r>
              <a:rPr lang="ko-KR" altLang="en-US" sz="1600" dirty="0"/>
              <a:t>를 이용하여 전체적으로 단락을 들여 넣어 줍니다</a:t>
            </a:r>
            <a:r>
              <a:rPr lang="en-US" altLang="ko-KR" sz="1600" dirty="0"/>
              <a:t>. </a:t>
            </a:r>
            <a:r>
              <a:rPr lang="ko-KR" altLang="en-US" sz="1600" dirty="0"/>
              <a:t>결과는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 smtClean="0"/>
              <a:t>11-12</a:t>
            </a:r>
            <a:r>
              <a:rPr lang="en-US" altLang="ko-KR" sz="1600" dirty="0"/>
              <a:t>]</a:t>
            </a:r>
            <a:r>
              <a:rPr lang="ko-KR" altLang="en-US" sz="1600" dirty="0"/>
              <a:t>에서 확인할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586506" y="2852936"/>
            <a:ext cx="8136904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article h1 {</a:t>
            </a:r>
          </a:p>
          <a:p>
            <a:r>
              <a:rPr lang="en-US" altLang="ko-KR" sz="2400" b="1" dirty="0" smtClean="0"/>
              <a:t>    font-family</a:t>
            </a:r>
            <a:r>
              <a:rPr lang="en-US" altLang="ko-KR" sz="2400" b="1" dirty="0"/>
              <a:t>: "Times New Roman", Times, serif;</a:t>
            </a:r>
          </a:p>
          <a:p>
            <a:r>
              <a:rPr lang="en-US" altLang="ko-KR" sz="2400" b="1" dirty="0" smtClean="0"/>
              <a:t>    font-size</a:t>
            </a:r>
            <a:r>
              <a:rPr lang="en-US" altLang="ko-KR" sz="2400" b="1" dirty="0"/>
              <a:t>: 45px;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#CCC;</a:t>
            </a:r>
          </a:p>
          <a:p>
            <a:r>
              <a:rPr lang="en-US" altLang="ko-KR" sz="2400" b="1" dirty="0" smtClean="0"/>
              <a:t>    margin:20px </a:t>
            </a:r>
            <a:r>
              <a:rPr lang="en-US" altLang="ko-KR" sz="2400" b="1" dirty="0"/>
              <a:t>0;</a:t>
            </a:r>
          </a:p>
          <a:p>
            <a:r>
              <a:rPr lang="en-US" altLang="ko-KR" sz="2400" b="1" dirty="0" smtClean="0"/>
              <a:t>    font-weight</a:t>
            </a:r>
            <a:r>
              <a:rPr lang="en-US" altLang="ko-KR" sz="2400" b="1" dirty="0"/>
              <a:t>: normal;</a:t>
            </a:r>
          </a:p>
          <a:p>
            <a:r>
              <a:rPr lang="en-US" altLang="ko-KR" sz="2400" b="1" dirty="0"/>
              <a:t>}</a:t>
            </a:r>
          </a:p>
          <a:p>
            <a:r>
              <a:rPr lang="en-US" altLang="ko-KR" sz="2400" b="1" dirty="0"/>
              <a:t>article p {</a:t>
            </a:r>
          </a:p>
          <a:p>
            <a:r>
              <a:rPr lang="en-US" altLang="ko-KR" sz="2400" b="1" dirty="0" smtClean="0"/>
              <a:t>    padding-left:10px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55777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06270"/>
            <a:ext cx="5112568" cy="51709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0548" y="6511678"/>
            <a:ext cx="3169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11-12] </a:t>
            </a:r>
            <a:r>
              <a:rPr lang="ko-KR" altLang="en-US" sz="1400" dirty="0"/>
              <a:t>전체적인 레이아웃 완성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24128" y="6021288"/>
            <a:ext cx="317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source/ch11/company/pic11-12.html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13982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이제 마지막으로 대표이사 이미지를 배치하여 마무리하도록 하겠습니다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대표이사의 이미지를 사용하기 위해서 </a:t>
            </a:r>
            <a:r>
              <a:rPr lang="en-US" altLang="ko-KR" sz="1600" dirty="0"/>
              <a:t>HTML5</a:t>
            </a:r>
            <a:r>
              <a:rPr lang="ko-KR" altLang="en-US" sz="1600" dirty="0"/>
              <a:t>에 새롭게 추가된 </a:t>
            </a:r>
            <a:r>
              <a:rPr lang="en-US" altLang="ko-KR" sz="1600" dirty="0"/>
              <a:t>&lt;figure&gt; </a:t>
            </a:r>
            <a:r>
              <a:rPr lang="ko-KR" altLang="en-US" sz="1600" dirty="0" smtClean="0"/>
              <a:t>태그를 사용합니다</a:t>
            </a:r>
            <a:r>
              <a:rPr lang="en-US" altLang="ko-KR" sz="1600" dirty="0"/>
              <a:t>. &lt;figure&gt; </a:t>
            </a:r>
            <a:r>
              <a:rPr lang="ko-KR" altLang="en-US" sz="1600" dirty="0"/>
              <a:t>태그는 이미지나 사진 그리고 코드 등을 나타내 줄 때 </a:t>
            </a:r>
            <a:r>
              <a:rPr lang="ko-KR" altLang="en-US" sz="1600" dirty="0" smtClean="0"/>
              <a:t>사용하는 </a:t>
            </a:r>
            <a:r>
              <a:rPr lang="ko-KR" altLang="en-US" sz="1600" dirty="0"/>
              <a:t>태그입니다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먼저 </a:t>
            </a:r>
            <a:r>
              <a:rPr lang="en-US" altLang="ko-KR" sz="1600" dirty="0"/>
              <a:t>&lt;figure class=“</a:t>
            </a:r>
            <a:r>
              <a:rPr lang="en-US" altLang="ko-KR" sz="1600" dirty="0" err="1"/>
              <a:t>ceo</a:t>
            </a:r>
            <a:r>
              <a:rPr lang="en-US" altLang="ko-KR" sz="1600" dirty="0"/>
              <a:t>”&gt;...&lt;/figure&gt;</a:t>
            </a:r>
            <a:r>
              <a:rPr lang="ko-KR" altLang="en-US" sz="1600" dirty="0"/>
              <a:t>라는 태그를 </a:t>
            </a:r>
            <a:r>
              <a:rPr lang="en-US" altLang="ko-KR" sz="1600" dirty="0"/>
              <a:t>HTML </a:t>
            </a:r>
            <a:r>
              <a:rPr lang="ko-KR" altLang="en-US" sz="1600" dirty="0"/>
              <a:t>문서 내부 </a:t>
            </a:r>
            <a:r>
              <a:rPr lang="en-US" altLang="ko-KR" sz="1600" dirty="0"/>
              <a:t>&lt;h1&gt;...&lt;/h1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과 </a:t>
            </a:r>
            <a:r>
              <a:rPr lang="en-US" altLang="ko-KR" sz="1600" dirty="0"/>
              <a:t>&lt;p&gt;...&lt;/p&gt; </a:t>
            </a:r>
            <a:r>
              <a:rPr lang="ko-KR" altLang="en-US" sz="1600" dirty="0"/>
              <a:t>사이에 넣습니다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&lt;</a:t>
            </a:r>
            <a:r>
              <a:rPr lang="en-US" altLang="ko-KR" sz="1600" dirty="0"/>
              <a:t>h1&gt;Welcome&lt;/h1&gt;</a:t>
            </a:r>
          </a:p>
          <a:p>
            <a:pPr>
              <a:lnSpc>
                <a:spcPct val="10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&lt;</a:t>
            </a:r>
            <a:r>
              <a:rPr lang="en-US" altLang="ko-KR" sz="1600" dirty="0" smtClean="0">
                <a:solidFill>
                  <a:srgbClr val="FF0000"/>
                </a:solidFill>
              </a:rPr>
              <a:t>figure </a:t>
            </a:r>
            <a:r>
              <a:rPr lang="en-US" altLang="ko-KR" sz="1600" dirty="0">
                <a:solidFill>
                  <a:srgbClr val="FF0000"/>
                </a:solidFill>
              </a:rPr>
              <a:t>class="</a:t>
            </a:r>
            <a:r>
              <a:rPr lang="en-US" altLang="ko-KR" sz="1600" dirty="0" err="1">
                <a:solidFill>
                  <a:srgbClr val="FF0000"/>
                </a:solidFill>
              </a:rPr>
              <a:t>ceo</a:t>
            </a:r>
            <a:r>
              <a:rPr lang="en-US" altLang="ko-KR" sz="1600" dirty="0">
                <a:solidFill>
                  <a:srgbClr val="FF0000"/>
                </a:solidFill>
              </a:rPr>
              <a:t>"&gt;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="../images/company/CEO.jpg" width="196"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height="226" alt="CEO"&gt;</a:t>
            </a:r>
            <a:r>
              <a:rPr lang="en-US" altLang="ko-KR" sz="1600" dirty="0">
                <a:solidFill>
                  <a:srgbClr val="FF0000"/>
                </a:solidFill>
              </a:rPr>
              <a:t>&lt;/</a:t>
            </a:r>
            <a:r>
              <a:rPr lang="en-US" altLang="ko-KR" sz="1600" dirty="0" smtClean="0">
                <a:solidFill>
                  <a:srgbClr val="FF0000"/>
                </a:solidFill>
              </a:rPr>
              <a:t>figure</a:t>
            </a:r>
            <a:r>
              <a:rPr lang="en-US" altLang="ko-KR" sz="1600" dirty="0">
                <a:solidFill>
                  <a:srgbClr val="FF0000"/>
                </a:solidFill>
              </a:rPr>
              <a:t>&gt;</a:t>
            </a:r>
            <a:r>
              <a:rPr lang="en-US" altLang="ko-KR" sz="1600" dirty="0"/>
              <a:t> &lt;p&gt;</a:t>
            </a:r>
            <a:r>
              <a:rPr lang="en-US" altLang="ko-KR" sz="1600" dirty="0" err="1"/>
              <a:t>Lorem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ipsum</a:t>
            </a:r>
            <a:r>
              <a:rPr lang="en-US" altLang="ko-KR" sz="1600" dirty="0"/>
              <a:t>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그리고 </a:t>
            </a:r>
            <a:r>
              <a:rPr lang="en-US" altLang="ko-KR" sz="1600" dirty="0"/>
              <a:t>subpage.css </a:t>
            </a:r>
            <a:r>
              <a:rPr lang="ko-KR" altLang="en-US" sz="1600" dirty="0"/>
              <a:t>파일 내부에 아래와 같이 정의해줍니다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11560" y="4379620"/>
            <a:ext cx="457200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2400" b="1" dirty="0" err="1" smtClean="0"/>
              <a:t>figure.ceo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{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float:right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margin:5px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17019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여기에 대표이사와 이름을 표시해 주기 위해 </a:t>
            </a:r>
            <a:r>
              <a:rPr lang="en-US" altLang="ko-KR" dirty="0"/>
              <a:t>&lt;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r>
              <a:rPr lang="ko-KR" altLang="en-US" dirty="0"/>
              <a:t>이라는 </a:t>
            </a:r>
            <a:r>
              <a:rPr lang="ko-KR" altLang="en-US" dirty="0" smtClean="0"/>
              <a:t>태그를 </a:t>
            </a:r>
            <a:r>
              <a:rPr lang="en-US" altLang="ko-KR" dirty="0" smtClean="0"/>
              <a:t>&lt;</a:t>
            </a:r>
            <a:r>
              <a:rPr lang="en-US" altLang="ko-KR" dirty="0"/>
              <a:t>figure&gt;...&lt;/figure&gt; </a:t>
            </a:r>
            <a:r>
              <a:rPr lang="ko-KR" altLang="en-US" dirty="0"/>
              <a:t>사이에 추가해 줍니다</a:t>
            </a:r>
            <a:r>
              <a:rPr lang="en-US" altLang="ko-KR" dirty="0"/>
              <a:t>. &lt;</a:t>
            </a:r>
            <a:r>
              <a:rPr lang="en-US" altLang="ko-KR" dirty="0" err="1"/>
              <a:t>figcaption</a:t>
            </a:r>
            <a:r>
              <a:rPr lang="en-US" altLang="ko-KR" dirty="0"/>
              <a:t>&gt;</a:t>
            </a:r>
            <a:r>
              <a:rPr lang="ko-KR" altLang="en-US" dirty="0"/>
              <a:t>이라는 태그는 사진 </a:t>
            </a:r>
            <a:r>
              <a:rPr lang="ko-KR" altLang="en-US" dirty="0" smtClean="0"/>
              <a:t>또는 이미지를 </a:t>
            </a:r>
            <a:r>
              <a:rPr lang="ko-KR" altLang="en-US" dirty="0"/>
              <a:t>부연 설명하는 캡션을 추가할 때 사용하는 태그이며</a:t>
            </a:r>
            <a:r>
              <a:rPr lang="en-US" altLang="ko-KR" dirty="0"/>
              <a:t>, HTML5</a:t>
            </a:r>
            <a:r>
              <a:rPr lang="ko-KR" altLang="en-US" dirty="0"/>
              <a:t>에서 </a:t>
            </a:r>
            <a:r>
              <a:rPr lang="ko-KR" altLang="en-US" dirty="0" smtClean="0"/>
              <a:t>추가되었습니다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&lt;figure class="</a:t>
            </a:r>
            <a:r>
              <a:rPr lang="en-US" altLang="ko-KR" dirty="0" err="1"/>
              <a:t>ceo</a:t>
            </a:r>
            <a:r>
              <a:rPr lang="en-US" altLang="ko-KR" dirty="0"/>
              <a:t>"&gt;&lt;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="../images/company/CEO.jpg" width="196"</a:t>
            </a:r>
          </a:p>
          <a:p>
            <a:r>
              <a:rPr lang="en-US" altLang="ko-KR" dirty="0"/>
              <a:t>height="226" alt="CEO"&gt; </a:t>
            </a:r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</a:rPr>
              <a:t>figcaption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en-US" altLang="ko-KR" dirty="0"/>
              <a:t>Fun Web CEO Michael</a:t>
            </a:r>
            <a:r>
              <a:rPr lang="en-US" altLang="ko-KR" dirty="0">
                <a:solidFill>
                  <a:srgbClr val="FF0000"/>
                </a:solidFill>
              </a:rPr>
              <a:t>&lt;/</a:t>
            </a:r>
            <a:r>
              <a:rPr lang="en-US" altLang="ko-KR" dirty="0" err="1">
                <a:solidFill>
                  <a:srgbClr val="FF0000"/>
                </a:solidFill>
              </a:rPr>
              <a:t>figcaption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en-US" altLang="ko-KR" dirty="0"/>
              <a:t>&lt;/figure&gt;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/>
              <a:t>subpage.css </a:t>
            </a:r>
            <a:r>
              <a:rPr lang="ko-KR" altLang="en-US" dirty="0"/>
              <a:t>파일 내부에 아래와 같이 정의해줍니다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4509120"/>
            <a:ext cx="457200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2400" b="1" dirty="0" err="1"/>
              <a:t>figcaption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text-align:center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#39F;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1879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welcome.jsp</a:t>
            </a:r>
            <a:r>
              <a:rPr lang="en-US" altLang="ko-KR" dirty="0" smtClean="0"/>
              <a:t> </a:t>
            </a:r>
            <a:r>
              <a:rPr lang="ko-KR" altLang="en-US" dirty="0"/>
              <a:t>파일 만들기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4676020" cy="4788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64088" y="1936577"/>
            <a:ext cx="2660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11-13] </a:t>
            </a:r>
            <a:r>
              <a:rPr lang="en-US" altLang="ko-KR" sz="1400" dirty="0" err="1" smtClean="0"/>
              <a:t>welcome.jsp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완성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64088" y="2512641"/>
            <a:ext cx="317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source/ch11/company/pic11-13.html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231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history.html</a:t>
            </a:r>
            <a:r>
              <a:rPr lang="ko-KR" altLang="en-US" dirty="0"/>
              <a:t>이란 웹 문서를 하나 더 만들어 보고 정리하도록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history.html </a:t>
            </a:r>
            <a:r>
              <a:rPr lang="ko-KR" altLang="en-US" dirty="0"/>
              <a:t>문서는 회사 연혁을 나타내는 문서인데</a:t>
            </a:r>
            <a:r>
              <a:rPr lang="en-US" altLang="ko-KR" dirty="0"/>
              <a:t>, </a:t>
            </a:r>
            <a:r>
              <a:rPr lang="ko-KR" altLang="en-US" dirty="0"/>
              <a:t>자주 쓰이진 않지만 유용한 </a:t>
            </a:r>
            <a:r>
              <a:rPr lang="ko-KR" altLang="en-US" dirty="0" smtClean="0"/>
              <a:t>기법을 </a:t>
            </a:r>
            <a:r>
              <a:rPr lang="ko-KR" altLang="en-US" dirty="0"/>
              <a:t>하나 설명해 드리도록 하겠습니다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11-15]</a:t>
            </a:r>
            <a:r>
              <a:rPr lang="ko-KR" altLang="en-US" dirty="0"/>
              <a:t>를 보면 </a:t>
            </a:r>
            <a:r>
              <a:rPr lang="en-US" altLang="ko-KR" dirty="0"/>
              <a:t>CSS </a:t>
            </a:r>
            <a:r>
              <a:rPr lang="ko-KR" altLang="en-US" dirty="0"/>
              <a:t>적용 전 웹 </a:t>
            </a:r>
            <a:r>
              <a:rPr lang="ko-KR" altLang="en-US" dirty="0" smtClean="0"/>
              <a:t>문서와 </a:t>
            </a:r>
            <a:r>
              <a:rPr lang="en-US" altLang="ko-KR" dirty="0"/>
              <a:t>CSS </a:t>
            </a:r>
            <a:r>
              <a:rPr lang="ko-KR" altLang="en-US" dirty="0"/>
              <a:t>적용 후 웹 문서를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2" y="2708920"/>
            <a:ext cx="5731510" cy="31515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93668" y="6092287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11-15] CSS </a:t>
            </a:r>
            <a:r>
              <a:rPr lang="ko-KR" altLang="en-US" sz="1400" dirty="0"/>
              <a:t>적용 전 웹 페이지 모습과 적용 후 모습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8415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11-15]</a:t>
            </a:r>
            <a:r>
              <a:rPr lang="ko-KR" altLang="en-US" dirty="0"/>
              <a:t>처럼 연혁을 만들 때는 </a:t>
            </a:r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태그보다는 </a:t>
            </a:r>
            <a:r>
              <a:rPr lang="en-US" altLang="ko-KR" dirty="0"/>
              <a:t>dl </a:t>
            </a:r>
            <a:r>
              <a:rPr lang="ko-KR" altLang="en-US" dirty="0" smtClean="0"/>
              <a:t>태그가 유용합니다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태그는 단순하게 리스트를 보여줄 때 사용하지만 </a:t>
            </a:r>
            <a:r>
              <a:rPr lang="en-US" altLang="ko-KR" dirty="0"/>
              <a:t>dl</a:t>
            </a:r>
            <a:r>
              <a:rPr lang="ko-KR" altLang="en-US" dirty="0"/>
              <a:t>은 문서 내부의 정의</a:t>
            </a:r>
            <a:r>
              <a:rPr lang="en-US" altLang="ko-KR" dirty="0" smtClean="0"/>
              <a:t>define </a:t>
            </a:r>
            <a:r>
              <a:rPr lang="ko-KR" altLang="en-US" dirty="0" smtClean="0"/>
              <a:t>리스트를 </a:t>
            </a:r>
            <a:r>
              <a:rPr lang="ko-KR" altLang="en-US" dirty="0"/>
              <a:t>만들 때 유용하기 때문에 연혁에서처럼 년도가 있고</a:t>
            </a:r>
            <a:r>
              <a:rPr lang="en-US" altLang="ko-KR" dirty="0"/>
              <a:t>, </a:t>
            </a:r>
            <a:r>
              <a:rPr lang="ko-KR" altLang="en-US" dirty="0"/>
              <a:t>매월 무슨 내용이 </a:t>
            </a:r>
            <a:r>
              <a:rPr lang="ko-KR" altLang="en-US" dirty="0" smtClean="0"/>
              <a:t>있는지 </a:t>
            </a:r>
            <a:r>
              <a:rPr lang="ko-KR" altLang="en-US" dirty="0"/>
              <a:t>보여줄 때 유용합니다</a:t>
            </a:r>
            <a:r>
              <a:rPr lang="en-US" altLang="ko-KR" dirty="0"/>
              <a:t>. </a:t>
            </a:r>
            <a:r>
              <a:rPr lang="ko-KR" altLang="en-US" dirty="0"/>
              <a:t>먼저 년도는 </a:t>
            </a:r>
            <a:r>
              <a:rPr lang="en-US" altLang="ko-KR" dirty="0"/>
              <a:t>&lt;h3&gt;</a:t>
            </a:r>
            <a:r>
              <a:rPr lang="ko-KR" altLang="en-US" dirty="0"/>
              <a:t>을 이용하여 지정해 주고 </a:t>
            </a:r>
            <a:r>
              <a:rPr lang="en-US" altLang="ko-KR" dirty="0"/>
              <a:t>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에는 </a:t>
            </a:r>
            <a:r>
              <a:rPr lang="ko-KR" altLang="en-US" dirty="0" smtClean="0"/>
              <a:t>매월을 </a:t>
            </a:r>
            <a:r>
              <a:rPr lang="ko-KR" altLang="en-US" dirty="0"/>
              <a:t>표시해 주고 </a:t>
            </a:r>
            <a:r>
              <a:rPr lang="en-US" altLang="ko-KR" dirty="0"/>
              <a:t>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/>
              <a:t>에는 내용을 포함시킵니다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문서의 구조는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이것을 </a:t>
            </a:r>
            <a:r>
              <a:rPr lang="ko-KR" altLang="en-US" dirty="0"/>
              <a:t>반복 이용하여 전체적인 문서 구조를 잡아 줍니다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그렇게 </a:t>
            </a:r>
            <a:r>
              <a:rPr lang="ko-KR" altLang="en-US" dirty="0"/>
              <a:t>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11-15</a:t>
            </a:r>
            <a:r>
              <a:rPr lang="en-US" altLang="ko-KR" dirty="0"/>
              <a:t>]</a:t>
            </a:r>
            <a:r>
              <a:rPr lang="ko-KR" altLang="en-US" dirty="0"/>
              <a:t>의 왼쪽 그림과 같이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3906" y="3429000"/>
            <a:ext cx="4572000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&lt;h3&gt;2011&lt;/h3&gt;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dl&gt;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 </a:t>
            </a:r>
            <a:r>
              <a:rPr lang="ko-KR" altLang="en-US" sz="1400" dirty="0"/>
              <a:t>매월 표시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 </a:t>
            </a:r>
            <a:r>
              <a:rPr lang="ko-KR" altLang="en-US" sz="1400" dirty="0"/>
              <a:t>내용이 들어가는 곳 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&lt;/dl&gt;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8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 smtClean="0"/>
              <a:t>의 상호작용 </a:t>
            </a:r>
            <a:r>
              <a:rPr lang="ko-KR" altLang="en-US" dirty="0"/>
              <a:t>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초창기 </a:t>
            </a:r>
            <a:r>
              <a:rPr lang="en-US" altLang="ko-KR" dirty="0"/>
              <a:t>HTML</a:t>
            </a:r>
            <a:r>
              <a:rPr lang="ko-KR" altLang="en-US" dirty="0"/>
              <a:t>이 세상에 처음 나왔을 때는 </a:t>
            </a:r>
            <a:r>
              <a:rPr lang="en-US" altLang="ko-KR" dirty="0"/>
              <a:t>HTML</a:t>
            </a:r>
            <a:r>
              <a:rPr lang="ko-KR" altLang="en-US" dirty="0"/>
              <a:t>만 존재하고 </a:t>
            </a:r>
            <a:r>
              <a:rPr lang="en-US" altLang="ko-KR" dirty="0"/>
              <a:t>CSS</a:t>
            </a:r>
            <a:r>
              <a:rPr lang="ko-KR" altLang="en-US" dirty="0"/>
              <a:t>는 존재하지 </a:t>
            </a:r>
            <a:r>
              <a:rPr lang="ko-KR" altLang="en-US" dirty="0" smtClean="0"/>
              <a:t>않았습니다</a:t>
            </a:r>
            <a:r>
              <a:rPr lang="en-US" altLang="ko-KR" dirty="0"/>
              <a:t>. </a:t>
            </a:r>
            <a:r>
              <a:rPr lang="ko-KR" altLang="en-US" dirty="0"/>
              <a:t>그래서 모든 웹 페이지는 </a:t>
            </a:r>
            <a:r>
              <a:rPr lang="en-US" altLang="ko-KR" dirty="0"/>
              <a:t>HTML</a:t>
            </a:r>
            <a:r>
              <a:rPr lang="ko-KR" altLang="en-US" dirty="0"/>
              <a:t>로만 이루어져 있었습니다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모든 웹 페이지들이 </a:t>
            </a:r>
            <a:r>
              <a:rPr lang="en-US" altLang="ko-KR" dirty="0"/>
              <a:t>HTML</a:t>
            </a:r>
            <a:r>
              <a:rPr lang="ko-KR" altLang="en-US" dirty="0"/>
              <a:t>로만 만들어지다 보니 문제점이 나타나기 </a:t>
            </a:r>
            <a:r>
              <a:rPr lang="ko-KR" altLang="en-US" dirty="0" smtClean="0"/>
              <a:t>시작했습니다</a:t>
            </a:r>
            <a:r>
              <a:rPr lang="en-US" altLang="ko-KR" dirty="0"/>
              <a:t>. </a:t>
            </a:r>
            <a:r>
              <a:rPr lang="ko-KR" altLang="en-US" dirty="0"/>
              <a:t>사이트가 커지기 시작하면서부터</a:t>
            </a:r>
            <a:r>
              <a:rPr lang="en-US" altLang="ko-KR" dirty="0"/>
              <a:t>, </a:t>
            </a:r>
            <a:r>
              <a:rPr lang="ko-KR" altLang="en-US" dirty="0"/>
              <a:t>관리의 효율성과 원래 의도했던 </a:t>
            </a:r>
            <a:r>
              <a:rPr lang="ko-KR" altLang="en-US" dirty="0" smtClean="0"/>
              <a:t>태그가 엉뚱한 </a:t>
            </a:r>
            <a:r>
              <a:rPr lang="ko-KR" altLang="en-US" dirty="0"/>
              <a:t>방향으로 사용되기 시작했습니다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대표적인 </a:t>
            </a:r>
            <a:r>
              <a:rPr lang="ko-KR" altLang="en-US" dirty="0"/>
              <a:t>예가 </a:t>
            </a:r>
            <a:r>
              <a:rPr lang="en-US" altLang="ko-KR" dirty="0"/>
              <a:t>table </a:t>
            </a:r>
            <a:r>
              <a:rPr lang="ko-KR" altLang="en-US" dirty="0"/>
              <a:t>태그입니다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태그는 </a:t>
            </a:r>
            <a:r>
              <a:rPr lang="ko-KR" altLang="en-US" dirty="0"/>
              <a:t>표를 만들기 위한 용도인데</a:t>
            </a:r>
            <a:r>
              <a:rPr lang="en-US" altLang="ko-KR" dirty="0"/>
              <a:t>, </a:t>
            </a:r>
            <a:r>
              <a:rPr lang="ko-KR" altLang="en-US" dirty="0"/>
              <a:t>웹 페이지의 레이아웃을 잡는 데 사용되기 </a:t>
            </a:r>
            <a:r>
              <a:rPr lang="ko-KR" altLang="en-US" dirty="0" smtClean="0"/>
              <a:t>시작했습니다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여러 가지 태그가 원래 지정했던 용도 이외의 다른 용도로 사용되어 </a:t>
            </a:r>
            <a:r>
              <a:rPr lang="ko-KR" altLang="en-US" dirty="0" smtClean="0"/>
              <a:t>디자인을 위해 </a:t>
            </a:r>
            <a:r>
              <a:rPr lang="ko-KR" altLang="en-US" dirty="0"/>
              <a:t>사용되는 쓸모 없는 코드가 늘어나기 시작하였습니다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따라서 웹 페이지의 파일 사이즈가 </a:t>
            </a:r>
            <a:r>
              <a:rPr lang="ko-KR" altLang="en-US" dirty="0"/>
              <a:t>커져 네트워크에 대한 부담이 늘어나게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3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11-15]</a:t>
            </a:r>
            <a:r>
              <a:rPr lang="ko-KR" altLang="en-US" dirty="0"/>
              <a:t>의 그림을 확대해 보면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11-16]</a:t>
            </a:r>
            <a:r>
              <a:rPr lang="ko-KR" altLang="en-US" dirty="0"/>
              <a:t>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5040560" cy="40454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2818" y="6165304"/>
            <a:ext cx="36263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11-16] dl</a:t>
            </a:r>
            <a:r>
              <a:rPr lang="ko-KR" altLang="en-US" sz="1400" dirty="0"/>
              <a:t>을 이용하여 문서 구조 잡기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301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html </a:t>
            </a:r>
            <a:r>
              <a:rPr lang="ko-KR" altLang="en-US" dirty="0"/>
              <a:t>문서 내부에 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이용하여 정의해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&lt;div class=“y2011</a:t>
            </a:r>
            <a:r>
              <a:rPr lang="ko-KR" altLang="en-US" dirty="0"/>
              <a:t>”</a:t>
            </a:r>
            <a:r>
              <a:rPr lang="en-US" altLang="ko-KR" dirty="0"/>
              <a:t>&gt;...&lt;/div&gt;</a:t>
            </a:r>
            <a:r>
              <a:rPr lang="ko-KR" altLang="en-US" dirty="0"/>
              <a:t>를 통해 </a:t>
            </a:r>
            <a:r>
              <a:rPr lang="en-US" altLang="ko-KR" dirty="0"/>
              <a:t>2011</a:t>
            </a:r>
            <a:r>
              <a:rPr lang="ko-KR" altLang="en-US" dirty="0"/>
              <a:t>년도에 해당하는 블록을 </a:t>
            </a:r>
            <a:r>
              <a:rPr lang="ko-KR" altLang="en-US" dirty="0" smtClean="0"/>
              <a:t>지정합니다</a:t>
            </a:r>
            <a:r>
              <a:rPr lang="en-US" altLang="ko-KR" dirty="0"/>
              <a:t>. </a:t>
            </a:r>
            <a:r>
              <a:rPr lang="ko-KR" altLang="en-US" dirty="0"/>
              <a:t>구체적인 문서의 구조는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먼저 각 </a:t>
            </a:r>
            <a:r>
              <a:rPr lang="ko-KR" altLang="en-US" dirty="0" err="1"/>
              <a:t>년도별로</a:t>
            </a:r>
            <a:r>
              <a:rPr lang="ko-KR" altLang="en-US" dirty="0"/>
              <a:t> 구분을 해줄 필요가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년도는 </a:t>
            </a:r>
            <a:r>
              <a:rPr lang="en-US" altLang="ko-KR" dirty="0"/>
              <a:t>.y2011, .y2010, .y2009</a:t>
            </a:r>
            <a:r>
              <a:rPr lang="ko-KR" altLang="en-US" dirty="0"/>
              <a:t>이란 클래스 </a:t>
            </a:r>
            <a:r>
              <a:rPr lang="ko-KR" altLang="en-US" dirty="0" err="1"/>
              <a:t>선택자로</a:t>
            </a:r>
            <a:r>
              <a:rPr lang="ko-KR" altLang="en-US" dirty="0"/>
              <a:t> 정의했습니다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11560" y="2492896"/>
            <a:ext cx="45720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&lt;div class="y2011"&gt;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h3&gt; 2011 &lt;/h3&gt;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dl&gt;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&gt;may&lt;/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&gt;…&lt;/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</a:p>
          <a:p>
            <a:r>
              <a:rPr lang="ko-KR" altLang="en-US" sz="1400" dirty="0"/>
              <a:t>　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dl&gt;</a:t>
            </a:r>
          </a:p>
          <a:p>
            <a:r>
              <a:rPr lang="en-US" altLang="ko-KR" sz="1400" dirty="0" smtClean="0"/>
              <a:t>     …</a:t>
            </a:r>
            <a:endParaRPr lang="en-US" altLang="ko-KR" sz="1400" dirty="0"/>
          </a:p>
          <a:p>
            <a:r>
              <a:rPr lang="en-US" altLang="ko-KR" sz="1400" dirty="0"/>
              <a:t>&lt;div class="clear"&gt;&lt;/div&gt;</a:t>
            </a:r>
          </a:p>
          <a:p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52966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subpage.css </a:t>
            </a:r>
            <a:r>
              <a:rPr lang="ko-KR" altLang="en-US" dirty="0"/>
              <a:t>파일 내부에 다음과 같이 정의해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이렇게 되면 년도 별로 구분 선이 </a:t>
            </a:r>
            <a:endParaRPr lang="en-US" altLang="ko-KR" dirty="0" smtClean="0"/>
          </a:p>
          <a:p>
            <a:r>
              <a:rPr lang="ko-KR" altLang="en-US" dirty="0" smtClean="0"/>
              <a:t>생겨 </a:t>
            </a:r>
            <a:r>
              <a:rPr lang="ko-KR" altLang="en-US" dirty="0"/>
              <a:t>확실한 구분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11-17])</a:t>
            </a:r>
            <a:r>
              <a:rPr lang="ko-KR" altLang="en-US" dirty="0"/>
              <a:t>이 </a:t>
            </a:r>
            <a:endParaRPr lang="en-US" altLang="ko-KR" dirty="0" smtClean="0"/>
          </a:p>
          <a:p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844824"/>
            <a:ext cx="6912768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article .y2011, article .y2010, article .y2009 {</a:t>
            </a:r>
          </a:p>
          <a:p>
            <a:r>
              <a:rPr lang="en-US" altLang="ko-KR" sz="1400" dirty="0" smtClean="0"/>
              <a:t>    border-top-width</a:t>
            </a:r>
            <a:r>
              <a:rPr lang="en-US" altLang="ko-KR" sz="1400" dirty="0"/>
              <a:t>: 1px;</a:t>
            </a:r>
          </a:p>
          <a:p>
            <a:r>
              <a:rPr lang="en-US" altLang="ko-KR" sz="1400" dirty="0" smtClean="0"/>
              <a:t>    border-top-style</a:t>
            </a:r>
            <a:r>
              <a:rPr lang="en-US" altLang="ko-KR" sz="1400" dirty="0"/>
              <a:t>: solid;</a:t>
            </a:r>
          </a:p>
          <a:p>
            <a:r>
              <a:rPr lang="en-US" altLang="ko-KR" sz="1400" dirty="0" smtClean="0"/>
              <a:t>    border-top-color</a:t>
            </a:r>
            <a:r>
              <a:rPr lang="en-US" altLang="ko-KR" sz="1400" dirty="0"/>
              <a:t>: #999;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30" y="2564904"/>
            <a:ext cx="4680520" cy="33960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57032" y="6319192"/>
            <a:ext cx="3231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11-17] </a:t>
            </a:r>
            <a:r>
              <a:rPr lang="ko-KR" altLang="en-US" sz="1400" dirty="0" err="1"/>
              <a:t>년도별</a:t>
            </a:r>
            <a:r>
              <a:rPr lang="ko-KR" altLang="en-US" sz="1400" dirty="0"/>
              <a:t> 구분 선으로 나눔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62962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여기서 각각의 년도는 특수한 효과를 준 이미지로 대치할 예정인데</a:t>
            </a:r>
            <a:r>
              <a:rPr lang="en-US" altLang="ko-KR" dirty="0"/>
              <a:t>, &lt;</a:t>
            </a:r>
            <a:r>
              <a:rPr lang="en-US" altLang="ko-KR" dirty="0" smtClean="0"/>
              <a:t>h3&gt;2011 </a:t>
            </a:r>
            <a:r>
              <a:rPr lang="en-US" altLang="ko-KR" dirty="0"/>
              <a:t>&lt;/h3&gt;</a:t>
            </a:r>
            <a:r>
              <a:rPr lang="ko-KR" altLang="en-US" dirty="0"/>
              <a:t>라는 텍스트는 유지하고 싶습니다</a:t>
            </a:r>
            <a:r>
              <a:rPr lang="en-US" altLang="ko-KR" dirty="0"/>
              <a:t>. &lt;h3&gt;...&lt;/h3&gt;</a:t>
            </a:r>
            <a:r>
              <a:rPr lang="ko-KR" altLang="en-US" dirty="0"/>
              <a:t>라는 년도는 </a:t>
            </a:r>
            <a:r>
              <a:rPr lang="en-US" altLang="ko-KR" dirty="0"/>
              <a:t>CSS </a:t>
            </a:r>
            <a:r>
              <a:rPr lang="ko-KR" altLang="en-US" dirty="0" smtClean="0"/>
              <a:t>디자인을 </a:t>
            </a:r>
            <a:r>
              <a:rPr lang="ko-KR" altLang="en-US" dirty="0"/>
              <a:t>제거할 경우 문서의 전체 구조를 보면 반드시 필요합니다</a:t>
            </a:r>
            <a:r>
              <a:rPr lang="en-US" altLang="ko-KR" dirty="0"/>
              <a:t>. </a:t>
            </a:r>
            <a:r>
              <a:rPr lang="ko-KR" altLang="en-US" dirty="0"/>
              <a:t>그렇기 </a:t>
            </a:r>
            <a:r>
              <a:rPr lang="ko-KR" altLang="en-US" dirty="0" smtClean="0"/>
              <a:t>때문에 </a:t>
            </a:r>
            <a:r>
              <a:rPr lang="en-US" altLang="ko-KR" dirty="0" smtClean="0"/>
              <a:t>&lt;</a:t>
            </a:r>
            <a:r>
              <a:rPr lang="en-US" altLang="ko-KR" dirty="0"/>
              <a:t>h3&gt; </a:t>
            </a:r>
            <a:r>
              <a:rPr lang="ko-KR" altLang="en-US" dirty="0"/>
              <a:t>이미지 파일 </a:t>
            </a:r>
            <a:r>
              <a:rPr lang="en-US" altLang="ko-KR" dirty="0"/>
              <a:t>&lt;/h3&gt;</a:t>
            </a:r>
            <a:r>
              <a:rPr lang="ko-KR" altLang="en-US" dirty="0"/>
              <a:t>을 넣는 것보단 년도는 텍스트로 놔두고 다만 보이지 </a:t>
            </a:r>
            <a:r>
              <a:rPr lang="ko-KR" altLang="en-US" dirty="0" smtClean="0"/>
              <a:t>않게 처리하고</a:t>
            </a:r>
            <a:r>
              <a:rPr lang="en-US" altLang="ko-KR" dirty="0"/>
              <a:t>, </a:t>
            </a:r>
            <a:r>
              <a:rPr lang="ko-KR" altLang="en-US" dirty="0"/>
              <a:t>이미지 파일을 백그라운드에 배치해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subpage.css</a:t>
            </a:r>
            <a:r>
              <a:rPr lang="ko-KR" altLang="en-US" dirty="0"/>
              <a:t>에 다음과 같이 속성을 적용시켜 </a:t>
            </a:r>
            <a:r>
              <a:rPr lang="en-US" altLang="ko-KR" dirty="0"/>
              <a:t>&lt;h3&gt; </a:t>
            </a:r>
            <a:r>
              <a:rPr lang="ko-KR" altLang="en-US" dirty="0"/>
              <a:t>부분을 화면에서 없애줍니다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article .y2011 h3, article .y2010 h3, article .y2009 h3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display:none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r>
              <a:rPr lang="ko-KR" altLang="en-US" dirty="0"/>
              <a:t>그리고 각각의 클래스 선택자에 백그라운드로 해당 년도를 표시하는 이미지를 </a:t>
            </a:r>
            <a:r>
              <a:rPr lang="ko-KR" altLang="en-US" dirty="0" smtClean="0"/>
              <a:t>배치합니다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1348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그리고 </a:t>
            </a:r>
            <a:r>
              <a:rPr lang="ko-KR" altLang="en-US" dirty="0"/>
              <a:t>각각의 클래스 선택자에 백그라운드로 해당 년도를 표시하는 이미지를 </a:t>
            </a:r>
            <a:r>
              <a:rPr lang="ko-KR" altLang="en-US" dirty="0" smtClean="0"/>
              <a:t>배치합니다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FF0000"/>
                </a:solidFill>
              </a:rPr>
              <a:t>article </a:t>
            </a:r>
            <a:r>
              <a:rPr lang="en-US" altLang="ko-KR" sz="2200" b="1" dirty="0">
                <a:solidFill>
                  <a:srgbClr val="FF0000"/>
                </a:solidFill>
              </a:rPr>
              <a:t>.y2011 {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FF0000"/>
                </a:solidFill>
              </a:rPr>
              <a:t>    background-image</a:t>
            </a:r>
            <a:r>
              <a:rPr lang="en-US" altLang="ko-KR" sz="2200" b="1" dirty="0">
                <a:solidFill>
                  <a:srgbClr val="FF0000"/>
                </a:solidFill>
              </a:rPr>
              <a:t>: </a:t>
            </a:r>
            <a:r>
              <a:rPr lang="en-US" altLang="ko-KR" sz="2200" b="1" dirty="0" err="1">
                <a:solidFill>
                  <a:srgbClr val="FF0000"/>
                </a:solidFill>
              </a:rPr>
              <a:t>url</a:t>
            </a:r>
            <a:r>
              <a:rPr lang="en-US" altLang="ko-KR" sz="2200" b="1" dirty="0">
                <a:solidFill>
                  <a:srgbClr val="FF0000"/>
                </a:solidFill>
              </a:rPr>
              <a:t>(../images/company/2011.jpg);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FF0000"/>
                </a:solidFill>
              </a:rPr>
              <a:t>    background-repeat</a:t>
            </a:r>
            <a:r>
              <a:rPr lang="en-US" altLang="ko-KR" sz="2200" b="1" dirty="0">
                <a:solidFill>
                  <a:srgbClr val="FF0000"/>
                </a:solidFill>
              </a:rPr>
              <a:t>: no-repeat;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FF0000"/>
                </a:solidFill>
              </a:rPr>
              <a:t>    background-position</a:t>
            </a:r>
            <a:r>
              <a:rPr lang="en-US" altLang="ko-KR" sz="2200" b="1" dirty="0">
                <a:solidFill>
                  <a:srgbClr val="FF0000"/>
                </a:solidFill>
              </a:rPr>
              <a:t>: left top;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FF0000"/>
                </a:solidFill>
              </a:rPr>
              <a:t>}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article .y2010 {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background-image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(../images/company/</a:t>
            </a:r>
            <a:r>
              <a:rPr lang="en-US" altLang="ko-KR" sz="2600" b="1" dirty="0">
                <a:solidFill>
                  <a:srgbClr val="FF0000"/>
                </a:solidFill>
              </a:rPr>
              <a:t>2010.jpg</a:t>
            </a:r>
            <a:r>
              <a:rPr lang="en-US" altLang="ko-KR" dirty="0"/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background-repeat</a:t>
            </a:r>
            <a:r>
              <a:rPr lang="en-US" altLang="ko-KR" dirty="0"/>
              <a:t>: no-repeat;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background-position</a:t>
            </a:r>
            <a:r>
              <a:rPr lang="en-US" altLang="ko-KR" dirty="0"/>
              <a:t>: left top;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}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article .y2009 {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background-image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(../</a:t>
            </a:r>
            <a:r>
              <a:rPr lang="en-US" altLang="ko-KR" dirty="0" smtClean="0"/>
              <a:t>images/company/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2009.jpg</a:t>
            </a:r>
            <a:r>
              <a:rPr lang="en-US" altLang="ko-KR" dirty="0" smtClean="0"/>
              <a:t>);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background-repeat</a:t>
            </a:r>
            <a:r>
              <a:rPr lang="en-US" altLang="ko-KR" dirty="0"/>
              <a:t>: no-repeat;</a:t>
            </a:r>
          </a:p>
          <a:p>
            <a:pPr>
              <a:lnSpc>
                <a:spcPct val="120000"/>
              </a:lnSpc>
            </a:pPr>
            <a:r>
              <a:rPr lang="en-US" altLang="ko-KR" dirty="0" smtClean="0"/>
              <a:t>    background-position</a:t>
            </a:r>
            <a:r>
              <a:rPr lang="en-US" altLang="ko-KR" dirty="0"/>
              <a:t>: left top;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04964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11-18]</a:t>
            </a:r>
            <a:r>
              <a:rPr lang="ko-KR" altLang="en-US" dirty="0"/>
              <a:t>을 보면 </a:t>
            </a:r>
            <a:r>
              <a:rPr lang="en-US" altLang="ko-KR" dirty="0"/>
              <a:t>&lt;h3&gt;</a:t>
            </a:r>
            <a:r>
              <a:rPr lang="ko-KR" altLang="en-US" dirty="0"/>
              <a:t>은 사라지고 각각의 년도가 이미지로 백그라운드에 배치된 것을 알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/>
              <a:t>이제 월과 내용이 표시되는 부분을 </a:t>
            </a:r>
            <a:endParaRPr lang="en-US" altLang="ko-KR" dirty="0" smtClean="0"/>
          </a:p>
          <a:p>
            <a:r>
              <a:rPr lang="ko-KR" altLang="en-US" dirty="0" err="1" smtClean="0"/>
              <a:t>패딩값을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안쪽으로 들여 놓습니다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smtClean="0"/>
              <a:t>    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37920"/>
            <a:ext cx="3816424" cy="37108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32770" y="58151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11-18] &lt;h3&gt; </a:t>
            </a:r>
            <a:r>
              <a:rPr lang="ko-KR" altLang="en-US" sz="1400" dirty="0"/>
              <a:t>제거 후 백그라운드 이미지 적용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3429000"/>
            <a:ext cx="3816424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article .y2011, article .y2010, article .y2009 {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smtClean="0">
                <a:solidFill>
                  <a:srgbClr val="FF0000"/>
                </a:solidFill>
              </a:rPr>
              <a:t>padding:10px </a:t>
            </a:r>
            <a:r>
              <a:rPr lang="en-US" altLang="ko-KR" sz="1400" dirty="0">
                <a:solidFill>
                  <a:srgbClr val="FF0000"/>
                </a:solidFill>
              </a:rPr>
              <a:t>0 0 150px;</a:t>
            </a:r>
          </a:p>
          <a:p>
            <a:r>
              <a:rPr lang="en-US" altLang="ko-KR" sz="1400" dirty="0" smtClean="0"/>
              <a:t>    …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01067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11-19]</a:t>
            </a:r>
            <a:r>
              <a:rPr lang="ko-KR" altLang="en-US" dirty="0"/>
              <a:t>를 보면 월에 해당되는 부분이 내용보다 위에 위치해 있는 것을 </a:t>
            </a:r>
            <a:r>
              <a:rPr lang="ko-KR" altLang="en-US" dirty="0" smtClean="0"/>
              <a:t>알 수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월에 해당하는 내용을 기준선에 맞게 내려주기 위해선 </a:t>
            </a:r>
            <a:r>
              <a:rPr lang="en-US" altLang="ko-KR" dirty="0" err="1"/>
              <a:t>dt</a:t>
            </a:r>
            <a:r>
              <a:rPr lang="en-US" altLang="ko-KR" dirty="0"/>
              <a:t>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float</a:t>
            </a:r>
            <a:r>
              <a:rPr lang="ko-KR" altLang="en-US" dirty="0"/>
              <a:t>시켜서 이동해 줄 필요가 있습니다</a:t>
            </a:r>
            <a:r>
              <a:rPr lang="en-US" altLang="ko-KR" dirty="0"/>
              <a:t>. </a:t>
            </a:r>
            <a:r>
              <a:rPr lang="ko-KR" altLang="en-US" dirty="0"/>
              <a:t>또한 매월 표시의 시작은 대문자로 </a:t>
            </a:r>
            <a:r>
              <a:rPr lang="ko-KR" altLang="en-US" dirty="0" smtClean="0"/>
              <a:t>해야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02184"/>
            <a:ext cx="5410200" cy="28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3648" y="57382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11-19] </a:t>
            </a:r>
            <a:r>
              <a:rPr lang="ko-KR" altLang="en-US" sz="1400" dirty="0"/>
              <a:t>월 부분이 기준선으로 이동할 필요 있음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21413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subpage.css </a:t>
            </a:r>
            <a:r>
              <a:rPr lang="ko-KR" altLang="en-US" dirty="0"/>
              <a:t>파일 </a:t>
            </a:r>
            <a:r>
              <a:rPr lang="ko-KR" altLang="en-US" dirty="0" smtClean="0"/>
              <a:t>내부에 </a:t>
            </a:r>
            <a:r>
              <a:rPr lang="en-US" altLang="ko-KR" dirty="0" err="1"/>
              <a:t>dt</a:t>
            </a:r>
            <a:r>
              <a:rPr lang="en-US" altLang="ko-KR" dirty="0"/>
              <a:t> </a:t>
            </a:r>
            <a:r>
              <a:rPr lang="ko-KR" altLang="en-US" dirty="0"/>
              <a:t>부분에 대한 정의를 그룹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이용해서 다음과 </a:t>
            </a:r>
            <a:r>
              <a:rPr lang="ko-KR" altLang="en-US" dirty="0" smtClean="0"/>
              <a:t>같이 </a:t>
            </a:r>
            <a:r>
              <a:rPr lang="ko-KR" altLang="en-US" dirty="0"/>
              <a:t>해줍니다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395536" y="2100912"/>
            <a:ext cx="8424936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article .y2011 </a:t>
            </a:r>
            <a:r>
              <a:rPr lang="en-US" altLang="ko-KR" sz="2400" b="1" dirty="0" err="1"/>
              <a:t>dt</a:t>
            </a:r>
            <a:r>
              <a:rPr lang="en-US" altLang="ko-KR" sz="2400" b="1" dirty="0"/>
              <a:t>, article .y2010 </a:t>
            </a:r>
            <a:r>
              <a:rPr lang="en-US" altLang="ko-KR" sz="2400" b="1" dirty="0" err="1"/>
              <a:t>dt</a:t>
            </a:r>
            <a:r>
              <a:rPr lang="en-US" altLang="ko-KR" sz="2400" b="1" dirty="0"/>
              <a:t>, article .y2009 </a:t>
            </a:r>
            <a:r>
              <a:rPr lang="en-US" altLang="ko-KR" sz="2400" b="1" dirty="0" err="1"/>
              <a:t>dt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   </a:t>
            </a:r>
            <a:r>
              <a:rPr lang="en-US" altLang="ko-KR" sz="2400" b="1" dirty="0" err="1" smtClean="0"/>
              <a:t>float:left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text-transform</a:t>
            </a:r>
            <a:r>
              <a:rPr lang="en-US" altLang="ko-KR" sz="2400" b="1" dirty="0"/>
              <a:t>: capitalize;</a:t>
            </a:r>
          </a:p>
          <a:p>
            <a:r>
              <a:rPr lang="en-US" altLang="ko-KR" sz="2400" b="1" dirty="0" smtClean="0"/>
              <a:t>    font-family</a:t>
            </a:r>
            <a:r>
              <a:rPr lang="en-US" altLang="ko-KR" sz="2400" b="1" dirty="0"/>
              <a:t>: Tahoma, Geneva, sans-serif;</a:t>
            </a:r>
          </a:p>
          <a:p>
            <a:r>
              <a:rPr lang="en-US" altLang="ko-KR" sz="2400" b="1" dirty="0" smtClean="0"/>
              <a:t>    font-size</a:t>
            </a:r>
            <a:r>
              <a:rPr lang="en-US" altLang="ko-KR" sz="2400" b="1" dirty="0"/>
              <a:t>: 15px;</a:t>
            </a:r>
          </a:p>
          <a:p>
            <a:r>
              <a:rPr lang="en-US" altLang="ko-KR" sz="2400" b="1" dirty="0" smtClean="0"/>
              <a:t>    color</a:t>
            </a:r>
            <a:r>
              <a:rPr lang="en-US" altLang="ko-KR" sz="2400" b="1" dirty="0"/>
              <a:t>: #39F;</a:t>
            </a:r>
          </a:p>
          <a:p>
            <a:r>
              <a:rPr lang="en-US" altLang="ko-KR" sz="2400" b="1" dirty="0" smtClean="0"/>
              <a:t>    padding-top:3px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  margin:0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76222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ko-KR" altLang="en-US" dirty="0"/>
              <a:t>되면 년도와 월 그리고 내용 부분이 확실하게 구분은 되는데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ko-KR" altLang="en-US" dirty="0" smtClean="0"/>
              <a:t>내용을 나타내는 </a:t>
            </a:r>
            <a:r>
              <a:rPr lang="ko-KR" altLang="en-US" dirty="0"/>
              <a:t>부분에 대한 구별이 없습니다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 err="1"/>
              <a:t>dd</a:t>
            </a:r>
            <a:r>
              <a:rPr lang="ko-KR" altLang="en-US" dirty="0"/>
              <a:t>에 백그라운드 이미지를 </a:t>
            </a:r>
            <a:r>
              <a:rPr lang="ko-KR" altLang="en-US" dirty="0" smtClean="0"/>
              <a:t>이용하여 </a:t>
            </a:r>
            <a:r>
              <a:rPr lang="ko-KR" altLang="en-US" dirty="0" err="1"/>
              <a:t>불렛</a:t>
            </a:r>
            <a:r>
              <a:rPr lang="ko-KR" altLang="en-US" dirty="0"/>
              <a:t> 이미지를 넣도록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2407528"/>
            <a:ext cx="9036496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article .y2011 </a:t>
            </a:r>
            <a:r>
              <a:rPr lang="en-US" altLang="ko-KR" sz="2400" b="1" dirty="0" err="1"/>
              <a:t>dd</a:t>
            </a:r>
            <a:r>
              <a:rPr lang="en-US" altLang="ko-KR" sz="2400" b="1" dirty="0"/>
              <a:t> , article .y2010 </a:t>
            </a:r>
            <a:r>
              <a:rPr lang="en-US" altLang="ko-KR" sz="2400" b="1" dirty="0" err="1"/>
              <a:t>dd</a:t>
            </a:r>
            <a:r>
              <a:rPr lang="en-US" altLang="ko-KR" sz="2400" b="1" dirty="0"/>
              <a:t>, article .y2009 </a:t>
            </a:r>
            <a:r>
              <a:rPr lang="en-US" altLang="ko-KR" sz="2400" b="1" dirty="0" err="1"/>
              <a:t>dd</a:t>
            </a:r>
            <a:r>
              <a:rPr lang="en-US" altLang="ko-KR" sz="2400" b="1" dirty="0"/>
              <a:t>{</a:t>
            </a:r>
          </a:p>
          <a:p>
            <a:r>
              <a:rPr lang="en-US" altLang="ko-KR" sz="2400" b="1" dirty="0" smtClean="0"/>
              <a:t>  padding:0 </a:t>
            </a:r>
            <a:r>
              <a:rPr lang="en-US" altLang="ko-KR" sz="2400" b="1" dirty="0"/>
              <a:t>0 0 15px;</a:t>
            </a:r>
          </a:p>
          <a:p>
            <a:r>
              <a:rPr lang="en-US" altLang="ko-KR" sz="2400" b="1" dirty="0" smtClean="0"/>
              <a:t>  line-height:2em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background-image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url</a:t>
            </a:r>
            <a:r>
              <a:rPr lang="en-US" altLang="ko-KR" sz="2400" b="1" dirty="0"/>
              <a:t>(../images/company/h_bullet.gif</a:t>
            </a:r>
            <a:r>
              <a:rPr lang="en-US" altLang="ko-KR" sz="2400" b="1" dirty="0" smtClean="0"/>
              <a:t>);</a:t>
            </a:r>
          </a:p>
          <a:p>
            <a:r>
              <a:rPr lang="en-US" altLang="ko-KR" sz="2400" b="1" dirty="0" smtClean="0"/>
              <a:t>  background-repeat</a:t>
            </a:r>
            <a:r>
              <a:rPr lang="en-US" altLang="ko-KR" sz="2400" b="1" dirty="0"/>
              <a:t>: no-repeat;</a:t>
            </a:r>
          </a:p>
          <a:p>
            <a:r>
              <a:rPr lang="en-US" altLang="ko-KR" sz="2400" b="1" dirty="0" smtClean="0"/>
              <a:t>  </a:t>
            </a:r>
            <a:r>
              <a:rPr lang="en-US" altLang="ko-KR" sz="2400" b="1" dirty="0" err="1" smtClean="0"/>
              <a:t>background-position:left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center</a:t>
            </a:r>
            <a:r>
              <a:rPr lang="en-US" altLang="ko-KR" sz="2400" b="1" dirty="0" smtClean="0"/>
              <a:t>;</a:t>
            </a:r>
          </a:p>
          <a:p>
            <a:r>
              <a:rPr lang="en-US" altLang="ko-KR" sz="2400" b="1" dirty="0" smtClean="0"/>
              <a:t>}</a:t>
            </a:r>
            <a:endParaRPr lang="ko-KR" altLang="en-US" sz="2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4079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패딩값은</a:t>
            </a:r>
            <a:r>
              <a:rPr lang="ko-KR" altLang="en-US" dirty="0"/>
              <a:t> 적당히 이동시킨 결과입니다</a:t>
            </a:r>
            <a:r>
              <a:rPr lang="en-US" altLang="ko-KR" dirty="0"/>
              <a:t>. </a:t>
            </a:r>
            <a:r>
              <a:rPr lang="ko-KR" altLang="en-US" dirty="0"/>
              <a:t>아무래도 </a:t>
            </a:r>
            <a:r>
              <a:rPr lang="ko-KR" altLang="en-US" dirty="0" err="1"/>
              <a:t>불렛</a:t>
            </a:r>
            <a:r>
              <a:rPr lang="ko-KR" altLang="en-US" dirty="0"/>
              <a:t> 이미지를 넣게 </a:t>
            </a:r>
            <a:r>
              <a:rPr lang="ko-KR" altLang="en-US" dirty="0" smtClean="0"/>
              <a:t>되면 이미지와 </a:t>
            </a:r>
            <a:r>
              <a:rPr lang="ko-KR" altLang="en-US" dirty="0"/>
              <a:t>텍스트가 겹쳐지는 부분이 있을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11-20]</a:t>
            </a:r>
            <a:r>
              <a:rPr lang="ko-KR" altLang="en-US" dirty="0"/>
              <a:t>을 보시면 지금까지 결과를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708920"/>
            <a:ext cx="4749511" cy="32403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92560" y="60212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11-20] </a:t>
            </a:r>
            <a:r>
              <a:rPr lang="ko-KR" altLang="en-US" sz="1400" dirty="0"/>
              <a:t>년도</a:t>
            </a:r>
            <a:r>
              <a:rPr lang="en-US" altLang="ko-KR" sz="1400" dirty="0"/>
              <a:t>, </a:t>
            </a:r>
            <a:r>
              <a:rPr lang="ko-KR" altLang="en-US" sz="1400" dirty="0"/>
              <a:t>월 그리고 내용까지 디자인된 상태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99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와 </a:t>
            </a:r>
            <a:r>
              <a:rPr lang="en-US" altLang="ko-KR" dirty="0"/>
              <a:t>HTML</a:t>
            </a:r>
            <a:r>
              <a:rPr lang="ko-KR" altLang="en-US" dirty="0"/>
              <a:t>의 상호작용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이에 따라 </a:t>
            </a:r>
            <a:r>
              <a:rPr lang="en-US" altLang="ko-KR" dirty="0"/>
              <a:t>W3C</a:t>
            </a:r>
            <a:r>
              <a:rPr lang="ko-KR" altLang="en-US" dirty="0"/>
              <a:t>에서는 </a:t>
            </a:r>
            <a:r>
              <a:rPr lang="en-US" altLang="ko-KR" dirty="0"/>
              <a:t>HTML</a:t>
            </a:r>
            <a:r>
              <a:rPr lang="ko-KR" altLang="en-US" dirty="0"/>
              <a:t>을 디자인과 구조로 분리하자라는 논의가 </a:t>
            </a:r>
            <a:r>
              <a:rPr lang="ko-KR" altLang="en-US" dirty="0" smtClean="0"/>
              <a:t>나왔고 </a:t>
            </a:r>
            <a:r>
              <a:rPr lang="en-US" altLang="ko-KR" dirty="0"/>
              <a:t>CSS</a:t>
            </a:r>
            <a:r>
              <a:rPr lang="ko-KR" altLang="en-US" dirty="0"/>
              <a:t>는 웹 페이지의 디자인을 담당하고 </a:t>
            </a:r>
            <a:r>
              <a:rPr lang="en-US" altLang="ko-KR" dirty="0"/>
              <a:t>HTML</a:t>
            </a:r>
            <a:r>
              <a:rPr lang="ko-KR" altLang="en-US" dirty="0"/>
              <a:t>은 순수하게 문서의 </a:t>
            </a:r>
            <a:r>
              <a:rPr lang="ko-KR" altLang="en-US" dirty="0" smtClean="0"/>
              <a:t>구조를 </a:t>
            </a:r>
            <a:r>
              <a:rPr lang="ko-KR" altLang="en-US" dirty="0"/>
              <a:t>담당하게 되었습니다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 또한 웹 페이지의 중요한 </a:t>
            </a:r>
            <a:r>
              <a:rPr lang="ko-KR" altLang="en-US" dirty="0" smtClean="0"/>
              <a:t>구성요소로서 </a:t>
            </a:r>
            <a:r>
              <a:rPr lang="en-US" altLang="ko-KR" dirty="0" smtClean="0"/>
              <a:t>HTML + CSS + JavaScript</a:t>
            </a:r>
            <a:r>
              <a:rPr lang="ko-KR" altLang="en-US" dirty="0"/>
              <a:t>의 구조로 웹 페이지가 이루어지게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세 가지 요소는 불가분의 관계로서 현재는 이들이 없는 웹 페이지는 거의 </a:t>
            </a:r>
            <a:r>
              <a:rPr lang="ko-KR" altLang="en-US" dirty="0" smtClean="0"/>
              <a:t>존재하지 </a:t>
            </a:r>
            <a:r>
              <a:rPr lang="ko-KR" altLang="en-US" dirty="0"/>
              <a:t>않습니다</a:t>
            </a:r>
            <a:r>
              <a:rPr lang="en-US" altLang="ko-KR" dirty="0"/>
              <a:t>. </a:t>
            </a:r>
            <a:r>
              <a:rPr lang="ko-KR" altLang="en-US" dirty="0"/>
              <a:t>간단하게 말하면</a:t>
            </a:r>
            <a:r>
              <a:rPr lang="en-US" altLang="ko-KR" dirty="0"/>
              <a:t>, HTML</a:t>
            </a:r>
            <a:r>
              <a:rPr lang="ko-KR" altLang="en-US" dirty="0"/>
              <a:t>은 웹 페이지의 뼈대가 되는 것이고 </a:t>
            </a:r>
            <a:r>
              <a:rPr lang="en-US" altLang="ko-KR" dirty="0"/>
              <a:t>CSS</a:t>
            </a:r>
            <a:r>
              <a:rPr lang="ko-KR" altLang="en-US" dirty="0" smtClean="0"/>
              <a:t>는 뼈대를 </a:t>
            </a:r>
            <a:r>
              <a:rPr lang="ko-KR" altLang="en-US" dirty="0"/>
              <a:t>포장하는 살</a:t>
            </a:r>
            <a:r>
              <a:rPr lang="en-US" altLang="ko-KR" dirty="0"/>
              <a:t>(</a:t>
            </a:r>
            <a:r>
              <a:rPr lang="ko-KR" altLang="en-US" dirty="0"/>
              <a:t>피부</a:t>
            </a:r>
            <a:r>
              <a:rPr lang="en-US" altLang="ko-KR" dirty="0"/>
              <a:t>)</a:t>
            </a:r>
            <a:r>
              <a:rPr lang="ko-KR" altLang="en-US" dirty="0"/>
              <a:t>이 되고 </a:t>
            </a:r>
            <a:r>
              <a:rPr lang="en-US" altLang="ko-KR" dirty="0"/>
              <a:t>JavaScript</a:t>
            </a:r>
            <a:r>
              <a:rPr lang="ko-KR" altLang="en-US" dirty="0"/>
              <a:t>는 이 둘을 움직이는 근육이 되는 </a:t>
            </a:r>
            <a:r>
              <a:rPr lang="ko-KR" altLang="en-US" dirty="0" smtClean="0"/>
              <a:t>것입니다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가지 요소가 상호 작용함으로써 현재 우리가 보는 웹 페이지가 </a:t>
            </a:r>
            <a:r>
              <a:rPr lang="ko-KR" altLang="en-US" dirty="0" smtClean="0"/>
              <a:t>완성되는 </a:t>
            </a:r>
            <a:r>
              <a:rPr lang="ko-KR" altLang="en-US" dirty="0"/>
              <a:t>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3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하지만 각각의 월에 대한 내용 또한 구분을 해줄 필요가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시각적으로 </a:t>
            </a:r>
            <a:r>
              <a:rPr lang="ko-KR" altLang="en-US" sz="1400" dirty="0" smtClean="0"/>
              <a:t>약간은 </a:t>
            </a:r>
            <a:r>
              <a:rPr lang="ko-KR" altLang="en-US" sz="1400" dirty="0"/>
              <a:t>덜 정리된 느낌이 들기 때문입니다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매월의 내용은 </a:t>
            </a:r>
            <a:r>
              <a:rPr lang="en-US" altLang="ko-KR" sz="1400" dirty="0"/>
              <a:t>dl</a:t>
            </a:r>
            <a:r>
              <a:rPr lang="ko-KR" altLang="en-US" sz="1400" dirty="0"/>
              <a:t>로 감싸주고 </a:t>
            </a:r>
            <a:r>
              <a:rPr lang="ko-KR" altLang="en-US" sz="1400" dirty="0" smtClean="0"/>
              <a:t>있기 때문에 </a:t>
            </a:r>
            <a:r>
              <a:rPr lang="en-US" altLang="ko-KR" sz="1400" dirty="0"/>
              <a:t>dl</a:t>
            </a:r>
            <a:r>
              <a:rPr lang="ko-KR" altLang="en-US" sz="1400" dirty="0"/>
              <a:t>에 다음과 같이 효과를 줍니다</a:t>
            </a:r>
            <a:r>
              <a:rPr lang="en-US" altLang="ko-KR" sz="1400" dirty="0" smtClean="0"/>
              <a:t>.    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하지만 </a:t>
            </a:r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11-21]</a:t>
            </a:r>
            <a:r>
              <a:rPr lang="ko-KR" altLang="en-US" sz="1400" dirty="0"/>
              <a:t>을 보면 </a:t>
            </a:r>
            <a:r>
              <a:rPr lang="en-US" altLang="ko-KR" sz="1400" dirty="0"/>
              <a:t>dl </a:t>
            </a:r>
            <a:r>
              <a:rPr lang="ko-KR" altLang="en-US" sz="1400" dirty="0"/>
              <a:t>라인과 </a:t>
            </a:r>
            <a:r>
              <a:rPr lang="en-US" altLang="ko-KR" sz="1400" dirty="0"/>
              <a:t>.y2000 </a:t>
            </a:r>
            <a:r>
              <a:rPr lang="ko-KR" altLang="en-US" sz="1400" dirty="0"/>
              <a:t>부분에 </a:t>
            </a:r>
            <a:endParaRPr lang="en-US" altLang="ko-KR" sz="1400" dirty="0" smtClean="0"/>
          </a:p>
          <a:p>
            <a:r>
              <a:rPr lang="ko-KR" altLang="en-US" sz="1400" dirty="0" smtClean="0"/>
              <a:t>라인이 두 </a:t>
            </a:r>
            <a:r>
              <a:rPr lang="ko-KR" altLang="en-US" sz="1400" dirty="0"/>
              <a:t>개가 생성되어 </a:t>
            </a:r>
            <a:r>
              <a:rPr lang="ko-KR" altLang="en-US" sz="1400" dirty="0" smtClean="0"/>
              <a:t>있는 </a:t>
            </a:r>
            <a:r>
              <a:rPr lang="ko-KR" altLang="en-US" sz="1400" dirty="0"/>
              <a:t>것을 알 수 있습니다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11560" y="2060848"/>
            <a:ext cx="4536504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article .y2011 dl, article .y2010 dl, article .y2009 dl {</a:t>
            </a:r>
          </a:p>
          <a:p>
            <a:r>
              <a:rPr lang="en-US" altLang="ko-KR" sz="1400" dirty="0" smtClean="0"/>
              <a:t>    margin:0 </a:t>
            </a:r>
            <a:r>
              <a:rPr lang="en-US" altLang="ko-KR" sz="1400" dirty="0"/>
              <a:t>0 10px 0;</a:t>
            </a:r>
          </a:p>
          <a:p>
            <a:r>
              <a:rPr lang="en-US" altLang="ko-KR" sz="1400" dirty="0" smtClean="0"/>
              <a:t>    padding:0 </a:t>
            </a:r>
            <a:r>
              <a:rPr lang="en-US" altLang="ko-KR" sz="1400" dirty="0"/>
              <a:t>0 10px 0;</a:t>
            </a:r>
          </a:p>
          <a:p>
            <a:r>
              <a:rPr lang="en-US" altLang="ko-KR" sz="1400" dirty="0" smtClean="0"/>
              <a:t>    border-bottom-width</a:t>
            </a:r>
            <a:r>
              <a:rPr lang="en-US" altLang="ko-KR" sz="1400" dirty="0"/>
              <a:t>: 1px;</a:t>
            </a:r>
          </a:p>
          <a:p>
            <a:r>
              <a:rPr lang="en-US" altLang="ko-KR" sz="1400" dirty="0" smtClean="0"/>
              <a:t>    border-bottom-style</a:t>
            </a:r>
            <a:r>
              <a:rPr lang="en-US" altLang="ko-KR" sz="1400" dirty="0"/>
              <a:t>: dotted;</a:t>
            </a:r>
          </a:p>
          <a:p>
            <a:r>
              <a:rPr lang="en-US" altLang="ko-KR" sz="1400" dirty="0" smtClean="0"/>
              <a:t>    border-bottom-color</a:t>
            </a:r>
            <a:r>
              <a:rPr lang="en-US" altLang="ko-KR" sz="1400" dirty="0"/>
              <a:t>: #CCC;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29000"/>
            <a:ext cx="3984382" cy="28803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44422" y="6453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11-21] </a:t>
            </a:r>
            <a:r>
              <a:rPr lang="ko-KR" altLang="en-US" sz="1400" dirty="0"/>
              <a:t>라인과 라인이 겹치는 현상 발생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54470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이럴 경우 여기서는 </a:t>
            </a:r>
            <a:r>
              <a:rPr lang="en-US" altLang="ko-KR" dirty="0"/>
              <a:t>.</a:t>
            </a:r>
            <a:r>
              <a:rPr lang="en-US" altLang="ko-KR" dirty="0" err="1"/>
              <a:t>dot_none</a:t>
            </a:r>
            <a:r>
              <a:rPr lang="ko-KR" altLang="en-US" dirty="0"/>
              <a:t>이라는 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하나 만들고 각 </a:t>
            </a:r>
            <a:r>
              <a:rPr lang="ko-KR" altLang="en-US" dirty="0" err="1"/>
              <a:t>년도별</a:t>
            </a:r>
            <a:r>
              <a:rPr lang="ko-KR" altLang="en-US" dirty="0"/>
              <a:t> </a:t>
            </a:r>
            <a:r>
              <a:rPr lang="ko-KR" altLang="en-US" dirty="0" smtClean="0"/>
              <a:t>마지막 </a:t>
            </a:r>
            <a:r>
              <a:rPr lang="en-US" altLang="ko-KR" dirty="0"/>
              <a:t>dl</a:t>
            </a:r>
            <a:r>
              <a:rPr lang="ko-KR" altLang="en-US" dirty="0"/>
              <a:t>에 해당 클래스를 적용해 주면 해결됩니다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subpage.css</a:t>
            </a:r>
            <a:r>
              <a:rPr lang="ko-KR" altLang="en-US" dirty="0"/>
              <a:t>에는 아래와 같이 적용합니다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article </a:t>
            </a:r>
            <a:r>
              <a:rPr lang="en-US" altLang="ko-KR" dirty="0" err="1"/>
              <a:t>dl.dot_none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border-bottom:none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/>
              <a:t>history.html </a:t>
            </a:r>
            <a:r>
              <a:rPr lang="ko-KR" altLang="en-US" dirty="0"/>
              <a:t>파일 내부에 각 년도의 끝 부분 월에 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dl class=“</a:t>
            </a:r>
            <a:r>
              <a:rPr lang="en-US" altLang="ko-KR" dirty="0" err="1"/>
              <a:t>dot_none</a:t>
            </a:r>
            <a:r>
              <a:rPr lang="ko-KR" altLang="en-US" dirty="0"/>
              <a:t>”</a:t>
            </a:r>
            <a:r>
              <a:rPr lang="en-US" altLang="ko-KR" dirty="0"/>
              <a:t>&gt; </a:t>
            </a:r>
            <a:r>
              <a:rPr lang="ko-KR" altLang="en-US" dirty="0" smtClean="0"/>
              <a:t>이렇게 </a:t>
            </a:r>
            <a:r>
              <a:rPr lang="ko-KR" altLang="en-US" dirty="0"/>
              <a:t>적용해 주면 모든 작업이 끝나게 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11-22]</a:t>
            </a:r>
            <a:r>
              <a:rPr lang="ko-KR" altLang="en-US" dirty="0"/>
              <a:t>가 최종적으로 완성된 </a:t>
            </a:r>
            <a:r>
              <a:rPr lang="en-US" altLang="ko-KR" dirty="0"/>
              <a:t>history.html </a:t>
            </a:r>
            <a:r>
              <a:rPr lang="ko-KR" altLang="en-US" dirty="0"/>
              <a:t>파일입니다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3549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파트별로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파일 나누기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83669"/>
            <a:ext cx="5256584" cy="50358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6453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11-22] </a:t>
            </a:r>
            <a:r>
              <a:rPr lang="ko-KR" altLang="en-US" sz="1400" dirty="0"/>
              <a:t>최종 완성된 </a:t>
            </a:r>
            <a:r>
              <a:rPr lang="en-US" altLang="ko-KR" sz="1400" dirty="0"/>
              <a:t>history.html </a:t>
            </a:r>
            <a:r>
              <a:rPr lang="ko-KR" altLang="en-US" sz="1400" dirty="0"/>
              <a:t>파일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74925" y="6453336"/>
            <a:ext cx="317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source/ch11/company/pic11-22.html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95772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게시판 및 회원가입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장에서는 게시판 디자인과 회원가입 폼을 만들어 보겠습니다</a:t>
            </a:r>
            <a:r>
              <a:rPr lang="en-US" altLang="ko-KR" dirty="0"/>
              <a:t>. </a:t>
            </a:r>
            <a:r>
              <a:rPr lang="ko-KR" altLang="en-US" dirty="0" smtClean="0"/>
              <a:t>게시판 </a:t>
            </a:r>
            <a:r>
              <a:rPr lang="ko-KR" altLang="en-US" dirty="0"/>
              <a:t>디자인은 대표적으로 테이블을 이용해서 </a:t>
            </a:r>
            <a:r>
              <a:rPr lang="ko-KR" altLang="en-US" dirty="0" smtClean="0"/>
              <a:t>만들어야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en-US" altLang="ko-KR" dirty="0"/>
              <a:t>CSS</a:t>
            </a:r>
            <a:r>
              <a:rPr lang="ko-KR" altLang="en-US" dirty="0"/>
              <a:t>로 어떻게 효율적이고 멋있는 테이블 디자인을 만들 수 있는지</a:t>
            </a:r>
            <a:r>
              <a:rPr lang="en-US" altLang="ko-KR" dirty="0"/>
              <a:t>, </a:t>
            </a:r>
            <a:r>
              <a:rPr lang="ko-KR" altLang="en-US" dirty="0"/>
              <a:t>그리고 최소의 노력으로 </a:t>
            </a:r>
            <a:r>
              <a:rPr lang="ko-KR" altLang="en-US" dirty="0" smtClean="0"/>
              <a:t>최대의 </a:t>
            </a:r>
            <a:r>
              <a:rPr lang="ko-KR" altLang="en-US" dirty="0"/>
              <a:t>효과를 낼 수 있는 회원가입 폼을 만드는 방법 또한 살펴보겠습니다</a:t>
            </a:r>
            <a:r>
              <a:rPr lang="en-US" altLang="ko-KR" dirty="0"/>
              <a:t>. </a:t>
            </a:r>
            <a:r>
              <a:rPr lang="ko-KR" altLang="en-US" dirty="0"/>
              <a:t>사실 웹사이트에서 게시판은 이용자의 </a:t>
            </a:r>
            <a:r>
              <a:rPr lang="ko-KR" altLang="en-US" dirty="0" smtClean="0"/>
              <a:t>반응을 </a:t>
            </a:r>
            <a:r>
              <a:rPr lang="ko-KR" altLang="en-US" dirty="0"/>
              <a:t>살펴볼 수 있는 가장 중요한 곳입니다</a:t>
            </a:r>
            <a:r>
              <a:rPr lang="en-US" altLang="ko-KR" dirty="0"/>
              <a:t>. </a:t>
            </a:r>
            <a:r>
              <a:rPr lang="ko-KR" altLang="en-US" dirty="0"/>
              <a:t>그렇기 때문에 게시판 디자인은 너무 </a:t>
            </a:r>
            <a:r>
              <a:rPr lang="ko-KR" altLang="en-US" dirty="0" smtClean="0"/>
              <a:t>복잡해선 </a:t>
            </a:r>
            <a:r>
              <a:rPr lang="ko-KR" altLang="en-US" dirty="0"/>
              <a:t>안 되고 간결하지만 </a:t>
            </a:r>
            <a:r>
              <a:rPr lang="ko-KR" altLang="en-US" dirty="0" smtClean="0"/>
              <a:t>효과적인 디자인이어야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/>
              <a:t>표준 이전 사이트는 이런 게시판 기능은 물론 웹 페이지의 레이아웃까지 테이블 태그를 이용해서 디자인했기 </a:t>
            </a:r>
            <a:r>
              <a:rPr lang="ko-KR" altLang="en-US" dirty="0" smtClean="0"/>
              <a:t>때문에 </a:t>
            </a:r>
            <a:r>
              <a:rPr lang="ko-KR" altLang="en-US" dirty="0"/>
              <a:t>웹 페이지가 정말 복잡했습니다</a:t>
            </a:r>
            <a:r>
              <a:rPr lang="en-US" altLang="ko-KR" dirty="0"/>
              <a:t>. </a:t>
            </a:r>
            <a:r>
              <a:rPr lang="ko-KR" altLang="en-US" dirty="0"/>
              <a:t>테이블 안에 테이블을 넣어서 테이블 구조를 </a:t>
            </a:r>
            <a:r>
              <a:rPr lang="en-US" altLang="ko-KR" dirty="0"/>
              <a:t>3</a:t>
            </a:r>
            <a:r>
              <a:rPr lang="ko-KR" altLang="en-US" dirty="0"/>
              <a:t>중으로 심지어 어떤 경우에는 </a:t>
            </a:r>
            <a:r>
              <a:rPr lang="en-US" altLang="ko-KR" dirty="0"/>
              <a:t>5</a:t>
            </a:r>
            <a:r>
              <a:rPr lang="ko-KR" altLang="en-US" dirty="0"/>
              <a:t>중 </a:t>
            </a:r>
            <a:r>
              <a:rPr lang="ko-KR" altLang="en-US" dirty="0" smtClean="0"/>
              <a:t>구조로 </a:t>
            </a:r>
            <a:r>
              <a:rPr lang="ko-KR" altLang="en-US" dirty="0"/>
              <a:t>만들었습니다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CSS</a:t>
            </a:r>
            <a:r>
              <a:rPr lang="ko-KR" altLang="en-US" dirty="0"/>
              <a:t>를 이용한 웹 표준에서는 게시판의 리스트를 만드는 곳에만 딱 하나의 테이블이 </a:t>
            </a:r>
            <a:r>
              <a:rPr lang="ko-KR" altLang="en-US" dirty="0" smtClean="0"/>
              <a:t>필요할 </a:t>
            </a:r>
            <a:r>
              <a:rPr lang="ko-KR" altLang="en-US" dirty="0"/>
              <a:t>뿐입니다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글을 </a:t>
            </a:r>
            <a:r>
              <a:rPr lang="ko-KR" altLang="en-US" dirty="0"/>
              <a:t>쓰는 곳에서도 테이블이 필요치 않습니다</a:t>
            </a:r>
            <a:r>
              <a:rPr lang="en-US" altLang="ko-KR" dirty="0"/>
              <a:t>. </a:t>
            </a:r>
            <a:r>
              <a:rPr lang="ko-KR" altLang="en-US" dirty="0"/>
              <a:t>정확하게 딱 하나의 테이블만 사용되어 복잡한 </a:t>
            </a:r>
            <a:r>
              <a:rPr lang="ko-KR" altLang="en-US" dirty="0" smtClean="0"/>
              <a:t>테이블 태그 </a:t>
            </a:r>
            <a:r>
              <a:rPr lang="ko-KR" altLang="en-US" dirty="0"/>
              <a:t>때문에 레이아웃이 깨질 염려도 없고 개발자가 </a:t>
            </a:r>
            <a:r>
              <a:rPr lang="en-US" altLang="ko-KR" dirty="0"/>
              <a:t>HTML </a:t>
            </a:r>
            <a:r>
              <a:rPr lang="ko-KR" altLang="en-US" dirty="0"/>
              <a:t>코드를 보더라도 정말 간단하기 때문에 테이블 태그 </a:t>
            </a:r>
            <a:r>
              <a:rPr lang="ko-KR" altLang="en-US" dirty="0" smtClean="0"/>
              <a:t>때문에 버그가 </a:t>
            </a:r>
            <a:r>
              <a:rPr lang="ko-KR" altLang="en-US" dirty="0"/>
              <a:t>생길 가능성은 훨씬 줄어듭니다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9849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Table </a:t>
            </a:r>
            <a:r>
              <a:rPr lang="ko-KR" altLang="en-US" dirty="0" smtClean="0"/>
              <a:t>태그를 활용한 게시판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96751"/>
            <a:ext cx="8712968" cy="64807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 </a:t>
            </a:r>
            <a:r>
              <a:rPr lang="en-US" altLang="ko-KR" dirty="0"/>
              <a:t>center </a:t>
            </a:r>
            <a:r>
              <a:rPr lang="ko-KR" altLang="en-US" dirty="0" smtClean="0"/>
              <a:t>폴더를 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만든 후 </a:t>
            </a:r>
            <a:r>
              <a:rPr lang="en-US" altLang="ko-KR" dirty="0"/>
              <a:t>company </a:t>
            </a:r>
            <a:r>
              <a:rPr lang="ko-KR" altLang="en-US" dirty="0" smtClean="0"/>
              <a:t>폴더에서 </a:t>
            </a:r>
            <a:r>
              <a:rPr lang="en-US" altLang="ko-KR" dirty="0" err="1" smtClean="0"/>
              <a:t>welcome.jsp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sub_img.html, sub_menu.html</a:t>
            </a:r>
            <a:r>
              <a:rPr lang="ko-KR" altLang="en-US" dirty="0" smtClean="0"/>
              <a:t>를 복사한다</a:t>
            </a:r>
            <a:r>
              <a:rPr lang="en-US" altLang="ko-KR" dirty="0" smtClean="0"/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welcome.jsp</a:t>
            </a:r>
            <a:r>
              <a:rPr lang="ko-KR" altLang="en-US" dirty="0" smtClean="0"/>
              <a:t>를 </a:t>
            </a:r>
            <a:r>
              <a:rPr lang="en-US" altLang="ko-KR" sz="1800" dirty="0" err="1" smtClean="0"/>
              <a:t>notice.jsp</a:t>
            </a:r>
            <a:r>
              <a:rPr lang="ko-KR" altLang="en-US" sz="1800" dirty="0" smtClean="0"/>
              <a:t>로 파일명을 바꾼 후 </a:t>
            </a:r>
            <a:r>
              <a:rPr lang="en-US" altLang="ko-KR" dirty="0" smtClean="0"/>
              <a:t>(02day\data\notice.txt)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aticle</a:t>
            </a:r>
            <a:r>
              <a:rPr lang="ko-KR" altLang="en-US" dirty="0" smtClean="0"/>
              <a:t>만 바꾼다</a:t>
            </a:r>
            <a:r>
              <a:rPr lang="en-US" altLang="ko-KR" dirty="0" smtClean="0"/>
              <a:t>. </a:t>
            </a:r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67544" y="1700808"/>
            <a:ext cx="8208912" cy="50475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"../header.html" %&gt;  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"sub_img.html" %&gt;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"sub_menu.html" %&gt; </a:t>
            </a:r>
            <a:endParaRPr lang="en-US" altLang="ko-KR" sz="1400" i="1" dirty="0" smtClean="0"/>
          </a:p>
          <a:p>
            <a:r>
              <a:rPr lang="en-US" altLang="ko-KR" sz="1400" dirty="0" smtClean="0"/>
              <a:t>&lt;article&gt;</a:t>
            </a:r>
            <a:endParaRPr lang="en-US" altLang="ko-KR" sz="1400" dirty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h1&gt;Notice&lt;/h1&gt;</a:t>
            </a:r>
          </a:p>
          <a:p>
            <a:r>
              <a:rPr lang="en-US" altLang="ko-KR" sz="1400" dirty="0"/>
              <a:t>&lt;table id="notice"&gt;</a:t>
            </a:r>
          </a:p>
          <a:p>
            <a:r>
              <a:rPr lang="en-US" altLang="ko-KR" sz="1400" dirty="0"/>
              <a:t>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scope="col" class="</a:t>
            </a:r>
            <a:r>
              <a:rPr lang="en-US" altLang="ko-KR" sz="1400" dirty="0" err="1"/>
              <a:t>tno</a:t>
            </a:r>
            <a:r>
              <a:rPr lang="en-US" altLang="ko-KR" sz="1400" dirty="0"/>
              <a:t>"&gt;no.&lt;/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scope="col" class="</a:t>
            </a:r>
            <a:r>
              <a:rPr lang="en-US" altLang="ko-KR" sz="1400" dirty="0" err="1"/>
              <a:t>ttitle</a:t>
            </a:r>
            <a:r>
              <a:rPr lang="en-US" altLang="ko-KR" sz="1400" dirty="0"/>
              <a:t>"&gt;title&lt;/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scope="col" class="</a:t>
            </a:r>
            <a:r>
              <a:rPr lang="en-US" altLang="ko-KR" sz="1400" dirty="0" err="1"/>
              <a:t>twrite</a:t>
            </a:r>
            <a:r>
              <a:rPr lang="en-US" altLang="ko-KR" sz="1400" dirty="0"/>
              <a:t>"&gt;writer&lt;/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scope="col" class="</a:t>
            </a:r>
            <a:r>
              <a:rPr lang="en-US" altLang="ko-KR" sz="1400" dirty="0" err="1"/>
              <a:t>tdate</a:t>
            </a:r>
            <a:r>
              <a:rPr lang="en-US" altLang="ko-KR" sz="1400" dirty="0"/>
              <a:t>"&gt;date&lt;/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scope="col" class="tread"&gt;read&lt;/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&lt;td&gt;15&lt;/td&gt;</a:t>
            </a:r>
          </a:p>
          <a:p>
            <a:r>
              <a:rPr lang="en-US" altLang="ko-KR" sz="1400" dirty="0"/>
              <a:t>    &lt;td class="left"&gt; </a:t>
            </a:r>
            <a:r>
              <a:rPr lang="en-US" altLang="ko-KR" sz="1400" dirty="0" err="1"/>
              <a:t>eget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vehicula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metus</a:t>
            </a:r>
            <a:r>
              <a:rPr lang="en-US" altLang="ko-KR" sz="1400" dirty="0"/>
              <a:t>. In </a:t>
            </a:r>
            <a:r>
              <a:rPr lang="en-US" altLang="ko-KR" sz="1400" dirty="0" err="1"/>
              <a:t>euismod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sollicitudin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lorem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eu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aliquet</a:t>
            </a:r>
            <a:r>
              <a:rPr lang="en-US" altLang="ko-KR" sz="1400" dirty="0"/>
              <a:t>.&lt;/td&gt;</a:t>
            </a:r>
          </a:p>
          <a:p>
            <a:r>
              <a:rPr lang="en-US" altLang="ko-KR" sz="1400" dirty="0"/>
              <a:t>    &lt;td&gt;Host Admin&lt;/td&gt;</a:t>
            </a:r>
          </a:p>
          <a:p>
            <a:r>
              <a:rPr lang="en-US" altLang="ko-KR" sz="1400" dirty="0"/>
              <a:t>    &lt;td&gt;2011.05.11&lt;/td&gt;</a:t>
            </a:r>
          </a:p>
          <a:p>
            <a:r>
              <a:rPr lang="en-US" altLang="ko-KR" sz="1400" dirty="0"/>
              <a:t>    &lt;td&gt;15000&lt;/td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... </a:t>
            </a:r>
            <a:r>
              <a:rPr lang="ko-KR" altLang="en-US" sz="1400" dirty="0"/>
              <a:t>중략 </a:t>
            </a:r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&lt;/article&gt;</a:t>
            </a:r>
          </a:p>
          <a:p>
            <a:r>
              <a:rPr lang="en-US" altLang="ko-KR" sz="1400" dirty="0"/>
              <a:t>&lt;/article&gt;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"../footer.html" %&gt; 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55932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Table </a:t>
            </a:r>
            <a:r>
              <a:rPr lang="ko-KR" altLang="en-US" dirty="0" smtClean="0"/>
              <a:t>태그를 활용한 게시판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54006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err="1" smtClean="0"/>
              <a:t>notice.jsp</a:t>
            </a:r>
            <a:r>
              <a:rPr lang="ko-KR" altLang="en-US" sz="1800" dirty="0" smtClean="0"/>
              <a:t>에 </a:t>
            </a:r>
            <a:r>
              <a:rPr lang="en-US" altLang="ko-KR" sz="1800" dirty="0"/>
              <a:t>table </a:t>
            </a:r>
            <a:r>
              <a:rPr lang="ko-KR" altLang="en-US" sz="1800" dirty="0"/>
              <a:t>코드를 집어 넣습니다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이제 </a:t>
            </a:r>
            <a:r>
              <a:rPr lang="en-US" altLang="ko-KR" sz="1800" dirty="0">
                <a:solidFill>
                  <a:srgbClr val="FF0000"/>
                </a:solidFill>
              </a:rPr>
              <a:t>sub_menu.htm</a:t>
            </a:r>
            <a:r>
              <a:rPr lang="en-US" altLang="ko-KR" sz="1800" dirty="0"/>
              <a:t>l </a:t>
            </a:r>
            <a:r>
              <a:rPr lang="ko-KR" altLang="en-US" sz="1800" dirty="0"/>
              <a:t>파일을 열고 </a:t>
            </a:r>
            <a:r>
              <a:rPr lang="en-US" altLang="ko-KR" sz="1800" dirty="0"/>
              <a:t>Customer Center</a:t>
            </a:r>
            <a:r>
              <a:rPr lang="ko-KR" altLang="en-US" sz="1800" dirty="0"/>
              <a:t>에 해당하는 </a:t>
            </a:r>
            <a:r>
              <a:rPr lang="ko-KR" altLang="en-US" sz="1800" dirty="0" err="1"/>
              <a:t>메뉴명으로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바꿔줍니다</a:t>
            </a:r>
            <a:r>
              <a:rPr lang="en-US" altLang="ko-KR" sz="1800" dirty="0"/>
              <a:t>. </a:t>
            </a:r>
            <a:r>
              <a:rPr lang="ko-KR" altLang="en-US" sz="1800" dirty="0"/>
              <a:t>여기서 각 서브페이지에 맞는 타이틀을 </a:t>
            </a:r>
            <a:r>
              <a:rPr lang="en-US" altLang="ko-KR" sz="1800" dirty="0"/>
              <a:t>Notice, Public News, </a:t>
            </a:r>
            <a:r>
              <a:rPr lang="en-US" altLang="ko-KR" sz="1800" dirty="0" smtClean="0"/>
              <a:t>Driver Download</a:t>
            </a:r>
            <a:r>
              <a:rPr lang="en-US" altLang="ko-KR" sz="1800" dirty="0"/>
              <a:t>, Service Policy</a:t>
            </a:r>
            <a:r>
              <a:rPr lang="ko-KR" altLang="en-US" sz="1800" dirty="0"/>
              <a:t>로 변경했습니다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그리고 </a:t>
            </a:r>
            <a:r>
              <a:rPr lang="en-US" altLang="ko-KR" sz="1800" dirty="0">
                <a:solidFill>
                  <a:srgbClr val="FF0000"/>
                </a:solidFill>
              </a:rPr>
              <a:t>sub_img.html</a:t>
            </a:r>
            <a:r>
              <a:rPr lang="en-US" altLang="ko-KR" sz="1800" dirty="0"/>
              <a:t> </a:t>
            </a:r>
            <a:r>
              <a:rPr lang="ko-KR" altLang="en-US" sz="1800" dirty="0"/>
              <a:t>파일을 열고 </a:t>
            </a:r>
            <a:r>
              <a:rPr lang="en-US" altLang="ko-KR" sz="1800" dirty="0"/>
              <a:t>&lt;div id=“</a:t>
            </a:r>
            <a:r>
              <a:rPr lang="en-US" altLang="ko-KR" sz="1800" dirty="0" err="1"/>
              <a:t>sub_img</a:t>
            </a:r>
            <a:r>
              <a:rPr lang="en-US" altLang="ko-KR" sz="1800" dirty="0"/>
              <a:t>”&gt; &lt;/div&gt;</a:t>
            </a:r>
            <a:r>
              <a:rPr lang="ko-KR" altLang="en-US" sz="1800" dirty="0"/>
              <a:t>를 </a:t>
            </a: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en-US" altLang="ko-KR" sz="1800" dirty="0" smtClean="0">
                <a:solidFill>
                  <a:srgbClr val="FF0000"/>
                </a:solidFill>
              </a:rPr>
              <a:t>&lt;</a:t>
            </a:r>
            <a:r>
              <a:rPr lang="en-US" altLang="ko-KR" sz="1800" dirty="0">
                <a:solidFill>
                  <a:srgbClr val="FF0000"/>
                </a:solidFill>
              </a:rPr>
              <a:t>div id=“</a:t>
            </a:r>
            <a:r>
              <a:rPr lang="en-US" altLang="ko-KR" sz="1800" dirty="0" err="1" smtClean="0">
                <a:solidFill>
                  <a:srgbClr val="FF0000"/>
                </a:solidFill>
              </a:rPr>
              <a:t>sub_img_center</a:t>
            </a:r>
            <a:r>
              <a:rPr lang="ko-KR" altLang="en-US" sz="1800" dirty="0">
                <a:solidFill>
                  <a:srgbClr val="FF0000"/>
                </a:solidFill>
              </a:rPr>
              <a:t>”</a:t>
            </a:r>
            <a:r>
              <a:rPr lang="en-US" altLang="ko-KR" sz="1800" dirty="0">
                <a:solidFill>
                  <a:srgbClr val="FF0000"/>
                </a:solidFill>
              </a:rPr>
              <a:t>&gt; &lt;/div&gt;</a:t>
            </a:r>
            <a:r>
              <a:rPr lang="ko-KR" altLang="en-US" sz="1800" dirty="0"/>
              <a:t>로 변경합니다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왜냐하면 </a:t>
            </a:r>
            <a:r>
              <a:rPr lang="ko-KR" altLang="en-US" sz="1800" dirty="0"/>
              <a:t>각 서브 페이지의 대표 이미지도 </a:t>
            </a:r>
            <a:r>
              <a:rPr lang="ko-KR" altLang="en-US" sz="1800" dirty="0" smtClean="0"/>
              <a:t>바뀌어야 </a:t>
            </a:r>
            <a:r>
              <a:rPr lang="ko-KR" altLang="en-US" sz="1800" dirty="0"/>
              <a:t>하기 때문입니다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4" name="직사각형 3"/>
          <p:cNvSpPr/>
          <p:nvPr/>
        </p:nvSpPr>
        <p:spPr>
          <a:xfrm>
            <a:off x="481814" y="2738014"/>
            <a:ext cx="8122633" cy="255454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&lt;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nav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 id=</a:t>
            </a:r>
            <a:r>
              <a:rPr lang="en-US" altLang="ko-KR" sz="2000" b="1" i="1" dirty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en-US" altLang="ko-KR" sz="2000" b="1" i="1" dirty="0" err="1">
                <a:solidFill>
                  <a:schemeClr val="accent1">
                    <a:lumMod val="50000"/>
                  </a:schemeClr>
                </a:solidFill>
              </a:rPr>
              <a:t>sub_menu</a:t>
            </a:r>
            <a:r>
              <a:rPr lang="en-US" altLang="ko-KR" sz="2000" b="1" i="1" dirty="0">
                <a:solidFill>
                  <a:schemeClr val="accent1">
                    <a:lumMod val="50000"/>
                  </a:schemeClr>
                </a:solidFill>
              </a:rPr>
              <a:t>"&gt;</a:t>
            </a:r>
          </a:p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&lt;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ul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&gt;</a:t>
            </a:r>
          </a:p>
          <a:p>
            <a:r>
              <a:rPr lang="it-IT" altLang="ko-KR" sz="2000" b="1" dirty="0">
                <a:solidFill>
                  <a:schemeClr val="accent1">
                    <a:lumMod val="50000"/>
                  </a:schemeClr>
                </a:solidFill>
              </a:rPr>
              <a:t>&lt;li&gt;&lt;a href=</a:t>
            </a:r>
            <a:r>
              <a:rPr lang="it-IT" altLang="ko-KR" sz="2000" b="1" i="1" dirty="0">
                <a:solidFill>
                  <a:schemeClr val="accent1">
                    <a:lumMod val="50000"/>
                  </a:schemeClr>
                </a:solidFill>
              </a:rPr>
              <a:t>"notice.jsp"&gt;Notice&lt;/a&gt;&lt;/li&gt;</a:t>
            </a:r>
          </a:p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&lt;li&gt;&lt;a 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href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en-US" altLang="ko-KR" sz="2000" b="1" i="1" dirty="0">
                <a:solidFill>
                  <a:schemeClr val="accent1">
                    <a:lumMod val="50000"/>
                  </a:schemeClr>
                </a:solidFill>
              </a:rPr>
              <a:t>"#"&gt;Public News&lt;/a&gt;&lt;/li&gt;</a:t>
            </a:r>
          </a:p>
          <a:p>
            <a:r>
              <a:rPr lang="it-IT" altLang="ko-KR" sz="2000" b="1" dirty="0">
                <a:solidFill>
                  <a:schemeClr val="accent1">
                    <a:lumMod val="50000"/>
                  </a:schemeClr>
                </a:solidFill>
              </a:rPr>
              <a:t>&lt;li&gt;&lt;a href=</a:t>
            </a:r>
            <a:r>
              <a:rPr lang="it-IT" altLang="ko-KR" sz="2000" b="1" i="1" dirty="0">
                <a:solidFill>
                  <a:schemeClr val="accent1">
                    <a:lumMod val="50000"/>
                  </a:schemeClr>
                </a:solidFill>
              </a:rPr>
              <a:t>"#"&gt;Driver Download&lt;/a&gt;&lt;/li&gt;</a:t>
            </a:r>
          </a:p>
          <a:p>
            <a:r>
              <a:rPr lang="it-IT" altLang="ko-KR" sz="2000" b="1" dirty="0">
                <a:solidFill>
                  <a:schemeClr val="accent1">
                    <a:lumMod val="50000"/>
                  </a:schemeClr>
                </a:solidFill>
              </a:rPr>
              <a:t>&lt;li&gt;&lt;a href=</a:t>
            </a:r>
            <a:r>
              <a:rPr lang="it-IT" altLang="ko-KR" sz="2000" b="1" i="1" dirty="0">
                <a:solidFill>
                  <a:schemeClr val="accent1">
                    <a:lumMod val="50000"/>
                  </a:schemeClr>
                </a:solidFill>
              </a:rPr>
              <a:t>"#"&gt;Service Policy&lt;/a&gt;&lt;/li&gt;</a:t>
            </a:r>
          </a:p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&lt;/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ul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&gt;</a:t>
            </a:r>
          </a:p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&lt;/</a:t>
            </a:r>
            <a:r>
              <a:rPr lang="en-US" altLang="ko-KR" sz="2000" b="1" dirty="0" err="1">
                <a:solidFill>
                  <a:schemeClr val="accent1">
                    <a:lumMod val="50000"/>
                  </a:schemeClr>
                </a:solidFill>
              </a:rPr>
              <a:t>nav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&gt;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37625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1969424"/>
            <a:ext cx="7272203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sub_img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  …</a:t>
            </a:r>
            <a:endParaRPr lang="en-US" altLang="ko-KR" sz="1400" dirty="0"/>
          </a:p>
          <a:p>
            <a:r>
              <a:rPr lang="en-US" altLang="ko-KR" sz="1400" dirty="0" smtClean="0"/>
              <a:t>  background-image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url</a:t>
            </a:r>
            <a:r>
              <a:rPr lang="en-US" altLang="ko-KR" sz="1400" dirty="0"/>
              <a:t>(../images/company/sub_back.png);</a:t>
            </a:r>
          </a:p>
          <a:p>
            <a:r>
              <a:rPr lang="en-US" altLang="ko-KR" sz="1400" dirty="0" smtClean="0"/>
              <a:t>  …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4365104"/>
            <a:ext cx="8424936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/>
              <a:t>#</a:t>
            </a:r>
            <a:r>
              <a:rPr lang="en-US" altLang="ko-KR" sz="2400" b="1" dirty="0" err="1"/>
              <a:t>sub_img_center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…</a:t>
            </a:r>
            <a:endParaRPr lang="en-US" altLang="ko-KR" sz="2400" b="1" dirty="0"/>
          </a:p>
          <a:p>
            <a:r>
              <a:rPr lang="en-US" altLang="ko-KR" sz="2400" b="1" dirty="0" smtClean="0"/>
              <a:t> background-image</a:t>
            </a:r>
            <a:r>
              <a:rPr lang="en-US" altLang="ko-KR" sz="2400" b="1" dirty="0"/>
              <a:t>: </a:t>
            </a:r>
            <a:r>
              <a:rPr lang="en-US" altLang="ko-KR" sz="2400" b="1" dirty="0" err="1" smtClean="0"/>
              <a:t>url</a:t>
            </a:r>
            <a:r>
              <a:rPr lang="en-US" altLang="ko-KR" sz="2400" b="1" dirty="0"/>
              <a:t>(../images/center/sub_back.png);</a:t>
            </a:r>
          </a:p>
          <a:p>
            <a:r>
              <a:rPr lang="en-US" altLang="ko-KR" sz="2400" b="1" dirty="0" smtClean="0"/>
              <a:t> …</a:t>
            </a:r>
            <a:endParaRPr lang="en-US" altLang="ko-KR" sz="2400" b="1" dirty="0"/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729031" y="3998879"/>
            <a:ext cx="7272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아래와 같이 이름을 변경하고 백그라운드 이미지가 있는 곳을 지정해 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628800"/>
            <a:ext cx="7344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이제 </a:t>
            </a:r>
            <a:r>
              <a:rPr lang="en-US" altLang="ko-KR" sz="1400" dirty="0"/>
              <a:t>subpage.css </a:t>
            </a:r>
            <a:r>
              <a:rPr lang="ko-KR" altLang="en-US" sz="1400" dirty="0"/>
              <a:t>파일을 열고 아래 코드를 그대로 복사해서</a:t>
            </a:r>
            <a:r>
              <a:rPr lang="en-US" altLang="ko-KR" sz="1400" dirty="0"/>
              <a:t>,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317620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여기까지 되었다면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12-1]</a:t>
            </a:r>
            <a:r>
              <a:rPr lang="ko-KR" altLang="en-US" dirty="0"/>
              <a:t>과 같은 페이지가 보일 겁니다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/</a:t>
            </a:r>
            <a:r>
              <a:rPr lang="en-US" altLang="ko-KR" dirty="0" smtClean="0"/>
              <a:t>images/center </a:t>
            </a:r>
            <a:r>
              <a:rPr lang="ko-KR" altLang="en-US" dirty="0"/>
              <a:t>내에 </a:t>
            </a:r>
            <a:r>
              <a:rPr lang="en-US" altLang="ko-KR" dirty="0"/>
              <a:t>sub_back.png </a:t>
            </a:r>
            <a:r>
              <a:rPr lang="ko-KR" altLang="en-US" dirty="0"/>
              <a:t>파일은 미리 만들어서 넣어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4680520" cy="43040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0852" y="6516909"/>
            <a:ext cx="2759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12-1] </a:t>
            </a:r>
            <a:r>
              <a:rPr lang="en-US" altLang="ko-KR" sz="1200" dirty="0" err="1" smtClean="0"/>
              <a:t>notice.jsp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파일 준비 작업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35896" y="6516851"/>
            <a:ext cx="2457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source/ch12/center/pic12-1.html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5845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12-1]</a:t>
            </a:r>
            <a:r>
              <a:rPr lang="ko-KR" altLang="en-US" dirty="0"/>
              <a:t>을 보면 정말 몇 개 항목만 수정했는데 바로 완전한 웹 페이지가 </a:t>
            </a:r>
            <a:r>
              <a:rPr lang="ko-KR" altLang="en-US" dirty="0" smtClean="0"/>
              <a:t>생성된 것을 </a:t>
            </a:r>
            <a:r>
              <a:rPr lang="ko-KR" altLang="en-US" dirty="0"/>
              <a:t>보실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</a:t>
            </a:r>
            <a:r>
              <a:rPr lang="ko-KR" altLang="en-US" dirty="0"/>
              <a:t>테이블 내부 각 셀마다 내용을 가상으로 추가해 봅니다</a:t>
            </a:r>
            <a:r>
              <a:rPr lang="en-US" altLang="ko-KR" dirty="0"/>
              <a:t>. </a:t>
            </a:r>
            <a:r>
              <a:rPr lang="ko-KR" altLang="en-US" dirty="0"/>
              <a:t>그래서 전체 틀이 </a:t>
            </a:r>
            <a:r>
              <a:rPr lang="ko-KR" altLang="en-US" dirty="0" smtClean="0"/>
              <a:t>어떻게 </a:t>
            </a:r>
            <a:r>
              <a:rPr lang="ko-KR" altLang="en-US" dirty="0"/>
              <a:t>구성되는지 확인해 볼 필요가 있습니다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12-2]</a:t>
            </a:r>
            <a:r>
              <a:rPr lang="ko-KR" altLang="en-US" dirty="0"/>
              <a:t>와 같이 전체 테이블 </a:t>
            </a:r>
            <a:r>
              <a:rPr lang="ko-KR" altLang="en-US" dirty="0" smtClean="0"/>
              <a:t>셀에 </a:t>
            </a:r>
            <a:r>
              <a:rPr lang="ko-KR" altLang="en-US" dirty="0"/>
              <a:t>내용을 입력해서 어떻게 테이블이 구성되는지 확인해 봅니다</a:t>
            </a:r>
            <a:r>
              <a:rPr lang="en-US" altLang="ko-KR" dirty="0"/>
              <a:t>. </a:t>
            </a:r>
            <a:r>
              <a:rPr lang="ko-KR" altLang="en-US" dirty="0"/>
              <a:t>여기서 내용은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</a:t>
            </a:r>
            <a:r>
              <a:rPr lang="ko-KR" altLang="en-US" dirty="0"/>
              <a:t>연결이 되지 않고 디자인을 위해서 어느 정도 길이로 텍스트가 입력되는지 </a:t>
            </a:r>
            <a:r>
              <a:rPr lang="ko-KR" altLang="en-US" dirty="0" smtClean="0"/>
              <a:t>살펴보는 </a:t>
            </a:r>
            <a:r>
              <a:rPr lang="ko-KR" altLang="en-US" dirty="0"/>
              <a:t>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12976"/>
            <a:ext cx="4896544" cy="31366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7081" y="630932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12-2] </a:t>
            </a:r>
            <a:r>
              <a:rPr lang="ko-KR" altLang="en-US" sz="1200" dirty="0"/>
              <a:t>테이블 내부에 가상 데이터 삽입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95410" y="6333443"/>
            <a:ext cx="2457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source/ch12/center/pic12-2.html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26112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1125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이제 이 테이블의 길이를 전체 웹사이트의 길이를 고려해서 지정해 줍니다</a:t>
            </a:r>
            <a:r>
              <a:rPr lang="en-US" altLang="ko-KR" dirty="0"/>
              <a:t>. </a:t>
            </a:r>
            <a:r>
              <a:rPr lang="en-US" altLang="ko-KR" dirty="0" err="1" smtClean="0"/>
              <a:t>notice.jsp</a:t>
            </a:r>
            <a:r>
              <a:rPr lang="en-US" altLang="ko-KR" dirty="0" smtClean="0"/>
              <a:t> </a:t>
            </a:r>
            <a:r>
              <a:rPr lang="ko-KR" altLang="en-US" dirty="0"/>
              <a:t>내부에는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&lt;table id="notice"&gt;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　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&lt;/table&gt;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위와 같이 </a:t>
            </a:r>
            <a:r>
              <a:rPr lang="en-US" altLang="ko-KR" dirty="0"/>
              <a:t>table</a:t>
            </a:r>
            <a:r>
              <a:rPr lang="ko-KR" altLang="en-US" dirty="0"/>
              <a:t>에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이용하여 정의해 주고</a:t>
            </a:r>
            <a:r>
              <a:rPr lang="en-US" altLang="ko-KR" dirty="0"/>
              <a:t>, subpage.css</a:t>
            </a:r>
            <a:r>
              <a:rPr lang="ko-KR" altLang="en-US" dirty="0"/>
              <a:t>에 다음과 </a:t>
            </a:r>
            <a:r>
              <a:rPr lang="ko-KR" altLang="en-US" dirty="0" smtClean="0"/>
              <a:t>같이 </a:t>
            </a:r>
            <a:r>
              <a:rPr lang="ko-KR" altLang="en-US" dirty="0"/>
              <a:t>정의합니다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/>
              <a:t>테이블의 전체 길이를 </a:t>
            </a:r>
            <a:r>
              <a:rPr lang="en-US" altLang="ko-KR" dirty="0"/>
              <a:t>width:670px</a:t>
            </a:r>
            <a:r>
              <a:rPr lang="ko-KR" altLang="en-US" dirty="0"/>
              <a:t>을 이용하여 사이즈를 지정했으며</a:t>
            </a:r>
            <a:r>
              <a:rPr lang="en-US" altLang="ko-KR" dirty="0"/>
              <a:t>, </a:t>
            </a:r>
            <a:r>
              <a:rPr lang="en-US" altLang="ko-KR" dirty="0" err="1" smtClean="0"/>
              <a:t>bordercollapse:collapse</a:t>
            </a:r>
            <a:r>
              <a:rPr lang="ko-KR" altLang="en-US" dirty="0"/>
              <a:t>를 이용하여 테이블의 테두리를 가장 얇게 만들었습니다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</a:t>
            </a:r>
            <a:r>
              <a:rPr lang="en-US" altLang="ko-KR" dirty="0"/>
              <a:t>&lt;h1&gt;</a:t>
            </a:r>
            <a:r>
              <a:rPr lang="ko-KR" altLang="en-US" dirty="0"/>
              <a:t>과의 간격을 주기 위해 </a:t>
            </a:r>
            <a:r>
              <a:rPr lang="en-US" altLang="ko-KR" dirty="0"/>
              <a:t>margin:20px 0 0 0;</a:t>
            </a:r>
            <a:r>
              <a:rPr lang="ko-KR" altLang="en-US" dirty="0"/>
              <a:t>을 추가합니다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이제 </a:t>
            </a:r>
            <a:r>
              <a:rPr lang="ko-KR" altLang="en-US" dirty="0"/>
              <a:t>테이블의 상단 부분 </a:t>
            </a:r>
            <a:r>
              <a:rPr lang="en-US" altLang="ko-KR" dirty="0" err="1"/>
              <a:t>th</a:t>
            </a:r>
            <a:r>
              <a:rPr lang="ko-KR" altLang="en-US" dirty="0"/>
              <a:t>가 있는 부분에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12-3]</a:t>
            </a:r>
            <a:r>
              <a:rPr lang="ko-KR" altLang="en-US" dirty="0"/>
              <a:t>과 같이 </a:t>
            </a:r>
            <a:r>
              <a:rPr lang="ko-KR" altLang="en-US" dirty="0" err="1"/>
              <a:t>그라데이션을</a:t>
            </a:r>
            <a:r>
              <a:rPr lang="ko-KR" altLang="en-US" dirty="0"/>
              <a:t> </a:t>
            </a:r>
            <a:r>
              <a:rPr lang="ko-KR" altLang="en-US" dirty="0" smtClean="0"/>
              <a:t>처리해 </a:t>
            </a:r>
            <a:r>
              <a:rPr lang="ko-KR" altLang="en-US" dirty="0"/>
              <a:t>주고 제목 부분은 흰색으로 처리할 예정입니다</a:t>
            </a:r>
            <a:r>
              <a:rPr lang="en-US" altLang="ko-KR" dirty="0"/>
              <a:t>. CSS3</a:t>
            </a:r>
            <a:r>
              <a:rPr lang="ko-KR" altLang="en-US" dirty="0"/>
              <a:t>에서도 </a:t>
            </a:r>
            <a:r>
              <a:rPr lang="ko-KR" altLang="en-US" dirty="0" err="1"/>
              <a:t>그라데이션을</a:t>
            </a:r>
            <a:r>
              <a:rPr lang="ko-KR" altLang="en-US" dirty="0"/>
              <a:t> </a:t>
            </a:r>
            <a:r>
              <a:rPr lang="ko-KR" altLang="en-US" dirty="0" smtClean="0"/>
              <a:t>적용할 </a:t>
            </a:r>
            <a:r>
              <a:rPr lang="ko-KR" altLang="en-US" dirty="0"/>
              <a:t>수 있습니다만</a:t>
            </a:r>
            <a:r>
              <a:rPr lang="en-US" altLang="ko-KR" dirty="0"/>
              <a:t>, IE9</a:t>
            </a:r>
            <a:r>
              <a:rPr lang="ko-KR" altLang="en-US" dirty="0"/>
              <a:t>에서는 </a:t>
            </a:r>
            <a:r>
              <a:rPr lang="ko-KR" altLang="en-US" dirty="0" err="1"/>
              <a:t>그라데이션을</a:t>
            </a:r>
            <a:r>
              <a:rPr lang="ko-KR" altLang="en-US" dirty="0"/>
              <a:t> 주게 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12-3]</a:t>
            </a:r>
            <a:r>
              <a:rPr lang="ko-KR" altLang="en-US" dirty="0"/>
              <a:t>과 같은 </a:t>
            </a:r>
            <a:r>
              <a:rPr lang="ko-KR" altLang="en-US" dirty="0" smtClean="0"/>
              <a:t>효과를 기대할 </a:t>
            </a:r>
            <a:r>
              <a:rPr lang="ko-KR" altLang="en-US" dirty="0"/>
              <a:t>수 없습니다</a:t>
            </a:r>
            <a:r>
              <a:rPr lang="en-US" altLang="ko-KR" dirty="0"/>
              <a:t>, </a:t>
            </a:r>
            <a:r>
              <a:rPr lang="ko-KR" altLang="en-US" dirty="0"/>
              <a:t>그래서 이 부분은 배경 이미지로 처리하겠습니다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93010" y="2924944"/>
            <a:ext cx="7615258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article </a:t>
            </a:r>
            <a:r>
              <a:rPr lang="en-US" altLang="ko-KR" sz="2400" dirty="0" err="1"/>
              <a:t>table#notice</a:t>
            </a:r>
            <a:r>
              <a:rPr lang="en-US" altLang="ko-KR" sz="2400" dirty="0"/>
              <a:t> {</a:t>
            </a:r>
          </a:p>
          <a:p>
            <a:r>
              <a:rPr lang="en-US" altLang="ko-KR" sz="2400" dirty="0" smtClean="0"/>
              <a:t>  width:670px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 smtClean="0"/>
              <a:t>  </a:t>
            </a:r>
            <a:r>
              <a:rPr lang="en-US" altLang="ko-KR" sz="2400" dirty="0" err="1" smtClean="0"/>
              <a:t>border-collapse:collapse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299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51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브라우저는 </a:t>
            </a:r>
            <a:r>
              <a:rPr lang="en-US" altLang="ko-KR" dirty="0"/>
              <a:t>DOCTYPE </a:t>
            </a:r>
            <a:r>
              <a:rPr lang="ko-KR" altLang="en-US" dirty="0"/>
              <a:t>선언을 확인하고 브라우저 모드를 결정합니다</a:t>
            </a:r>
            <a:r>
              <a:rPr lang="en-US" altLang="ko-KR" dirty="0"/>
              <a:t>. </a:t>
            </a:r>
            <a:r>
              <a:rPr lang="ko-KR" altLang="en-US" dirty="0"/>
              <a:t>브라우저 </a:t>
            </a:r>
            <a:r>
              <a:rPr lang="ko-KR" altLang="en-US" dirty="0" smtClean="0"/>
              <a:t>모드에는 </a:t>
            </a:r>
            <a:r>
              <a:rPr lang="ko-KR" altLang="en-US" dirty="0"/>
              <a:t>표준 호환모드와 </a:t>
            </a:r>
            <a:r>
              <a:rPr lang="ko-KR" altLang="en-US" dirty="0" smtClean="0"/>
              <a:t>비 표준 </a:t>
            </a:r>
            <a:r>
              <a:rPr lang="ko-KR" altLang="en-US" dirty="0"/>
              <a:t>호환모드가 있는데</a:t>
            </a:r>
            <a:r>
              <a:rPr lang="en-US" altLang="ko-KR" dirty="0"/>
              <a:t>, </a:t>
            </a:r>
            <a:r>
              <a:rPr lang="ko-KR" altLang="en-US" dirty="0"/>
              <a:t>표준 호환 모드는 </a:t>
            </a:r>
            <a:r>
              <a:rPr lang="ko-KR" altLang="en-US" dirty="0" smtClean="0"/>
              <a:t>기술명세서 </a:t>
            </a:r>
            <a:r>
              <a:rPr lang="en-US" altLang="ko-KR" dirty="0" smtClean="0"/>
              <a:t>(</a:t>
            </a: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ko-KR" altLang="en-US" dirty="0" err="1"/>
              <a:t>스펙을</a:t>
            </a:r>
            <a:r>
              <a:rPr lang="ko-KR" altLang="en-US" dirty="0"/>
              <a:t> 정의해놓은 곳</a:t>
            </a:r>
            <a:r>
              <a:rPr lang="en-US" altLang="ko-KR" dirty="0"/>
              <a:t>)</a:t>
            </a:r>
            <a:r>
              <a:rPr lang="ko-KR" altLang="en-US" dirty="0"/>
              <a:t>에 따라서 표시해주며</a:t>
            </a:r>
            <a:r>
              <a:rPr lang="en-US" altLang="ko-KR" dirty="0"/>
              <a:t>, </a:t>
            </a:r>
            <a:r>
              <a:rPr lang="ko-KR" altLang="en-US" dirty="0" smtClean="0"/>
              <a:t>비 표준 호환모드는 좀 더 </a:t>
            </a:r>
            <a:r>
              <a:rPr lang="ko-KR" altLang="en-US" dirty="0"/>
              <a:t>느슨하게 하위 브라우저와의 호환을 고려해 화면에 </a:t>
            </a:r>
            <a:r>
              <a:rPr lang="ko-KR" altLang="en-US" dirty="0" smtClean="0"/>
              <a:t>표시합니다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표준에서 </a:t>
            </a:r>
            <a:r>
              <a:rPr lang="en-US" altLang="ko-KR" dirty="0"/>
              <a:t>DOCTYPE</a:t>
            </a:r>
            <a:r>
              <a:rPr lang="ko-KR" altLang="en-US" dirty="0"/>
              <a:t>이 중요한 이유는</a:t>
            </a:r>
            <a:r>
              <a:rPr lang="en-US" altLang="ko-KR" dirty="0"/>
              <a:t>, </a:t>
            </a:r>
            <a:r>
              <a:rPr lang="ko-KR" altLang="en-US" dirty="0"/>
              <a:t>개발자가 유효하다고 생각해서 만든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를 적용했어도 </a:t>
            </a:r>
            <a:r>
              <a:rPr lang="en-US" altLang="ko-KR" dirty="0"/>
              <a:t>DOCTYPE</a:t>
            </a:r>
            <a:r>
              <a:rPr lang="ko-KR" altLang="en-US" dirty="0"/>
              <a:t>을 잘못 선택하여 </a:t>
            </a:r>
            <a:r>
              <a:rPr lang="ko-KR" altLang="en-US" dirty="0" smtClean="0"/>
              <a:t>비 표준 </a:t>
            </a:r>
            <a:r>
              <a:rPr lang="ko-KR" altLang="en-US" dirty="0"/>
              <a:t>호환모드로 동작하게 </a:t>
            </a:r>
            <a:r>
              <a:rPr lang="ko-KR" altLang="en-US" dirty="0" smtClean="0"/>
              <a:t>되어 개발자의 </a:t>
            </a:r>
            <a:r>
              <a:rPr lang="ko-KR" altLang="en-US" dirty="0"/>
              <a:t>의도와는 전혀 다른 결과가 나올 수 있기 </a:t>
            </a:r>
            <a:r>
              <a:rPr lang="ko-KR" altLang="en-US" dirty="0" smtClean="0"/>
              <a:t>때문입니다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/>
              <a:t>표준에서 웹 페이지를 제대로 표현하기 위해서는 올바른 문서 형태를 </a:t>
            </a:r>
            <a:r>
              <a:rPr lang="ko-KR" altLang="en-US" dirty="0" smtClean="0"/>
              <a:t>정의해 줘야 한다</a:t>
            </a:r>
            <a:r>
              <a:rPr lang="en-US" altLang="ko-KR" dirty="0"/>
              <a:t>. </a:t>
            </a:r>
            <a:r>
              <a:rPr lang="ko-KR" altLang="en-US" dirty="0"/>
              <a:t>올바른 문서 형식을 선언해 주는 것은 다양한 웹 브라우저에 따른 </a:t>
            </a:r>
            <a:r>
              <a:rPr lang="ko-KR" altLang="en-US" dirty="0" err="1"/>
              <a:t>렌더링</a:t>
            </a:r>
            <a:r>
              <a:rPr lang="ko-KR" altLang="en-US" dirty="0"/>
              <a:t> </a:t>
            </a:r>
            <a:r>
              <a:rPr lang="ko-KR" altLang="en-US" dirty="0" smtClean="0"/>
              <a:t>차이를 </a:t>
            </a:r>
            <a:r>
              <a:rPr lang="ko-KR" altLang="en-US" dirty="0"/>
              <a:t>최소화할 수 있기 때문에 매우 중요하다고 할 수 </a:t>
            </a:r>
            <a:r>
              <a:rPr lang="ko-KR" altLang="en-US" dirty="0" smtClean="0"/>
              <a:t>있습니</a:t>
            </a:r>
            <a:r>
              <a:rPr lang="ko-KR" altLang="en-US" dirty="0"/>
              <a:t>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참고로 </a:t>
            </a:r>
            <a:r>
              <a:rPr lang="ko-KR" altLang="en-US" dirty="0" err="1"/>
              <a:t>렌더링은</a:t>
            </a:r>
            <a:r>
              <a:rPr lang="ko-KR" altLang="en-US" dirty="0"/>
              <a:t> </a:t>
            </a:r>
            <a:r>
              <a:rPr lang="ko-KR" altLang="en-US" dirty="0" smtClean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코드를 인식하고 화면상에 결과를 보여주는 것을 </a:t>
            </a:r>
            <a:r>
              <a:rPr lang="ko-KR" altLang="en-US" dirty="0" smtClean="0"/>
              <a:t>말합니다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7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 </a:t>
            </a:r>
            <a:r>
              <a:rPr lang="ko-KR" altLang="en-US" dirty="0"/>
              <a:t>일반 </a:t>
            </a:r>
            <a:r>
              <a:rPr lang="ko-KR" altLang="en-US" dirty="0" smtClean="0"/>
              <a:t>규칙과 </a:t>
            </a:r>
            <a:r>
              <a:rPr lang="en-US" altLang="ko-KR" dirty="0" smtClean="0"/>
              <a:t>CSS3</a:t>
            </a:r>
            <a:r>
              <a:rPr lang="ko-KR" altLang="en-US" dirty="0"/>
              <a:t>에서 추가된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는 세 가지 방식으로 적용할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en-US" altLang="ko-KR" b="1" dirty="0">
                <a:solidFill>
                  <a:srgbClr val="FF0000"/>
                </a:solidFill>
              </a:rPr>
              <a:t>HTML </a:t>
            </a:r>
            <a:r>
              <a:rPr lang="ko-KR" altLang="en-US" b="1" dirty="0">
                <a:solidFill>
                  <a:srgbClr val="FF0000"/>
                </a:solidFill>
              </a:rPr>
              <a:t>코드에 직접 </a:t>
            </a:r>
            <a:r>
              <a:rPr lang="ko-KR" altLang="en-US" b="1" dirty="0" smtClean="0">
                <a:solidFill>
                  <a:srgbClr val="FF0000"/>
                </a:solidFill>
              </a:rPr>
              <a:t>적용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태그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/>
              <a:t>하는 </a:t>
            </a:r>
            <a:r>
              <a:rPr lang="ko-KR" altLang="en-US" dirty="0"/>
              <a:t>법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클래스</a:t>
            </a:r>
            <a:r>
              <a:rPr lang="en-US" altLang="ko-KR" b="1" dirty="0">
                <a:solidFill>
                  <a:srgbClr val="FF0000"/>
                </a:solidFill>
              </a:rPr>
              <a:t>(Class)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만들어서 적용</a:t>
            </a:r>
            <a:r>
              <a:rPr lang="ko-KR" altLang="en-US" dirty="0"/>
              <a:t>하는 법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ko-KR" altLang="en-US" b="1" dirty="0">
                <a:solidFill>
                  <a:srgbClr val="FF0000"/>
                </a:solidFill>
              </a:rPr>
              <a:t>아이디</a:t>
            </a:r>
            <a:r>
              <a:rPr lang="en-US" altLang="ko-KR" b="1" dirty="0">
                <a:solidFill>
                  <a:srgbClr val="FF0000"/>
                </a:solidFill>
              </a:rPr>
              <a:t>(ID) </a:t>
            </a:r>
            <a:r>
              <a:rPr lang="ko-KR" altLang="en-US" b="1" dirty="0" err="1">
                <a:solidFill>
                  <a:srgbClr val="FF0000"/>
                </a:solidFill>
              </a:rPr>
              <a:t>선택자를</a:t>
            </a:r>
            <a:r>
              <a:rPr lang="ko-KR" altLang="en-US" b="1" dirty="0">
                <a:solidFill>
                  <a:srgbClr val="FF0000"/>
                </a:solidFill>
              </a:rPr>
              <a:t> 만들어서 적용</a:t>
            </a:r>
            <a:r>
              <a:rPr lang="ko-KR" altLang="en-US" dirty="0"/>
              <a:t>하는 </a:t>
            </a:r>
            <a:r>
              <a:rPr lang="ko-KR" altLang="en-US" dirty="0" smtClean="0"/>
              <a:t>법으로 나눌 </a:t>
            </a:r>
            <a:r>
              <a:rPr lang="ko-KR" altLang="en-US" dirty="0"/>
              <a:t>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코드에 직접 적용하는 방법은 이렇습니다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태그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p </a:t>
            </a:r>
            <a:r>
              <a:rPr lang="en-US" altLang="ko-KR" sz="1400" b="1" dirty="0"/>
              <a:t>{ font-family:"</a:t>
            </a:r>
            <a:r>
              <a:rPr lang="ko-KR" altLang="en-US" sz="1400" b="1" dirty="0"/>
              <a:t>굴림</a:t>
            </a:r>
            <a:r>
              <a:rPr lang="en-US" altLang="ko-KR" sz="1400" b="1" dirty="0"/>
              <a:t>"; color:#ccc; font-size:12px; }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위와 </a:t>
            </a:r>
            <a:r>
              <a:rPr lang="ko-KR" altLang="en-US" dirty="0"/>
              <a:t>같이 </a:t>
            </a:r>
            <a:r>
              <a:rPr lang="en-US" altLang="ko-KR" dirty="0"/>
              <a:t>CSS</a:t>
            </a:r>
            <a:r>
              <a:rPr lang="ko-KR" altLang="en-US" dirty="0"/>
              <a:t>를 정의해 주면 아래와 같이 </a:t>
            </a:r>
            <a:r>
              <a:rPr lang="en-US" altLang="ko-KR" dirty="0"/>
              <a:t>p </a:t>
            </a:r>
            <a:r>
              <a:rPr lang="ko-KR" altLang="en-US" dirty="0"/>
              <a:t>태그로 감싼 </a:t>
            </a:r>
            <a:r>
              <a:rPr lang="en-US" altLang="ko-KR" dirty="0"/>
              <a:t>HTML </a:t>
            </a:r>
            <a:r>
              <a:rPr lang="ko-KR" altLang="en-US" dirty="0"/>
              <a:t>내의 본문에 </a:t>
            </a:r>
            <a:r>
              <a:rPr lang="ko-KR" altLang="en-US" dirty="0" smtClean="0"/>
              <a:t>전부  해당 </a:t>
            </a:r>
            <a:r>
              <a:rPr lang="ko-KR" altLang="en-US" dirty="0"/>
              <a:t>속성이 적용됩니다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400" b="1" dirty="0"/>
              <a:t>&lt;p&gt; ... &lt;/p&gt;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또한 각 셀의 제목의 길이를 조정하기 위해서 모든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부분에 각각 클래스 </a:t>
            </a:r>
            <a:r>
              <a:rPr lang="ko-KR" altLang="en-US" dirty="0" err="1" smtClean="0"/>
              <a:t>선택자로</a:t>
            </a:r>
            <a:r>
              <a:rPr lang="ko-KR" altLang="en-US" dirty="0" smtClean="0"/>
              <a:t> 지정했습니다</a:t>
            </a:r>
            <a:r>
              <a:rPr lang="en-US" altLang="ko-KR" dirty="0"/>
              <a:t>. </a:t>
            </a:r>
            <a:r>
              <a:rPr lang="en-US" altLang="ko-KR" dirty="0" err="1" smtClean="0"/>
              <a:t>notice.jsp</a:t>
            </a:r>
            <a:r>
              <a:rPr lang="en-US" altLang="ko-KR" dirty="0" smtClean="0"/>
              <a:t> </a:t>
            </a:r>
            <a:r>
              <a:rPr lang="ko-KR" altLang="en-US" dirty="0"/>
              <a:t>내부에 </a:t>
            </a:r>
            <a:r>
              <a:rPr lang="en-US" altLang="ko-KR" dirty="0"/>
              <a:t>table </a:t>
            </a:r>
            <a:r>
              <a:rPr lang="ko-KR" altLang="en-US" dirty="0"/>
              <a:t>부분은 다음과 같이 정의됩니다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클래스 선택자의 이름은 임의로 정의해도 되는데</a:t>
            </a:r>
            <a:r>
              <a:rPr lang="en-US" altLang="ko-KR" dirty="0"/>
              <a:t>, </a:t>
            </a:r>
            <a:r>
              <a:rPr lang="ko-KR" altLang="en-US" dirty="0"/>
              <a:t>한번에 보고 파악할 수 있는 </a:t>
            </a:r>
            <a:r>
              <a:rPr lang="ko-KR" altLang="en-US" dirty="0" smtClean="0"/>
              <a:t>이름으로 </a:t>
            </a:r>
            <a:r>
              <a:rPr lang="ko-KR" altLang="en-US" dirty="0"/>
              <a:t>지정하는 것이 </a:t>
            </a:r>
            <a:r>
              <a:rPr lang="en-US" altLang="ko-KR" dirty="0"/>
              <a:t>CSS</a:t>
            </a:r>
            <a:r>
              <a:rPr lang="ko-KR" altLang="en-US" dirty="0"/>
              <a:t>에서 속성을 정의할 때 파악하기 쉽습니다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subpage.css </a:t>
            </a:r>
            <a:r>
              <a:rPr lang="ko-KR" altLang="en-US" dirty="0"/>
              <a:t>파일로 돌아와서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부분에 백그라운드를 적용하고 영문 </a:t>
            </a:r>
            <a:r>
              <a:rPr lang="ko-KR" altLang="en-US" dirty="0" smtClean="0"/>
              <a:t>첫 글자를 </a:t>
            </a:r>
            <a:r>
              <a:rPr lang="ko-KR" altLang="en-US" dirty="0"/>
              <a:t>대문자로 처리하고 글꼴 사이즈를 </a:t>
            </a:r>
            <a:r>
              <a:rPr lang="en-US" altLang="ko-KR" dirty="0"/>
              <a:t>14</a:t>
            </a:r>
            <a:r>
              <a:rPr lang="ko-KR" altLang="en-US" dirty="0"/>
              <a:t>픽셀 정도 그리고 전체 높이를 </a:t>
            </a:r>
            <a:r>
              <a:rPr lang="en-US" altLang="ko-KR" dirty="0"/>
              <a:t>20</a:t>
            </a:r>
            <a:r>
              <a:rPr lang="ko-KR" altLang="en-US" dirty="0" smtClean="0"/>
              <a:t>픽셀로 </a:t>
            </a:r>
            <a:r>
              <a:rPr lang="ko-KR" altLang="en-US" dirty="0"/>
              <a:t>지정합니다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내부의 간격은 </a:t>
            </a:r>
            <a:r>
              <a:rPr lang="en-US" altLang="ko-KR" dirty="0"/>
              <a:t>padding</a:t>
            </a:r>
            <a:r>
              <a:rPr lang="ko-KR" altLang="en-US" dirty="0"/>
              <a:t>을 이용해서 고르게 간격을 </a:t>
            </a:r>
            <a:r>
              <a:rPr lang="ko-KR" altLang="en-US" dirty="0" smtClean="0"/>
              <a:t>정의해 주고 </a:t>
            </a:r>
            <a:r>
              <a:rPr lang="ko-KR" altLang="en-US" dirty="0"/>
              <a:t>글꼴 색상을 흰색으로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132856"/>
            <a:ext cx="4572000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&lt;table id="notice"&gt;</a:t>
            </a:r>
          </a:p>
          <a:p>
            <a:r>
              <a:rPr lang="en-US" altLang="ko-KR" sz="1400" dirty="0" smtClean="0"/>
              <a:t>    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tno</a:t>
            </a:r>
            <a:r>
              <a:rPr lang="en-US" altLang="ko-KR" sz="1400" dirty="0"/>
              <a:t>"&gt;no.&lt;/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ttitle</a:t>
            </a:r>
            <a:r>
              <a:rPr lang="en-US" altLang="ko-KR" sz="1400" dirty="0"/>
              <a:t>"&gt;title&lt;/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twrite</a:t>
            </a:r>
            <a:r>
              <a:rPr lang="en-US" altLang="ko-KR" sz="1400" dirty="0"/>
              <a:t>"&gt;writer&lt;/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class="</a:t>
            </a:r>
            <a:r>
              <a:rPr lang="en-US" altLang="ko-KR" sz="1400" dirty="0" err="1"/>
              <a:t>tdate</a:t>
            </a:r>
            <a:r>
              <a:rPr lang="en-US" altLang="ko-KR" sz="1400" dirty="0"/>
              <a:t>"&gt;date&lt;/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class="tread"&gt;read&lt;/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</a:p>
          <a:p>
            <a:r>
              <a:rPr lang="ko-KR" altLang="en-US" sz="1400" dirty="0"/>
              <a:t>　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105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5013176"/>
            <a:ext cx="8229600" cy="137952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12-3]</a:t>
            </a:r>
            <a:r>
              <a:rPr lang="ko-KR" altLang="en-US" dirty="0"/>
              <a:t>에서 확인할 수 있습니다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12-3]</a:t>
            </a:r>
            <a:r>
              <a:rPr lang="ko-KR" altLang="en-US" dirty="0"/>
              <a:t>을 보면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부분은 가운데 정렬이 되어 있지만 나머지 부분 </a:t>
            </a:r>
            <a:r>
              <a:rPr lang="en-US" altLang="ko-KR" dirty="0"/>
              <a:t>(td) </a:t>
            </a:r>
            <a:r>
              <a:rPr lang="ko-KR" altLang="en-US" dirty="0" smtClean="0"/>
              <a:t>부분은 전부 </a:t>
            </a:r>
            <a:r>
              <a:rPr lang="ko-KR" altLang="en-US" dirty="0"/>
              <a:t>왼쪽 정렬인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그리고 전체적인 간격이 너무 붙어 </a:t>
            </a:r>
            <a:r>
              <a:rPr lang="ko-KR" altLang="en-US" dirty="0" smtClean="0"/>
              <a:t>있어서 보기에도 </a:t>
            </a:r>
            <a:r>
              <a:rPr lang="ko-KR" altLang="en-US" dirty="0"/>
              <a:t>좋지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td </a:t>
            </a:r>
            <a:r>
              <a:rPr lang="ko-KR" altLang="en-US" dirty="0"/>
              <a:t>부분의 글자들을 전체 가운데로 정렬하고 </a:t>
            </a:r>
            <a:r>
              <a:rPr lang="ko-KR" altLang="en-US" dirty="0" smtClean="0"/>
              <a:t>셀과 셀 </a:t>
            </a:r>
            <a:r>
              <a:rPr lang="ko-KR" altLang="en-US" dirty="0"/>
              <a:t>사이 간격을 충분하게 벌리고</a:t>
            </a:r>
            <a:r>
              <a:rPr lang="en-US" altLang="ko-KR" dirty="0"/>
              <a:t>, td </a:t>
            </a:r>
            <a:r>
              <a:rPr lang="ko-KR" altLang="en-US" dirty="0"/>
              <a:t>하단 부에 점선을 추가해서 전체적인 </a:t>
            </a:r>
            <a:r>
              <a:rPr lang="ko-KR" altLang="en-US" dirty="0" smtClean="0"/>
              <a:t>모양을 잡아줍니다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12-4]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268760"/>
            <a:ext cx="8280920" cy="3477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/>
              <a:t>article </a:t>
            </a:r>
            <a:r>
              <a:rPr lang="en-US" altLang="ko-KR" sz="2000" dirty="0" err="1"/>
              <a:t>table#notice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 {</a:t>
            </a:r>
          </a:p>
          <a:p>
            <a:r>
              <a:rPr lang="en-US" altLang="ko-KR" sz="2000" dirty="0" smtClean="0"/>
              <a:t>  height:20px</a:t>
            </a:r>
            <a:r>
              <a:rPr lang="en-US" altLang="ko-KR" sz="2000" dirty="0"/>
              <a:t>; /</a:t>
            </a:r>
            <a:r>
              <a:rPr lang="ko-KR" altLang="en-US" sz="2000" dirty="0"/>
              <a:t>* 전체 높이 지정 *</a:t>
            </a:r>
            <a:r>
              <a:rPr lang="en-US" altLang="ko-KR" sz="2000" dirty="0"/>
              <a:t>/</a:t>
            </a:r>
          </a:p>
          <a:p>
            <a:r>
              <a:rPr lang="en-US" altLang="ko-KR" sz="2000" dirty="0" smtClean="0"/>
              <a:t>  text-transform</a:t>
            </a:r>
            <a:r>
              <a:rPr lang="en-US" altLang="ko-KR" sz="2000" dirty="0"/>
              <a:t>: capitalize; /* </a:t>
            </a:r>
            <a:r>
              <a:rPr lang="ko-KR" altLang="en-US" sz="2000" dirty="0"/>
              <a:t>영문 첫 글자를 대문자로 *</a:t>
            </a:r>
            <a:r>
              <a:rPr lang="en-US" altLang="ko-KR" sz="2000" dirty="0"/>
              <a:t>/</a:t>
            </a:r>
          </a:p>
          <a:p>
            <a:r>
              <a:rPr lang="en-US" altLang="ko-KR" sz="2000" dirty="0" smtClean="0"/>
              <a:t>  font-size</a:t>
            </a:r>
            <a:r>
              <a:rPr lang="en-US" altLang="ko-KR" sz="2000" dirty="0"/>
              <a:t>: 14px; /</a:t>
            </a:r>
            <a:r>
              <a:rPr lang="ko-KR" altLang="en-US" sz="2000" dirty="0"/>
              <a:t>* 글꼴 사이즈 지정 *</a:t>
            </a:r>
            <a:r>
              <a:rPr lang="en-US" altLang="ko-KR" sz="2000" dirty="0" smtClean="0"/>
              <a:t>/</a:t>
            </a:r>
          </a:p>
          <a:p>
            <a:r>
              <a:rPr lang="en-US" altLang="ko-KR" sz="2000" dirty="0" smtClean="0"/>
              <a:t>  font-weight</a:t>
            </a:r>
            <a:r>
              <a:rPr lang="en-US" altLang="ko-KR" sz="2000" dirty="0"/>
              <a:t>: bold; /* </a:t>
            </a:r>
            <a:r>
              <a:rPr lang="ko-KR" altLang="en-US" sz="2000" dirty="0"/>
              <a:t>글꼴 두께 지정 *</a:t>
            </a:r>
            <a:r>
              <a:rPr lang="en-US" altLang="ko-KR" sz="2000" dirty="0"/>
              <a:t>/</a:t>
            </a:r>
          </a:p>
          <a:p>
            <a:r>
              <a:rPr lang="en-US" altLang="ko-KR" sz="2000" dirty="0" smtClean="0"/>
              <a:t>  padding:5px</a:t>
            </a:r>
            <a:r>
              <a:rPr lang="en-US" altLang="ko-KR" sz="2000" dirty="0"/>
              <a:t>; /</a:t>
            </a:r>
            <a:r>
              <a:rPr lang="ko-KR" altLang="en-US" sz="2000" dirty="0"/>
              <a:t>* 글꼴과 전체 셀과의 간격 미세 조정 *</a:t>
            </a:r>
            <a:r>
              <a:rPr lang="en-US" altLang="ko-KR" sz="2000" dirty="0"/>
              <a:t>/</a:t>
            </a:r>
          </a:p>
          <a:p>
            <a:r>
              <a:rPr lang="en-US" altLang="ko-KR" sz="2000" dirty="0" smtClean="0"/>
              <a:t>  background-repeat</a:t>
            </a:r>
            <a:r>
              <a:rPr lang="en-US" altLang="ko-KR" sz="2000" dirty="0"/>
              <a:t>: repeat-x;</a:t>
            </a:r>
          </a:p>
          <a:p>
            <a:r>
              <a:rPr lang="en-US" altLang="ko-KR" sz="2000" dirty="0" smtClean="0"/>
              <a:t>  background-position</a:t>
            </a:r>
            <a:r>
              <a:rPr lang="en-US" altLang="ko-KR" sz="2000" dirty="0"/>
              <a:t>: center </a:t>
            </a:r>
            <a:r>
              <a:rPr lang="en-US" altLang="ko-KR" sz="2000" dirty="0" err="1"/>
              <a:t>center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 smtClean="0"/>
              <a:t>  background-image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url</a:t>
            </a:r>
            <a:r>
              <a:rPr lang="en-US" altLang="ko-KR" sz="2000" dirty="0"/>
              <a:t>(../images/center/t_back.jpg); /* </a:t>
            </a:r>
            <a:r>
              <a:rPr lang="ko-KR" altLang="en-US" sz="2000" dirty="0"/>
              <a:t>배경 지정 *</a:t>
            </a:r>
            <a:r>
              <a:rPr lang="en-US" altLang="ko-KR" sz="2000" dirty="0"/>
              <a:t>/</a:t>
            </a:r>
          </a:p>
          <a:p>
            <a:r>
              <a:rPr lang="en-US" altLang="ko-KR" sz="2000" dirty="0" smtClean="0"/>
              <a:t>  color</a:t>
            </a:r>
            <a:r>
              <a:rPr lang="en-US" altLang="ko-KR" sz="2000" dirty="0"/>
              <a:t>: #FFF; /</a:t>
            </a:r>
            <a:r>
              <a:rPr lang="ko-KR" altLang="en-US" sz="2000" dirty="0"/>
              <a:t>* 글꼴 색 </a:t>
            </a:r>
            <a:r>
              <a:rPr lang="ko-KR" altLang="en-US" sz="2000" dirty="0" smtClean="0"/>
              <a:t>지정</a:t>
            </a:r>
            <a:r>
              <a:rPr lang="en-US" altLang="ko-KR" sz="2000" dirty="0" smtClean="0"/>
              <a:t>*/</a:t>
            </a:r>
            <a:endParaRPr lang="ko-KR" altLang="en-US" sz="2000" dirty="0"/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49293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1944216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/>
              <a:t>article </a:t>
            </a:r>
            <a:r>
              <a:rPr lang="en-US" altLang="ko-KR" sz="2400" dirty="0" err="1"/>
              <a:t>table#notice</a:t>
            </a:r>
            <a:r>
              <a:rPr lang="en-US" altLang="ko-KR" sz="2400" dirty="0"/>
              <a:t> td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 smtClean="0"/>
              <a:t>  </a:t>
            </a:r>
            <a:r>
              <a:rPr lang="en-US" altLang="ko-KR" sz="2400" dirty="0" err="1" smtClean="0"/>
              <a:t>text-align:center</a:t>
            </a:r>
            <a:r>
              <a:rPr lang="en-US" altLang="ko-KR" sz="2400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 smtClean="0"/>
              <a:t>  padding:6px </a:t>
            </a:r>
            <a:r>
              <a:rPr lang="en-US" altLang="ko-KR" sz="2400" dirty="0"/>
              <a:t>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 smtClean="0"/>
              <a:t>  </a:t>
            </a:r>
            <a:r>
              <a:rPr lang="en-US" altLang="ko-KR" sz="2400" dirty="0"/>
              <a:t>border-bottom: </a:t>
            </a:r>
            <a:r>
              <a:rPr lang="en-US" altLang="ko-KR" sz="2400" i="1" dirty="0"/>
              <a:t>1px dotted #999</a:t>
            </a:r>
            <a:r>
              <a:rPr lang="en-US" altLang="ko-KR" sz="2400" i="1" dirty="0" smtClean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933056"/>
            <a:ext cx="4032448" cy="2400883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36" y="3933056"/>
            <a:ext cx="4295596" cy="20702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5536" y="6333939"/>
            <a:ext cx="21868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12-3] 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 </a:t>
            </a:r>
            <a:r>
              <a:rPr lang="ko-KR" altLang="en-US" sz="1200" dirty="0"/>
              <a:t>배경 지정하기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44008" y="6219304"/>
            <a:ext cx="18800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그림 </a:t>
            </a:r>
            <a:r>
              <a:rPr lang="en-US" altLang="ko-KR" sz="1200" dirty="0"/>
              <a:t>12-4] td </a:t>
            </a:r>
            <a:r>
              <a:rPr lang="ko-KR" altLang="en-US" sz="1200" dirty="0"/>
              <a:t>속성 지정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09339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184576"/>
          </a:xfrm>
        </p:spPr>
        <p:txBody>
          <a:bodyPr>
            <a:normAutofit/>
          </a:bodyPr>
          <a:lstStyle/>
          <a:p>
            <a:r>
              <a:rPr lang="ko-KR" altLang="en-US" dirty="0"/>
              <a:t>여기서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12-4]</a:t>
            </a:r>
            <a:r>
              <a:rPr lang="ko-KR" altLang="en-US" dirty="0"/>
              <a:t>를 보면 모든 요소를 중앙 정렬을 해서 </a:t>
            </a:r>
            <a:r>
              <a:rPr lang="en-US" altLang="ko-KR" dirty="0"/>
              <a:t>title </a:t>
            </a:r>
            <a:r>
              <a:rPr lang="ko-KR" altLang="en-US" dirty="0"/>
              <a:t>부분이 조금은 </a:t>
            </a:r>
            <a:r>
              <a:rPr lang="ko-KR" altLang="en-US" dirty="0" smtClean="0"/>
              <a:t>어색하게 </a:t>
            </a:r>
            <a:r>
              <a:rPr lang="ko-KR" altLang="en-US" dirty="0"/>
              <a:t>보입니다</a:t>
            </a:r>
            <a:r>
              <a:rPr lang="en-US" altLang="ko-KR" dirty="0"/>
              <a:t>. </a:t>
            </a:r>
            <a:r>
              <a:rPr lang="ko-KR" altLang="en-US" dirty="0"/>
              <a:t>그래서 이 부분만 다시 정렬을 왼쪽으로 잡아 줍니다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notice.jsp</a:t>
            </a:r>
            <a:r>
              <a:rPr lang="en-US" altLang="ko-KR" dirty="0" smtClean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title</a:t>
            </a:r>
            <a:r>
              <a:rPr lang="ko-KR" altLang="en-US" dirty="0"/>
              <a:t>이 있는 부분만 </a:t>
            </a:r>
            <a:r>
              <a:rPr lang="en-US" altLang="ko-KR" dirty="0"/>
              <a:t>class=“left</a:t>
            </a:r>
            <a:r>
              <a:rPr lang="ko-KR" altLang="en-US" dirty="0"/>
              <a:t>”를 지정해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그리고 </a:t>
            </a:r>
            <a:r>
              <a:rPr lang="en-US" altLang="ko-KR" dirty="0"/>
              <a:t>subpage.css </a:t>
            </a:r>
            <a:r>
              <a:rPr lang="ko-KR" altLang="en-US" dirty="0"/>
              <a:t>내부에 아래와 같이 지정해 줍니다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12-5]</a:t>
            </a:r>
            <a:r>
              <a:rPr lang="ko-KR" altLang="en-US" dirty="0"/>
              <a:t>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420888"/>
            <a:ext cx="6984776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td&gt;15&lt;/td&gt;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td class="left"&gt; </a:t>
            </a:r>
            <a:r>
              <a:rPr lang="en-US" altLang="ko-KR" sz="1400" dirty="0" err="1"/>
              <a:t>eget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vehicula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metus</a:t>
            </a:r>
            <a:r>
              <a:rPr lang="en-US" altLang="ko-KR" sz="1400" dirty="0"/>
              <a:t>. In </a:t>
            </a:r>
            <a:r>
              <a:rPr lang="en-US" altLang="ko-KR" sz="1400" dirty="0" err="1"/>
              <a:t>euismod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sollicitudin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lorem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eu</a:t>
            </a:r>
            <a:r>
              <a:rPr lang="en-US" altLang="ko-KR" sz="1400" dirty="0" smtClean="0"/>
              <a:t> ...&lt;/</a:t>
            </a:r>
            <a:r>
              <a:rPr lang="en-US" altLang="ko-KR" sz="1400" dirty="0"/>
              <a:t>td&gt;</a:t>
            </a:r>
          </a:p>
          <a:p>
            <a:r>
              <a:rPr lang="ko-KR" altLang="en-US" sz="1400" dirty="0"/>
              <a:t>　　</a:t>
            </a:r>
            <a:r>
              <a:rPr lang="en-US" altLang="ko-KR" sz="1400" dirty="0"/>
              <a:t>…</a:t>
            </a:r>
          </a:p>
          <a:p>
            <a:r>
              <a:rPr lang="ko-KR" altLang="en-US" sz="1400" dirty="0"/>
              <a:t>　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365104"/>
            <a:ext cx="5616624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article </a:t>
            </a:r>
            <a:r>
              <a:rPr lang="en-US" altLang="ko-KR" sz="2400" dirty="0" err="1"/>
              <a:t>table#notice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td.left</a:t>
            </a:r>
            <a:r>
              <a:rPr lang="en-US" altLang="ko-KR" sz="2400" dirty="0"/>
              <a:t> {</a:t>
            </a:r>
          </a:p>
          <a:p>
            <a:r>
              <a:rPr lang="en-US" altLang="ko-KR" sz="2400" dirty="0" smtClean="0"/>
              <a:t>  </a:t>
            </a:r>
            <a:r>
              <a:rPr lang="en-US" altLang="ko-KR" sz="2400" dirty="0" err="1" smtClean="0"/>
              <a:t>text-align:left</a:t>
            </a:r>
            <a:r>
              <a:rPr lang="en-US" altLang="ko-KR" sz="2400" dirty="0"/>
              <a:t>;</a:t>
            </a:r>
          </a:p>
          <a:p>
            <a:r>
              <a:rPr lang="en-US" altLang="ko-KR" sz="2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252856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4581128"/>
            <a:ext cx="8229600" cy="1800200"/>
          </a:xfrm>
        </p:spPr>
        <p:txBody>
          <a:bodyPr/>
          <a:lstStyle/>
          <a:p>
            <a:r>
              <a:rPr lang="ko-KR" altLang="en-US" dirty="0"/>
              <a:t>이제 전체적인 테이블 모양이 제대로 갖춰진 것을 볼 수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CSS3</a:t>
            </a:r>
            <a:r>
              <a:rPr lang="ko-KR" altLang="en-US" dirty="0"/>
              <a:t>에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border-radius</a:t>
            </a:r>
            <a:r>
              <a:rPr lang="ko-KR" altLang="en-US" dirty="0"/>
              <a:t>를 이용하여 조금 더 세련된 모습으로 변경해 보겠습니다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부분에 각각의 </a:t>
            </a:r>
            <a:r>
              <a:rPr lang="ko-KR" altLang="en-US" dirty="0" err="1"/>
              <a:t>선택자를</a:t>
            </a:r>
            <a:r>
              <a:rPr lang="ko-KR" altLang="en-US" dirty="0"/>
              <a:t> 지정해 줬는데요</a:t>
            </a:r>
            <a:r>
              <a:rPr lang="en-US" altLang="ko-KR" dirty="0"/>
              <a:t>. </a:t>
            </a:r>
            <a:r>
              <a:rPr lang="en-US" altLang="ko-KR" dirty="0" err="1"/>
              <a:t>th</a:t>
            </a:r>
            <a:r>
              <a:rPr lang="ko-KR" altLang="en-US" dirty="0"/>
              <a:t>에 지정한 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/>
              <a:t>border-radius </a:t>
            </a:r>
            <a:r>
              <a:rPr lang="ko-KR" altLang="en-US" dirty="0"/>
              <a:t>값을 적용하고 각 셀의 크기도 조정하도록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5191125" cy="26066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552" y="3933056"/>
            <a:ext cx="2703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12-5] td class=“left” </a:t>
            </a:r>
            <a:r>
              <a:rPr lang="ko-KR" altLang="en-US" sz="1400" dirty="0"/>
              <a:t>적용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16936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648072"/>
          </a:xfrm>
        </p:spPr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908720"/>
            <a:ext cx="9145016" cy="5805264"/>
          </a:xfrm>
        </p:spPr>
        <p:txBody>
          <a:bodyPr/>
          <a:lstStyle/>
          <a:p>
            <a:r>
              <a:rPr lang="en-US" altLang="ko-KR" dirty="0"/>
              <a:t>subpage.css </a:t>
            </a:r>
            <a:r>
              <a:rPr lang="ko-KR" altLang="en-US" dirty="0"/>
              <a:t>내부에 다음과 같은 코드를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496" y="1340768"/>
            <a:ext cx="9036496" cy="53245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700" dirty="0" smtClean="0"/>
              <a:t>article </a:t>
            </a:r>
            <a:r>
              <a:rPr lang="en-US" altLang="ko-KR" sz="1700" dirty="0" err="1" smtClean="0"/>
              <a:t>th.tno</a:t>
            </a:r>
            <a:r>
              <a:rPr lang="en-US" altLang="ko-KR" sz="1700" dirty="0" smtClean="0"/>
              <a:t> {</a:t>
            </a:r>
            <a:endParaRPr lang="en-US" altLang="ko-KR" sz="1700" dirty="0"/>
          </a:p>
          <a:p>
            <a:r>
              <a:rPr lang="en-US" altLang="ko-KR" sz="1700" dirty="0" smtClean="0"/>
              <a:t>  border-top-left-radius:5px; /* </a:t>
            </a:r>
            <a:r>
              <a:rPr lang="ko-KR" altLang="en-US" sz="1700" dirty="0" smtClean="0"/>
              <a:t>테두리 </a:t>
            </a:r>
            <a:r>
              <a:rPr lang="ko-KR" altLang="en-US" sz="1700" dirty="0"/>
              <a:t>상단 왼쪽 부분에 </a:t>
            </a:r>
            <a:r>
              <a:rPr lang="en-US" altLang="ko-KR" sz="1700" dirty="0"/>
              <a:t>border-radius :</a:t>
            </a:r>
            <a:r>
              <a:rPr lang="en-US" altLang="ko-KR" sz="1700" dirty="0" smtClean="0"/>
              <a:t>5px </a:t>
            </a:r>
            <a:r>
              <a:rPr lang="ko-KR" altLang="en-US" sz="1700" dirty="0" smtClean="0"/>
              <a:t>적용 </a:t>
            </a:r>
            <a:r>
              <a:rPr lang="ko-KR" altLang="en-US" sz="1700" dirty="0"/>
              <a:t>*</a:t>
            </a:r>
            <a:r>
              <a:rPr lang="en-US" altLang="ko-KR" sz="1700" dirty="0"/>
              <a:t>/</a:t>
            </a:r>
          </a:p>
          <a:p>
            <a:r>
              <a:rPr lang="en-US" altLang="ko-KR" sz="1700" dirty="0" smtClean="0"/>
              <a:t>  border-bottom-left-radius:5px</a:t>
            </a:r>
            <a:r>
              <a:rPr lang="en-US" altLang="ko-KR" sz="1700" dirty="0"/>
              <a:t>; /</a:t>
            </a:r>
            <a:r>
              <a:rPr lang="ko-KR" altLang="en-US" sz="1700" dirty="0"/>
              <a:t>* 테두리 하단 왼쪽에도 상단과 같이 값을 지정합니다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 smtClean="0"/>
              <a:t>  width:50px</a:t>
            </a:r>
            <a:r>
              <a:rPr lang="en-US" altLang="ko-KR" sz="1700" dirty="0"/>
              <a:t>; /</a:t>
            </a:r>
            <a:r>
              <a:rPr lang="ko-KR" altLang="en-US" sz="1700" dirty="0"/>
              <a:t>* 해당 셀의 길이를 지정합니다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/>
              <a:t>}</a:t>
            </a:r>
          </a:p>
          <a:p>
            <a:r>
              <a:rPr lang="en-US" altLang="ko-KR" sz="1700" dirty="0"/>
              <a:t>article </a:t>
            </a:r>
            <a:r>
              <a:rPr lang="en-US" altLang="ko-KR" sz="1700" dirty="0" err="1"/>
              <a:t>th.tread</a:t>
            </a:r>
            <a:r>
              <a:rPr lang="en-US" altLang="ko-KR" sz="1700" dirty="0"/>
              <a:t> {</a:t>
            </a:r>
          </a:p>
          <a:p>
            <a:r>
              <a:rPr lang="en-US" altLang="ko-KR" sz="1700" dirty="0"/>
              <a:t>  border-top-right-radius:5px; /</a:t>
            </a:r>
            <a:r>
              <a:rPr lang="ko-KR" altLang="en-US" sz="1700" dirty="0"/>
              <a:t>* 테이블 상단 오른쪽 값을 적용합니다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/>
              <a:t>  border-bottom-right-radius:5px; /</a:t>
            </a:r>
            <a:r>
              <a:rPr lang="ko-KR" altLang="en-US" sz="1700" dirty="0"/>
              <a:t>* 테이블 하단 오른쪽 값을 적용합니다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/>
              <a:t>  width:50px; /</a:t>
            </a:r>
            <a:r>
              <a:rPr lang="ko-KR" altLang="en-US" sz="1700" dirty="0"/>
              <a:t>* 해당 셀의 크기를 조정합니다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/>
              <a:t>}</a:t>
            </a:r>
            <a:endParaRPr lang="ko-KR" altLang="en-US" sz="1700" dirty="0"/>
          </a:p>
          <a:p>
            <a:r>
              <a:rPr lang="en-US" altLang="ko-KR" sz="1700" dirty="0" smtClean="0"/>
              <a:t>article </a:t>
            </a:r>
            <a:r>
              <a:rPr lang="en-US" altLang="ko-KR" sz="1700" dirty="0" err="1"/>
              <a:t>th.ttitle</a:t>
            </a:r>
            <a:r>
              <a:rPr lang="en-US" altLang="ko-KR" sz="1700" dirty="0"/>
              <a:t> {</a:t>
            </a:r>
          </a:p>
          <a:p>
            <a:r>
              <a:rPr lang="en-US" altLang="ko-KR" sz="1700" dirty="0" smtClean="0"/>
              <a:t>  width:400px</a:t>
            </a:r>
            <a:r>
              <a:rPr lang="en-US" altLang="ko-KR" sz="1700" dirty="0"/>
              <a:t>; /</a:t>
            </a:r>
            <a:r>
              <a:rPr lang="ko-KR" altLang="en-US" sz="1700" dirty="0"/>
              <a:t>* 해당 셀의 크기를 조정합니다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 smtClean="0"/>
              <a:t>  letter-spacing</a:t>
            </a:r>
            <a:r>
              <a:rPr lang="en-US" altLang="ko-KR" sz="1700" dirty="0"/>
              <a:t>: 0.7em; /* title </a:t>
            </a:r>
            <a:r>
              <a:rPr lang="ko-KR" altLang="en-US" sz="1700" dirty="0"/>
              <a:t>글자의 간격을 조정합니다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 smtClean="0"/>
              <a:t>}</a:t>
            </a:r>
          </a:p>
          <a:p>
            <a:r>
              <a:rPr lang="en-US" altLang="ko-KR" sz="1700" dirty="0" smtClean="0"/>
              <a:t>article </a:t>
            </a:r>
            <a:r>
              <a:rPr lang="en-US" altLang="ko-KR" sz="1700" dirty="0" err="1"/>
              <a:t>th.twrite</a:t>
            </a:r>
            <a:r>
              <a:rPr lang="en-US" altLang="ko-KR" sz="1700" dirty="0"/>
              <a:t> {</a:t>
            </a:r>
          </a:p>
          <a:p>
            <a:r>
              <a:rPr lang="en-US" altLang="ko-KR" sz="1700" dirty="0" smtClean="0"/>
              <a:t>  width:100px</a:t>
            </a:r>
            <a:r>
              <a:rPr lang="en-US" altLang="ko-KR" sz="1700" dirty="0"/>
              <a:t>; /</a:t>
            </a:r>
            <a:r>
              <a:rPr lang="ko-KR" altLang="en-US" sz="1700" dirty="0"/>
              <a:t>* 해당 셀의 크기를 조정합니다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/>
              <a:t>}</a:t>
            </a:r>
          </a:p>
          <a:p>
            <a:r>
              <a:rPr lang="en-US" altLang="ko-KR" sz="1700" dirty="0"/>
              <a:t>article </a:t>
            </a:r>
            <a:r>
              <a:rPr lang="en-US" altLang="ko-KR" sz="1700" dirty="0" err="1"/>
              <a:t>th.tdate</a:t>
            </a:r>
            <a:r>
              <a:rPr lang="en-US" altLang="ko-KR" sz="1700" dirty="0"/>
              <a:t>{</a:t>
            </a:r>
          </a:p>
          <a:p>
            <a:r>
              <a:rPr lang="en-US" altLang="ko-KR" sz="1700" dirty="0" smtClean="0"/>
              <a:t>  width:50px</a:t>
            </a:r>
            <a:r>
              <a:rPr lang="en-US" altLang="ko-KR" sz="1700" dirty="0"/>
              <a:t>; /</a:t>
            </a:r>
            <a:r>
              <a:rPr lang="ko-KR" altLang="en-US" sz="1700" dirty="0"/>
              <a:t>* 해당 셀의 크기를 조정합니다</a:t>
            </a:r>
            <a:r>
              <a:rPr lang="en-US" altLang="ko-KR" sz="1700" dirty="0"/>
              <a:t>. */</a:t>
            </a:r>
          </a:p>
          <a:p>
            <a:r>
              <a:rPr lang="en-US" altLang="ko-KR" sz="1700" dirty="0" smtClean="0"/>
              <a:t>}</a:t>
            </a:r>
            <a:endParaRPr lang="en-US" altLang="ko-KR" sz="17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20774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지정하게 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12-6]</a:t>
            </a:r>
            <a:r>
              <a:rPr lang="ko-KR" altLang="en-US" dirty="0"/>
              <a:t>과 같은 결과를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5731510" cy="3149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5301208"/>
            <a:ext cx="3312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12-6] </a:t>
            </a:r>
            <a:r>
              <a:rPr lang="ko-KR" altLang="en-US" sz="1400" dirty="0"/>
              <a:t>테이블 상단 디자인 재조정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7584" y="5733256"/>
            <a:ext cx="284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source/ch12/center/pic12-6.html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41752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이제 완성된 테이블의 하단 부분에 검색과 각 페이지를 볼 수 있는 페이지 </a:t>
            </a:r>
            <a:r>
              <a:rPr lang="ko-KR" altLang="en-US" sz="1600" dirty="0" smtClean="0"/>
              <a:t>컨트롤을 넣어야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먼저 </a:t>
            </a:r>
            <a:r>
              <a:rPr lang="en-US" altLang="ko-KR" sz="1600" dirty="0" err="1" smtClean="0"/>
              <a:t>notice.jsp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파일 내부에 다음과 같이 검색 부분을 추가 합니다</a:t>
            </a:r>
            <a:r>
              <a:rPr lang="en-US" altLang="ko-KR" sz="1600" dirty="0"/>
              <a:t>. &lt;table</a:t>
            </a:r>
            <a:r>
              <a:rPr lang="en-US" altLang="ko-KR" sz="1600" dirty="0" smtClean="0"/>
              <a:t>&gt;...&lt;/table</a:t>
            </a:r>
            <a:r>
              <a:rPr lang="en-US" altLang="ko-KR" sz="1600" dirty="0"/>
              <a:t>&gt; </a:t>
            </a:r>
            <a:r>
              <a:rPr lang="ko-KR" altLang="en-US" sz="1600" dirty="0"/>
              <a:t>바로 밑 부분에 추가해야 합니다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ID </a:t>
            </a:r>
            <a:r>
              <a:rPr lang="ko-KR" altLang="en-US" sz="1600" dirty="0" err="1"/>
              <a:t>선택자를</a:t>
            </a:r>
            <a:r>
              <a:rPr lang="ko-KR" altLang="en-US" sz="1600" dirty="0"/>
              <a:t> 이용해서 전체 틀을 잡고 그 안에 </a:t>
            </a:r>
            <a:r>
              <a:rPr lang="en-US" altLang="ko-KR" sz="1600" dirty="0"/>
              <a:t>&lt;input&gt;</a:t>
            </a:r>
            <a:r>
              <a:rPr lang="ko-KR" altLang="en-US" sz="1600" dirty="0"/>
              <a:t>을 이용하여 검색과 </a:t>
            </a:r>
            <a:r>
              <a:rPr lang="ko-KR" altLang="en-US" sz="1600" dirty="0" smtClean="0"/>
              <a:t>버튼을 추가합니다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그리고 각각의 </a:t>
            </a:r>
            <a:r>
              <a:rPr lang="en-US" altLang="ko-KR" sz="1600" dirty="0"/>
              <a:t>input </a:t>
            </a:r>
            <a:r>
              <a:rPr lang="ko-KR" altLang="en-US" sz="1600" dirty="0"/>
              <a:t>박스 부분에 </a:t>
            </a:r>
            <a:r>
              <a:rPr lang="en-US" altLang="ko-KR" sz="1600" dirty="0"/>
              <a:t>class=“</a:t>
            </a:r>
            <a:r>
              <a:rPr lang="en-US" altLang="ko-KR" sz="1600" dirty="0" err="1"/>
              <a:t>input_box</a:t>
            </a:r>
            <a:r>
              <a:rPr lang="ko-KR" altLang="en-US" sz="1600" dirty="0"/>
              <a:t>”를 적용하고 버튼 </a:t>
            </a:r>
            <a:r>
              <a:rPr lang="ko-KR" altLang="en-US" sz="1600" dirty="0" smtClean="0"/>
              <a:t>부분에 </a:t>
            </a:r>
            <a:r>
              <a:rPr lang="en-US" altLang="ko-KR" sz="1600" dirty="0" smtClean="0"/>
              <a:t>class</a:t>
            </a:r>
            <a:r>
              <a:rPr lang="en-US" altLang="ko-KR" sz="1600" dirty="0"/>
              <a:t>=“</a:t>
            </a:r>
            <a:r>
              <a:rPr lang="en-US" altLang="ko-KR" sz="1600" dirty="0" err="1"/>
              <a:t>btn</a:t>
            </a:r>
            <a:r>
              <a:rPr lang="ko-KR" altLang="en-US" sz="1600" dirty="0"/>
              <a:t>”이라고 다시 클래스 </a:t>
            </a:r>
            <a:r>
              <a:rPr lang="ko-KR" altLang="en-US" sz="1600" dirty="0" err="1"/>
              <a:t>선택자를</a:t>
            </a:r>
            <a:r>
              <a:rPr lang="ko-KR" altLang="en-US" sz="1600" dirty="0"/>
              <a:t> 추가해 줍니다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단순하게 </a:t>
            </a:r>
            <a:r>
              <a:rPr lang="en-US" altLang="ko-KR" sz="1600" dirty="0"/>
              <a:t>input</a:t>
            </a:r>
            <a:r>
              <a:rPr lang="ko-KR" altLang="en-US" sz="1600" dirty="0"/>
              <a:t>만을 </a:t>
            </a:r>
            <a:r>
              <a:rPr lang="ko-KR" altLang="en-US" sz="1600" dirty="0" smtClean="0"/>
              <a:t>이용해서 </a:t>
            </a:r>
            <a:r>
              <a:rPr lang="ko-KR" altLang="en-US" sz="1600" dirty="0"/>
              <a:t>틀을 잡았기 때문에 결과 화면은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12-7]</a:t>
            </a:r>
            <a:r>
              <a:rPr lang="ko-KR" altLang="en-US" sz="1600" dirty="0"/>
              <a:t>과 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323528" y="2578195"/>
            <a:ext cx="864096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table_search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input name="" type="text" class="</a:t>
            </a:r>
            <a:r>
              <a:rPr lang="en-US" altLang="ko-KR" sz="1400" dirty="0" err="1"/>
              <a:t>input_box</a:t>
            </a:r>
            <a:r>
              <a:rPr lang="en-US" altLang="ko-KR" sz="1400" dirty="0"/>
              <a:t>"&gt; 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input type="</a:t>
            </a:r>
            <a:r>
              <a:rPr lang="en-US" altLang="ko-KR" sz="1400" dirty="0" smtClean="0"/>
              <a:t>button“ value</a:t>
            </a:r>
            <a:r>
              <a:rPr lang="en-US" altLang="ko-KR" sz="1400" dirty="0"/>
              <a:t>="Search" class="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836120"/>
            <a:ext cx="5731510" cy="1473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71800" y="6270352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12-7] input </a:t>
            </a:r>
            <a:r>
              <a:rPr lang="ko-KR" altLang="en-US" sz="1400" dirty="0"/>
              <a:t>박스 추가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58904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78539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이제 다시 </a:t>
            </a:r>
            <a:r>
              <a:rPr lang="en-US" altLang="ko-KR" sz="1600" dirty="0"/>
              <a:t>subpage.css </a:t>
            </a:r>
            <a:r>
              <a:rPr lang="ko-KR" altLang="en-US" sz="1600" dirty="0"/>
              <a:t>파일에 해당 아이디 </a:t>
            </a:r>
            <a:r>
              <a:rPr lang="ko-KR" altLang="en-US" sz="1600" dirty="0" err="1"/>
              <a:t>선택자를</a:t>
            </a:r>
            <a:r>
              <a:rPr lang="ko-KR" altLang="en-US" sz="1600" dirty="0"/>
              <a:t> 추가하여 위치를 잡아 줍니다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여기서 검색 부분은 전체적인 화면을 고려하여 화면 오른쪽으로 배치하도록 </a:t>
            </a:r>
            <a:r>
              <a:rPr lang="ko-KR" altLang="en-US" sz="1600" dirty="0" smtClean="0"/>
              <a:t>하겠습니다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/>
              <a:t>이렇게 값을 지정하여 위치를 오른쪽으로</a:t>
            </a:r>
            <a:r>
              <a:rPr lang="en-US" altLang="ko-KR" sz="1600" dirty="0"/>
              <a:t>, #</a:t>
            </a:r>
            <a:r>
              <a:rPr lang="en-US" altLang="ko-KR" sz="1600" dirty="0" err="1"/>
              <a:t>table_search</a:t>
            </a:r>
            <a:r>
              <a:rPr lang="en-US" altLang="ko-KR" sz="1600" dirty="0"/>
              <a:t> </a:t>
            </a:r>
            <a:r>
              <a:rPr lang="ko-KR" altLang="en-US" sz="1600" dirty="0"/>
              <a:t>상단과 오른쪽으로 </a:t>
            </a:r>
            <a:r>
              <a:rPr lang="ko-KR" altLang="en-US" sz="1600" dirty="0" err="1" smtClean="0"/>
              <a:t>마진값을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적용하여 어느 정도 위치를 잡아줍니다</a:t>
            </a:r>
            <a:r>
              <a:rPr lang="en-US" altLang="ko-KR" sz="1600" dirty="0"/>
              <a:t>. [</a:t>
            </a:r>
            <a:r>
              <a:rPr lang="ko-KR" altLang="en-US" sz="1600" dirty="0"/>
              <a:t>그림 </a:t>
            </a:r>
            <a:r>
              <a:rPr lang="en-US" altLang="ko-KR" sz="1600" dirty="0"/>
              <a:t>12-7]</a:t>
            </a:r>
            <a:r>
              <a:rPr lang="ko-KR" altLang="en-US" sz="1600" dirty="0"/>
              <a:t>과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12-8]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비교해보면 </a:t>
            </a:r>
            <a:r>
              <a:rPr lang="ko-KR" altLang="en-US" sz="1600" dirty="0"/>
              <a:t>어느 정도 값이 적용되었는지 확인할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333743" y="2060848"/>
            <a:ext cx="8424936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/>
              <a:t>article #</a:t>
            </a:r>
            <a:r>
              <a:rPr lang="en-US" altLang="ko-KR" sz="2000" dirty="0" err="1"/>
              <a:t>table_search</a:t>
            </a:r>
            <a:r>
              <a:rPr lang="en-US" altLang="ko-KR" sz="2000" dirty="0"/>
              <a:t> {</a:t>
            </a:r>
          </a:p>
          <a:p>
            <a:r>
              <a:rPr lang="en-US" altLang="ko-KR" sz="2000" dirty="0" smtClean="0"/>
              <a:t>  margin:15px </a:t>
            </a:r>
            <a:r>
              <a:rPr lang="en-US" altLang="ko-KR" sz="2000" dirty="0"/>
              <a:t>0 10px 0;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float:right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97152"/>
            <a:ext cx="5731510" cy="13125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560" y="6021288"/>
            <a:ext cx="2773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12-8] </a:t>
            </a:r>
            <a:r>
              <a:rPr lang="ko-KR" altLang="en-US" sz="1400" dirty="0"/>
              <a:t>검색 부분 위치 조정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17695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7853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이제 여기에 디자인을 더 입혀 좀더 세련된 모습으로 변경해 보겠습니다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먼저 </a:t>
            </a:r>
            <a:r>
              <a:rPr lang="en-US" altLang="ko-KR" sz="1400" dirty="0"/>
              <a:t>input </a:t>
            </a:r>
            <a:r>
              <a:rPr lang="ko-KR" altLang="en-US" sz="1400" dirty="0"/>
              <a:t>박스에는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input_box</a:t>
            </a:r>
            <a:r>
              <a:rPr lang="ko-KR" altLang="en-US" sz="1400" dirty="0"/>
              <a:t>라는 클래스 </a:t>
            </a:r>
            <a:r>
              <a:rPr lang="ko-KR" altLang="en-US" sz="1400" dirty="0" err="1"/>
              <a:t>선택자를</a:t>
            </a:r>
            <a:r>
              <a:rPr lang="ko-KR" altLang="en-US" sz="1400" dirty="0"/>
              <a:t> 적용했기 때문에 속성을 </a:t>
            </a:r>
            <a:r>
              <a:rPr lang="ko-KR" altLang="en-US" sz="1400" dirty="0" smtClean="0"/>
              <a:t>적용하여 </a:t>
            </a:r>
            <a:r>
              <a:rPr lang="ko-KR" altLang="en-US" sz="1400" dirty="0"/>
              <a:t>디자인을 변경하겠습니다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검색 창의 길이와 높이를 지정하고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border-radius</a:t>
            </a:r>
            <a:r>
              <a:rPr lang="ko-KR" altLang="en-US" sz="1400" dirty="0" smtClean="0"/>
              <a:t>를 </a:t>
            </a:r>
            <a:r>
              <a:rPr lang="ko-KR" altLang="en-US" sz="1400" dirty="0"/>
              <a:t>이용하여 테두리를 부드럽게 원형으로 변경하고 배경 색상을 넣어 하얀색 </a:t>
            </a:r>
            <a:r>
              <a:rPr lang="ko-KR" altLang="en-US" sz="1400" dirty="0" smtClean="0"/>
              <a:t>배경과 </a:t>
            </a:r>
            <a:r>
              <a:rPr lang="ko-KR" altLang="en-US" sz="1400" dirty="0"/>
              <a:t>차별을 두겠습니다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Subpage.css</a:t>
            </a:r>
            <a:r>
              <a:rPr lang="ko-KR" altLang="en-US" sz="1400" dirty="0"/>
              <a:t>에 다음과 같이 지정합니다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결과는 </a:t>
            </a:r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12-9]</a:t>
            </a:r>
            <a:r>
              <a:rPr lang="ko-KR" altLang="en-US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2708920"/>
            <a:ext cx="8352928" cy="18466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#</a:t>
            </a:r>
            <a:r>
              <a:rPr lang="en-US" altLang="ko-KR" sz="1600" dirty="0" err="1"/>
              <a:t>table_search</a:t>
            </a:r>
            <a:r>
              <a:rPr lang="en-US" altLang="ko-KR" sz="1600" dirty="0"/>
              <a:t> .</a:t>
            </a:r>
            <a:r>
              <a:rPr lang="en-US" altLang="ko-KR" sz="1600" dirty="0" err="1"/>
              <a:t>input_box</a:t>
            </a:r>
            <a:r>
              <a:rPr lang="en-US" altLang="ko-KR" sz="1600" dirty="0"/>
              <a:t> {</a:t>
            </a:r>
          </a:p>
          <a:p>
            <a:r>
              <a:rPr lang="en-US" altLang="ko-KR" sz="1600" dirty="0" smtClean="0"/>
              <a:t>  height:20px</a:t>
            </a:r>
            <a:r>
              <a:rPr lang="en-US" altLang="ko-KR" sz="1600" dirty="0"/>
              <a:t>; /</a:t>
            </a:r>
            <a:r>
              <a:rPr lang="ko-KR" altLang="en-US" sz="1600" dirty="0"/>
              <a:t>* 높이를 지정합니다</a:t>
            </a:r>
            <a:r>
              <a:rPr lang="en-US" altLang="ko-KR" sz="1600" dirty="0"/>
              <a:t>. */</a:t>
            </a:r>
          </a:p>
          <a:p>
            <a:r>
              <a:rPr lang="en-US" altLang="ko-KR" sz="1600" dirty="0" smtClean="0"/>
              <a:t>  width:200px</a:t>
            </a:r>
            <a:r>
              <a:rPr lang="en-US" altLang="ko-KR" sz="1600" dirty="0"/>
              <a:t>; /</a:t>
            </a:r>
            <a:r>
              <a:rPr lang="ko-KR" altLang="en-US" sz="1600" dirty="0"/>
              <a:t>* 전체 길이를 지정합니다</a:t>
            </a:r>
            <a:r>
              <a:rPr lang="en-US" altLang="ko-KR" sz="1600" dirty="0"/>
              <a:t>. */</a:t>
            </a:r>
          </a:p>
          <a:p>
            <a:r>
              <a:rPr lang="en-US" altLang="ko-KR" sz="1600" dirty="0" smtClean="0"/>
              <a:t>  border</a:t>
            </a:r>
            <a:r>
              <a:rPr lang="en-US" altLang="ko-KR" sz="1600" dirty="0"/>
              <a:t>: 1px solid #333 ; /</a:t>
            </a:r>
            <a:r>
              <a:rPr lang="ko-KR" altLang="en-US" sz="1600" dirty="0"/>
              <a:t>* 테두리의 두께와 모양을 지정합니다</a:t>
            </a:r>
            <a:r>
              <a:rPr lang="en-US" altLang="ko-KR" sz="1600" dirty="0"/>
              <a:t>. */</a:t>
            </a:r>
          </a:p>
          <a:p>
            <a:r>
              <a:rPr lang="en-US" altLang="ko-KR" sz="1600" dirty="0" smtClean="0"/>
              <a:t>  border-radius:10px</a:t>
            </a:r>
            <a:r>
              <a:rPr lang="en-US" altLang="ko-KR" sz="1600" dirty="0"/>
              <a:t>; /</a:t>
            </a:r>
            <a:r>
              <a:rPr lang="ko-KR" altLang="en-US" sz="1600" dirty="0"/>
              <a:t>* 테두리를 둥그렇게 지정합니다</a:t>
            </a:r>
            <a:r>
              <a:rPr lang="en-US" altLang="ko-KR" sz="1600" dirty="0"/>
              <a:t>. */</a:t>
            </a:r>
          </a:p>
          <a:p>
            <a:r>
              <a:rPr lang="en-US" altLang="ko-KR" sz="1600" dirty="0" smtClean="0"/>
              <a:t>  background-color</a:t>
            </a:r>
            <a:r>
              <a:rPr lang="en-US" altLang="ko-KR" sz="1600" dirty="0"/>
              <a:t>: #FEFDED; /* </a:t>
            </a:r>
            <a:r>
              <a:rPr lang="ko-KR" altLang="en-US" sz="1600" dirty="0"/>
              <a:t>배경색을 지정합니다</a:t>
            </a:r>
            <a:r>
              <a:rPr lang="en-US" altLang="ko-KR" sz="1600" dirty="0"/>
              <a:t>. */</a:t>
            </a:r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2" y="4939069"/>
            <a:ext cx="5731510" cy="16852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584" y="6470470"/>
            <a:ext cx="3195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12-9] </a:t>
            </a:r>
            <a:r>
              <a:rPr lang="ko-KR" altLang="en-US" sz="1400" dirty="0"/>
              <a:t>검색 입력 창 디자인 적용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515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일반 규칙과 </a:t>
            </a:r>
            <a:r>
              <a:rPr lang="en-US" altLang="ko-KR" dirty="0"/>
              <a:t>CSS3</a:t>
            </a:r>
            <a:r>
              <a:rPr lang="ko-KR" altLang="en-US" dirty="0"/>
              <a:t>에서 추가된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선택자를</a:t>
            </a:r>
            <a:r>
              <a:rPr lang="ko-KR" altLang="en-US" dirty="0"/>
              <a:t> 이용하는 방법은 다음과 같습니다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CSS </a:t>
            </a:r>
            <a:r>
              <a:rPr lang="ko-KR" altLang="en-US" dirty="0" smtClean="0"/>
              <a:t>내부에 다음과 같은 방법으로 속성을 정의합니다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sz="1400" b="1" dirty="0" smtClean="0"/>
              <a:t>.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 { font-size:14px; color:#</a:t>
            </a:r>
            <a:r>
              <a:rPr lang="en-US" altLang="ko-KR" sz="1400" b="1" dirty="0" err="1"/>
              <a:t>fcf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}</a:t>
            </a:r>
          </a:p>
          <a:p>
            <a:endParaRPr lang="en-US" altLang="ko-KR" sz="1400" b="1" dirty="0"/>
          </a:p>
          <a:p>
            <a:r>
              <a:rPr lang="ko-KR" altLang="en-US" dirty="0"/>
              <a:t>클래스는 처음 시작을 “</a:t>
            </a:r>
            <a:r>
              <a:rPr lang="en-US" altLang="ko-KR" dirty="0"/>
              <a:t>.(</a:t>
            </a:r>
            <a:r>
              <a:rPr lang="ko-KR" altLang="en-US" dirty="0"/>
              <a:t>점</a:t>
            </a:r>
            <a:r>
              <a:rPr lang="en-US" altLang="ko-KR" dirty="0"/>
              <a:t>)”</a:t>
            </a:r>
            <a:r>
              <a:rPr lang="ko-KR" altLang="en-US" dirty="0"/>
              <a:t>으로 합니다</a:t>
            </a:r>
            <a:r>
              <a:rPr lang="en-US" altLang="ko-KR" dirty="0"/>
              <a:t>. </a:t>
            </a:r>
            <a:r>
              <a:rPr lang="ko-KR" altLang="en-US" dirty="0"/>
              <a:t>클래스는 어떤 이름을 만들어서 </a:t>
            </a:r>
            <a:r>
              <a:rPr lang="ko-KR" altLang="en-US" dirty="0" smtClean="0"/>
              <a:t>사용하든지 </a:t>
            </a:r>
            <a:r>
              <a:rPr lang="ko-KR" altLang="en-US" dirty="0"/>
              <a:t>상관은 없습니다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단지 </a:t>
            </a:r>
            <a:r>
              <a:rPr lang="ko-KR" altLang="en-US" dirty="0"/>
              <a:t>개발자가 알아보기 쉽게 명칭을 정해주는 것이 </a:t>
            </a:r>
            <a:r>
              <a:rPr lang="ko-KR" altLang="en-US" dirty="0" smtClean="0"/>
              <a:t>중요합니다</a:t>
            </a:r>
            <a:r>
              <a:rPr lang="en-US" altLang="ko-KR" dirty="0"/>
              <a:t>. </a:t>
            </a:r>
            <a:r>
              <a:rPr lang="ko-KR" altLang="en-US" dirty="0"/>
              <a:t>또한 클래스는 문서 내에서 반복적인 부분에 사용하는 것이 좋습니다</a:t>
            </a:r>
            <a:r>
              <a:rPr lang="en-US" altLang="ko-KR" dirty="0"/>
              <a:t>. </a:t>
            </a:r>
            <a:r>
              <a:rPr lang="ko-KR" altLang="en-US" dirty="0" smtClean="0"/>
              <a:t>문서의 구조를 </a:t>
            </a:r>
            <a:r>
              <a:rPr lang="ko-KR" altLang="en-US" dirty="0"/>
              <a:t>나타낼 때 클래스는 비교적 작은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 범위가 작은 부분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적용될 수 있도록 사용하기를 </a:t>
            </a:r>
            <a:r>
              <a:rPr lang="ko-KR" altLang="en-US" dirty="0" smtClean="0"/>
              <a:t>권합니다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문서내부에서 사용법은 </a:t>
            </a:r>
            <a:r>
              <a:rPr lang="ko-KR" altLang="en-US" dirty="0"/>
              <a:t>아래와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400" b="1" dirty="0"/>
              <a:t>&lt;div class="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"&gt; ... &lt;/div</a:t>
            </a:r>
            <a:r>
              <a:rPr lang="en-US" altLang="ko-KR" sz="1400" b="1" dirty="0" smtClean="0"/>
              <a:t>&gt; </a:t>
            </a:r>
            <a:r>
              <a:rPr lang="ko-KR" altLang="en-US" sz="1400" b="1" dirty="0" smtClean="0"/>
              <a:t>또는 </a:t>
            </a:r>
            <a:r>
              <a:rPr lang="en-US" altLang="ko-KR" sz="1400" b="1" dirty="0" smtClean="0"/>
              <a:t>&lt;span </a:t>
            </a:r>
            <a:r>
              <a:rPr lang="en-US" altLang="ko-KR" sz="1400" b="1" dirty="0"/>
              <a:t>class="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"&gt; ... &lt;/div&gt; 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12-9]</a:t>
            </a:r>
            <a:r>
              <a:rPr lang="ko-KR" altLang="en-US" dirty="0"/>
              <a:t>에서 </a:t>
            </a:r>
            <a:r>
              <a:rPr lang="ko-KR" altLang="en-US" dirty="0" err="1"/>
              <a:t>검색창은</a:t>
            </a:r>
            <a:r>
              <a:rPr lang="ko-KR" altLang="en-US" dirty="0"/>
              <a:t> 약간의 문제가 있는데</a:t>
            </a:r>
            <a:r>
              <a:rPr lang="en-US" altLang="ko-KR" dirty="0"/>
              <a:t>, </a:t>
            </a:r>
            <a:r>
              <a:rPr lang="ko-KR" altLang="en-US" dirty="0" err="1"/>
              <a:t>검색값을</a:t>
            </a:r>
            <a:r>
              <a:rPr lang="ko-KR" altLang="en-US" dirty="0"/>
              <a:t> 입력하기 위해 검색 </a:t>
            </a:r>
            <a:r>
              <a:rPr lang="ko-KR" altLang="en-US" dirty="0" smtClean="0"/>
              <a:t>창에 </a:t>
            </a:r>
            <a:r>
              <a:rPr lang="ko-KR" altLang="en-US" dirty="0"/>
              <a:t>글자를 입력하면 </a:t>
            </a:r>
            <a:r>
              <a:rPr lang="en-US" altLang="ko-KR" dirty="0"/>
              <a:t>border-radius</a:t>
            </a:r>
            <a:r>
              <a:rPr lang="ko-KR" altLang="en-US" dirty="0"/>
              <a:t>가 적용된 부분과 너무 붙어 있는 것을 알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12-10</a:t>
            </a:r>
            <a:r>
              <a:rPr lang="en-US" altLang="ko-KR" dirty="0" smtClean="0"/>
              <a:t>]).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padding: 0 10px;</a:t>
            </a:r>
            <a:r>
              <a:rPr lang="ko-KR" altLang="en-US" dirty="0"/>
              <a:t>을 적용하면 좌우로 </a:t>
            </a:r>
            <a:r>
              <a:rPr lang="en-US" altLang="ko-KR" dirty="0"/>
              <a:t>10</a:t>
            </a:r>
            <a:r>
              <a:rPr lang="ko-KR" altLang="en-US" dirty="0"/>
              <a:t>픽셀씩 간격이 벌어지기 때문에 </a:t>
            </a:r>
            <a:r>
              <a:rPr lang="ko-KR" altLang="en-US" dirty="0" smtClean="0"/>
              <a:t>이런 </a:t>
            </a:r>
            <a:r>
              <a:rPr lang="ko-KR" altLang="en-US" dirty="0"/>
              <a:t>현상을 고칠 수 있습니다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12-11]).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9273"/>
            <a:ext cx="3885565" cy="1275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1560" y="3193517"/>
            <a:ext cx="540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12-10] </a:t>
            </a:r>
            <a:r>
              <a:rPr lang="ko-KR" altLang="en-US" sz="1400" dirty="0"/>
              <a:t>검색 입력 창 입력 텍스트가 너무 붙어 있음</a:t>
            </a:r>
          </a:p>
        </p:txBody>
      </p:sp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1" y="4725144"/>
            <a:ext cx="5731510" cy="14478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0121" y="6172944"/>
            <a:ext cx="58326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12-11] </a:t>
            </a:r>
            <a:r>
              <a:rPr lang="ko-KR" altLang="en-US" sz="1400" dirty="0"/>
              <a:t>검색 입력 부분 텍스트 입력 </a:t>
            </a:r>
            <a:r>
              <a:rPr lang="en-US" altLang="ko-KR" sz="1400" dirty="0"/>
              <a:t>padding </a:t>
            </a:r>
            <a:r>
              <a:rPr lang="ko-KR" altLang="en-US" sz="1400" dirty="0"/>
              <a:t>값 지정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84752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340768"/>
            <a:ext cx="8604448" cy="55172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이제 버튼 부분에 대한 디자인을 변경하도록 하겠습니다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검색 입력 부분과 마찬가지로 </a:t>
            </a:r>
            <a:r>
              <a:rPr lang="en-US" altLang="ko-KR" dirty="0"/>
              <a:t>border-radius</a:t>
            </a:r>
            <a:r>
              <a:rPr lang="ko-KR" altLang="en-US" dirty="0"/>
              <a:t>를 이용해 둥근 모양을 만들고 </a:t>
            </a:r>
            <a:r>
              <a:rPr lang="ko-KR" altLang="en-US" dirty="0" smtClean="0"/>
              <a:t>백그라운드 </a:t>
            </a:r>
            <a:r>
              <a:rPr lang="ko-KR" altLang="en-US" dirty="0"/>
              <a:t>이미지를 </a:t>
            </a:r>
            <a:r>
              <a:rPr lang="ko-KR" altLang="en-US" dirty="0" smtClean="0"/>
              <a:t>적용하여 </a:t>
            </a:r>
            <a:r>
              <a:rPr lang="ko-KR" altLang="en-US" dirty="0"/>
              <a:t>색상을 변경합니다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12-12]</a:t>
            </a:r>
            <a:r>
              <a:rPr lang="ko-KR" altLang="en-US" dirty="0"/>
              <a:t>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2348880"/>
            <a:ext cx="8856984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table_search</a:t>
            </a:r>
            <a:r>
              <a:rPr lang="en-US" altLang="ko-KR" dirty="0"/>
              <a:t> .</a:t>
            </a:r>
            <a:r>
              <a:rPr lang="en-US" altLang="ko-KR" dirty="0" err="1"/>
              <a:t>btn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  padding:2px</a:t>
            </a:r>
            <a:r>
              <a:rPr lang="en-US" altLang="ko-KR" dirty="0"/>
              <a:t>; /</a:t>
            </a:r>
            <a:r>
              <a:rPr lang="ko-KR" altLang="en-US" dirty="0"/>
              <a:t>* 전체적인 </a:t>
            </a:r>
            <a:r>
              <a:rPr lang="ko-KR" altLang="en-US" dirty="0" err="1"/>
              <a:t>패딩값을</a:t>
            </a:r>
            <a:r>
              <a:rPr lang="ko-KR" altLang="en-US" dirty="0"/>
              <a:t>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margin:0 </a:t>
            </a:r>
            <a:r>
              <a:rPr lang="en-US" altLang="ko-KR" dirty="0"/>
              <a:t>0 0 5px; /</a:t>
            </a:r>
            <a:r>
              <a:rPr lang="ko-KR" altLang="en-US" dirty="0"/>
              <a:t>* 검색 </a:t>
            </a:r>
            <a:r>
              <a:rPr lang="ko-KR" altLang="en-US" dirty="0" err="1"/>
              <a:t>입력창과의</a:t>
            </a:r>
            <a:r>
              <a:rPr lang="ko-KR" altLang="en-US" dirty="0"/>
              <a:t> 간격을 벌어지게 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width:90px</a:t>
            </a:r>
            <a:r>
              <a:rPr lang="en-US" altLang="ko-KR" dirty="0"/>
              <a:t>; /</a:t>
            </a:r>
            <a:r>
              <a:rPr lang="ko-KR" altLang="en-US" dirty="0"/>
              <a:t>* 버튼의 크기를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height:23px</a:t>
            </a:r>
            <a:r>
              <a:rPr lang="en-US" altLang="ko-KR" dirty="0"/>
              <a:t>; /</a:t>
            </a:r>
            <a:r>
              <a:rPr lang="ko-KR" altLang="en-US" dirty="0"/>
              <a:t>* 버튼의 높이를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border:1px </a:t>
            </a:r>
            <a:r>
              <a:rPr lang="en-US" altLang="ko-KR" dirty="0"/>
              <a:t>solid #999; /</a:t>
            </a:r>
            <a:r>
              <a:rPr lang="ko-KR" altLang="en-US" dirty="0"/>
              <a:t>* 테두리 속성을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border-radius:10px</a:t>
            </a:r>
            <a:r>
              <a:rPr lang="en-US" altLang="ko-KR" dirty="0"/>
              <a:t>; /</a:t>
            </a:r>
            <a:r>
              <a:rPr lang="ko-KR" altLang="en-US" dirty="0"/>
              <a:t>* 둥근 테두리를 만들어 줍니다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color</a:t>
            </a:r>
            <a:r>
              <a:rPr lang="en-US" altLang="ko-KR" dirty="0"/>
              <a:t>: #FFF; /</a:t>
            </a:r>
            <a:r>
              <a:rPr lang="ko-KR" altLang="en-US" dirty="0"/>
              <a:t>* 글꼴 색상을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background-image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(../images/center/t_back.jpg); </a:t>
            </a:r>
            <a:r>
              <a:rPr lang="en-US" altLang="ko-KR" dirty="0" smtClean="0"/>
              <a:t>/*</a:t>
            </a:r>
            <a:r>
              <a:rPr lang="ko-KR" altLang="en-US" dirty="0" smtClean="0"/>
              <a:t>백그라운드 이미지 지정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 smtClean="0"/>
              <a:t>  background-repeat</a:t>
            </a:r>
            <a:r>
              <a:rPr lang="en-US" altLang="ko-KR" dirty="0"/>
              <a:t>: repeat-x;</a:t>
            </a:r>
          </a:p>
          <a:p>
            <a:r>
              <a:rPr lang="en-US" altLang="ko-KR" dirty="0" smtClean="0"/>
              <a:t>  background-position</a:t>
            </a:r>
            <a:r>
              <a:rPr lang="en-US" altLang="ko-KR" dirty="0"/>
              <a:t>: center </a:t>
            </a:r>
            <a:r>
              <a:rPr lang="en-US" altLang="ko-KR" dirty="0" err="1"/>
              <a:t>center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98446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3021866"/>
            <a:ext cx="8229600" cy="2841179"/>
          </a:xfrm>
        </p:spPr>
        <p:txBody>
          <a:bodyPr/>
          <a:lstStyle/>
          <a:p>
            <a:r>
              <a:rPr lang="ko-KR" altLang="en-US" dirty="0"/>
              <a:t>이제 마지막으로 페이지 컨트롤 부분을 만들겠습니다</a:t>
            </a:r>
            <a:r>
              <a:rPr lang="en-US" altLang="ko-KR" dirty="0"/>
              <a:t>. </a:t>
            </a:r>
            <a:r>
              <a:rPr lang="ko-KR" altLang="en-US" dirty="0"/>
              <a:t>페이지 컨트롤이라 함은 </a:t>
            </a:r>
            <a:r>
              <a:rPr lang="ko-KR" altLang="en-US" dirty="0" smtClean="0"/>
              <a:t>게시판 </a:t>
            </a:r>
            <a:r>
              <a:rPr lang="ko-KR" altLang="en-US" dirty="0"/>
              <a:t>밑 부분에 </a:t>
            </a:r>
            <a:r>
              <a:rPr lang="en-US" altLang="ko-KR" dirty="0" err="1"/>
              <a:t>Prev</a:t>
            </a:r>
            <a:r>
              <a:rPr lang="en-US" altLang="ko-KR" dirty="0"/>
              <a:t> 1 2 3 … Next </a:t>
            </a:r>
            <a:r>
              <a:rPr lang="ko-KR" altLang="en-US" dirty="0"/>
              <a:t>라고 되어 있는 부분을 말합니다</a:t>
            </a:r>
            <a:r>
              <a:rPr lang="en-US" altLang="ko-KR" dirty="0"/>
              <a:t>.</a:t>
            </a:r>
          </a:p>
          <a:p>
            <a:r>
              <a:rPr lang="en-US" altLang="ko-KR" dirty="0" err="1" smtClean="0"/>
              <a:t>notice.jsp</a:t>
            </a:r>
            <a:r>
              <a:rPr lang="en-US" altLang="ko-KR" dirty="0" smtClean="0"/>
              <a:t> </a:t>
            </a:r>
            <a:r>
              <a:rPr lang="ko-KR" altLang="en-US" dirty="0"/>
              <a:t>파일 내부에 다음과 같이 입력합니다</a:t>
            </a:r>
            <a:r>
              <a:rPr lang="en-US" altLang="ko-KR" dirty="0"/>
              <a:t>. </a:t>
            </a:r>
            <a:r>
              <a:rPr lang="ko-KR" altLang="en-US" dirty="0"/>
              <a:t>페이지 컨트롤은 반드시 </a:t>
            </a:r>
            <a:r>
              <a:rPr lang="ko-KR" altLang="en-US" dirty="0" smtClean="0"/>
              <a:t>링크가 들어가기 </a:t>
            </a:r>
            <a:r>
              <a:rPr lang="ko-KR" altLang="en-US" dirty="0"/>
              <a:t>때문에 더미 링크를 이용해서 전부 하이퍼링크를 걸어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5731510" cy="16090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00192" y="1915227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12-12] </a:t>
            </a:r>
            <a:r>
              <a:rPr lang="ko-KR" altLang="en-US" sz="1400" dirty="0"/>
              <a:t>검색 부분 완성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56176" y="2276872"/>
            <a:ext cx="2942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source/ch12/center/pic12-12.html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41823" y="4725144"/>
            <a:ext cx="8280920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&lt;div class="clear"&gt;&lt;/div&gt;</a:t>
            </a:r>
          </a:p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page_control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 smtClean="0"/>
              <a:t>       &lt;</a:t>
            </a:r>
            <a:r>
              <a:rPr lang="en-US" altLang="ko-KR" sz="1400" dirty="0"/>
              <a:t>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</a:t>
            </a:r>
            <a:r>
              <a:rPr lang="en-US" altLang="ko-KR" sz="1400" dirty="0" err="1"/>
              <a:t>Prev</a:t>
            </a:r>
            <a:r>
              <a:rPr lang="en-US" altLang="ko-KR" sz="1400" dirty="0"/>
              <a:t>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="#"&gt;1&lt;/a&gt;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="#"&gt;2&lt;/a&gt;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="#"&gt;3&lt;/a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&lt;</a:t>
            </a:r>
            <a:r>
              <a:rPr lang="en-US" altLang="ko-KR" sz="1400" dirty="0"/>
              <a:t>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="#"&gt;4&lt;/a&gt;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="#"&gt;5&lt;/a&gt;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="3"&gt;6&lt;/a&gt;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="#"&gt;7&lt;/a&gt;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&lt;a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="#"&gt;8&lt;/a&gt;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="#"&gt;9&lt;/a&gt;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="#"&gt;10&lt;/a&gt; 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="#"&gt;Next&lt;/a&gt;</a:t>
            </a:r>
          </a:p>
          <a:p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08670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r>
              <a:rPr lang="ko-KR" altLang="en-US" dirty="0"/>
              <a:t>그리고 페이지 컨트롤 부분과 검색 부분을 구분하기 위해 </a:t>
            </a:r>
            <a:r>
              <a:rPr lang="en-US" altLang="ko-KR" dirty="0"/>
              <a:t>&lt;div class=“clear</a:t>
            </a:r>
            <a:r>
              <a:rPr lang="ko-KR" altLang="en-US" dirty="0"/>
              <a:t>”</a:t>
            </a:r>
            <a:r>
              <a:rPr lang="en-US" altLang="ko-KR" dirty="0"/>
              <a:t>&gt; &lt;/div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을 </a:t>
            </a:r>
            <a:r>
              <a:rPr lang="ko-KR" altLang="en-US" dirty="0"/>
              <a:t>추가해 주었습니다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12-13]</a:t>
            </a:r>
            <a:r>
              <a:rPr lang="ko-KR" altLang="en-US" dirty="0"/>
              <a:t>을 확인하세요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/>
              <a:t>div class=“clear</a:t>
            </a:r>
            <a:r>
              <a:rPr lang="ko-KR" altLang="en-US" dirty="0"/>
              <a:t>”</a:t>
            </a:r>
            <a:r>
              <a:rPr lang="en-US" altLang="ko-KR" dirty="0"/>
              <a:t>&gt; &lt;/div&gt;</a:t>
            </a:r>
            <a:r>
              <a:rPr lang="ko-KR" altLang="en-US" dirty="0"/>
              <a:t>을 추가해 주지 않으면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12-14]</a:t>
            </a:r>
            <a:r>
              <a:rPr lang="ko-KR" altLang="en-US" dirty="0"/>
              <a:t>와 같이 페이지 </a:t>
            </a:r>
            <a:r>
              <a:rPr lang="ko-KR" altLang="en-US" dirty="0" smtClean="0"/>
              <a:t>컨트롤 </a:t>
            </a:r>
            <a:r>
              <a:rPr lang="ko-KR" altLang="en-US" dirty="0"/>
              <a:t>부분이 의도하지 않은 곳에 위치해 버립니다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204864"/>
            <a:ext cx="5064573" cy="14521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24128" y="2502768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12-13] </a:t>
            </a:r>
            <a:r>
              <a:rPr lang="ko-KR" altLang="en-US" sz="1400" dirty="0"/>
              <a:t>페이지 컨트롤 추가</a:t>
            </a:r>
          </a:p>
        </p:txBody>
      </p:sp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5" y="3882596"/>
            <a:ext cx="5083049" cy="13695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5639" y="5098304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12-14] &lt;div class=“clear”&gt;&lt;/div&gt;</a:t>
            </a:r>
            <a:r>
              <a:rPr lang="ko-KR" altLang="en-US" sz="1400" dirty="0"/>
              <a:t>를 추가하지 않을 경우 벌어지는 현상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0214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7931224" cy="33123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이제 다시 </a:t>
            </a:r>
            <a:r>
              <a:rPr lang="en-US" altLang="ko-KR" dirty="0"/>
              <a:t>subpage.css </a:t>
            </a:r>
            <a:r>
              <a:rPr lang="ko-KR" altLang="en-US" dirty="0"/>
              <a:t>파일 내부에</a:t>
            </a:r>
            <a:r>
              <a:rPr lang="en-US" altLang="ko-KR" dirty="0" smtClean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이렇게 값을 입력해서 페이지 컨트롤의 위치를 정확하게 잡아줍니다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모든 값에 하이퍼링크가 걸려 있기 때문에 </a:t>
            </a:r>
            <a:r>
              <a:rPr lang="en-US" altLang="ko-KR" dirty="0"/>
              <a:t>#</a:t>
            </a:r>
            <a:r>
              <a:rPr lang="en-US" altLang="ko-KR" dirty="0" err="1"/>
              <a:t>page_control</a:t>
            </a:r>
            <a:r>
              <a:rPr lang="en-US" altLang="ko-KR" dirty="0"/>
              <a:t> a</a:t>
            </a:r>
            <a:r>
              <a:rPr lang="ko-KR" altLang="en-US" dirty="0"/>
              <a:t>의 속성을 이용해 </a:t>
            </a:r>
            <a:r>
              <a:rPr lang="ko-KR" altLang="en-US" dirty="0" smtClean="0"/>
              <a:t>나머지 부분을 </a:t>
            </a:r>
            <a:r>
              <a:rPr lang="ko-KR" altLang="en-US" dirty="0"/>
              <a:t>정렬해 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7992888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page_control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text-align:center</a:t>
            </a:r>
            <a:r>
              <a:rPr lang="en-US" altLang="ko-KR" dirty="0"/>
              <a:t>; /</a:t>
            </a:r>
            <a:r>
              <a:rPr lang="ko-KR" altLang="en-US" dirty="0"/>
              <a:t>* 전체 텍스트를 중앙 정렬해 줍니다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margin:20px </a:t>
            </a:r>
            <a:r>
              <a:rPr lang="en-US" altLang="ko-KR" dirty="0"/>
              <a:t>0 0 0; /</a:t>
            </a:r>
            <a:r>
              <a:rPr lang="ko-KR" altLang="en-US" dirty="0"/>
              <a:t>* 상단에 </a:t>
            </a:r>
            <a:r>
              <a:rPr lang="en-US" altLang="ko-KR" dirty="0"/>
              <a:t>20</a:t>
            </a:r>
            <a:r>
              <a:rPr lang="ko-KR" altLang="en-US" dirty="0"/>
              <a:t>픽셀의 </a:t>
            </a:r>
            <a:r>
              <a:rPr lang="ko-KR" altLang="en-US" dirty="0" err="1"/>
              <a:t>마진값을</a:t>
            </a:r>
            <a:r>
              <a:rPr lang="ko-KR" altLang="en-US" dirty="0"/>
              <a:t> 지정합니다</a:t>
            </a:r>
            <a:r>
              <a:rPr lang="en-US" altLang="ko-KR" dirty="0"/>
              <a:t>. */</a:t>
            </a:r>
          </a:p>
          <a:p>
            <a:r>
              <a:rPr lang="en-US" altLang="ko-KR" dirty="0" smtClean="0"/>
              <a:t>  margin-right</a:t>
            </a:r>
            <a:r>
              <a:rPr lang="en-US" altLang="ko-KR" dirty="0"/>
              <a:t>: auto; /</a:t>
            </a:r>
            <a:r>
              <a:rPr lang="ko-KR" altLang="en-US" dirty="0"/>
              <a:t>* 마진 오른쪽은 자동으로 *</a:t>
            </a:r>
            <a:r>
              <a:rPr lang="en-US" altLang="ko-KR" dirty="0"/>
              <a:t>/</a:t>
            </a:r>
          </a:p>
          <a:p>
            <a:r>
              <a:rPr lang="en-US" altLang="ko-KR" dirty="0" smtClean="0"/>
              <a:t>  margin-left</a:t>
            </a:r>
            <a:r>
              <a:rPr lang="en-US" altLang="ko-KR" dirty="0"/>
              <a:t>: auto; /</a:t>
            </a:r>
            <a:r>
              <a:rPr lang="ko-KR" altLang="en-US" dirty="0"/>
              <a:t>* 마진 왼쪽도 자동으로</a:t>
            </a:r>
            <a:r>
              <a:rPr lang="en-US" altLang="ko-KR" dirty="0"/>
              <a:t>, </a:t>
            </a:r>
            <a:r>
              <a:rPr lang="ko-KR" altLang="en-US" dirty="0"/>
              <a:t>이렇게 해야 전체 아이디 선택자가 중앙에 </a:t>
            </a:r>
            <a:r>
              <a:rPr lang="ko-KR" altLang="en-US" dirty="0" smtClean="0"/>
              <a:t>위치하게 됩니다</a:t>
            </a:r>
            <a:r>
              <a:rPr lang="en-US" altLang="ko-KR" dirty="0"/>
              <a:t>. */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5718" y="4797152"/>
            <a:ext cx="5568449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page_control</a:t>
            </a:r>
            <a:r>
              <a:rPr lang="en-US" altLang="ko-KR" dirty="0"/>
              <a:t> a {</a:t>
            </a:r>
          </a:p>
          <a:p>
            <a:r>
              <a:rPr lang="en-US" altLang="ko-KR" dirty="0" smtClean="0"/>
              <a:t>  padding:2px </a:t>
            </a:r>
            <a:r>
              <a:rPr lang="en-US" altLang="ko-KR" dirty="0"/>
              <a:t>5px;</a:t>
            </a:r>
          </a:p>
          <a:p>
            <a:r>
              <a:rPr lang="en-US" altLang="ko-KR" dirty="0" smtClean="0"/>
              <a:t>  text-decoration</a:t>
            </a:r>
            <a:r>
              <a:rPr lang="en-US" altLang="ko-KR" dirty="0"/>
              <a:t>: none;</a:t>
            </a:r>
          </a:p>
          <a:p>
            <a:r>
              <a:rPr lang="en-US" altLang="ko-KR" dirty="0" smtClean="0"/>
              <a:t>  color</a:t>
            </a:r>
            <a:r>
              <a:rPr lang="en-US" altLang="ko-KR" dirty="0"/>
              <a:t>: #333;</a:t>
            </a:r>
          </a:p>
          <a:p>
            <a:r>
              <a:rPr lang="en-US" altLang="ko-KR" dirty="0" smtClean="0"/>
              <a:t>  margin:0 </a:t>
            </a:r>
            <a:r>
              <a:rPr lang="en-US" altLang="ko-KR" dirty="0"/>
              <a:t>5px;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71899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a:hover </a:t>
            </a:r>
            <a:r>
              <a:rPr lang="ko-KR" altLang="en-US" dirty="0"/>
              <a:t>속성을 지정하여 마우스 </a:t>
            </a:r>
            <a:r>
              <a:rPr lang="ko-KR" altLang="en-US" dirty="0" err="1"/>
              <a:t>오버시</a:t>
            </a:r>
            <a:r>
              <a:rPr lang="ko-KR" altLang="en-US" dirty="0"/>
              <a:t> 효과까지 적용해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최종 </a:t>
            </a:r>
            <a:r>
              <a:rPr lang="ko-KR" altLang="en-US" dirty="0"/>
              <a:t>테이블의 모습은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12-15]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951672"/>
            <a:ext cx="3855212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</a:t>
            </a:r>
            <a:r>
              <a:rPr lang="en-US" altLang="ko-KR" dirty="0" err="1"/>
              <a:t>page_control</a:t>
            </a:r>
            <a:r>
              <a:rPr lang="en-US" altLang="ko-KR" dirty="0"/>
              <a:t> a:hover {</a:t>
            </a:r>
          </a:p>
          <a:p>
            <a:r>
              <a:rPr lang="en-US" altLang="ko-KR" dirty="0" smtClean="0"/>
              <a:t>  font-weight</a:t>
            </a:r>
            <a:r>
              <a:rPr lang="en-US" altLang="ko-KR" dirty="0"/>
              <a:t>: bold;</a:t>
            </a:r>
          </a:p>
          <a:p>
            <a:r>
              <a:rPr lang="en-US" altLang="ko-KR" dirty="0" smtClean="0"/>
              <a:t>  color</a:t>
            </a:r>
            <a:r>
              <a:rPr lang="en-US" altLang="ko-KR" dirty="0"/>
              <a:t>: #F90;</a:t>
            </a:r>
          </a:p>
          <a:p>
            <a:r>
              <a:rPr lang="en-US" altLang="ko-KR" dirty="0" smtClean="0"/>
              <a:t>  text-decoration</a:t>
            </a:r>
            <a:r>
              <a:rPr lang="en-US" altLang="ko-KR" dirty="0"/>
              <a:t>: underline;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951672"/>
            <a:ext cx="4367418" cy="41707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3291" y="6122395"/>
            <a:ext cx="2989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12-15] </a:t>
            </a:r>
            <a:r>
              <a:rPr lang="ko-KR" altLang="en-US" sz="1400" dirty="0"/>
              <a:t>완성된 테이블의 모습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99992" y="6433591"/>
            <a:ext cx="2942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source/ch12/center/pic12-15.html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99886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만약 여기에 각 셀마다 마우스를 </a:t>
            </a:r>
            <a:r>
              <a:rPr lang="en-US" altLang="ko-KR" sz="1400" dirty="0"/>
              <a:t>hover </a:t>
            </a:r>
            <a:r>
              <a:rPr lang="ko-KR" altLang="en-US" sz="1400" dirty="0"/>
              <a:t>했을 때 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 </a:t>
            </a:r>
            <a:r>
              <a:rPr lang="ko-KR" altLang="en-US" sz="1400" dirty="0"/>
              <a:t>부분의 색상이 변경되길 </a:t>
            </a:r>
            <a:r>
              <a:rPr lang="ko-KR" altLang="en-US" sz="1400" dirty="0" smtClean="0"/>
              <a:t>원하면 </a:t>
            </a:r>
            <a:r>
              <a:rPr lang="en-US" altLang="ko-KR" sz="1400" dirty="0" smtClean="0"/>
              <a:t>subpage.css </a:t>
            </a:r>
            <a:r>
              <a:rPr lang="ko-KR" altLang="en-US" sz="1400" dirty="0"/>
              <a:t>파일 내부에 아래와 같이 적용해 주면 좀더 </a:t>
            </a:r>
            <a:r>
              <a:rPr lang="ko-KR" altLang="en-US" sz="1400" dirty="0" smtClean="0"/>
              <a:t>역동적인 </a:t>
            </a:r>
            <a:r>
              <a:rPr lang="ko-KR" altLang="en-US" sz="1400" dirty="0"/>
              <a:t>테이블 </a:t>
            </a:r>
            <a:r>
              <a:rPr lang="ko-KR" altLang="en-US" sz="1400" dirty="0" smtClean="0"/>
              <a:t>디자인이 됩니다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 smtClean="0"/>
              <a:t>여기에 </a:t>
            </a:r>
            <a:r>
              <a:rPr lang="ko-KR" altLang="en-US" sz="1400" dirty="0"/>
              <a:t>마지막으로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 scope=“col</a:t>
            </a:r>
            <a:r>
              <a:rPr lang="ko-KR" altLang="en-US" sz="1400" dirty="0"/>
              <a:t>”</a:t>
            </a:r>
            <a:r>
              <a:rPr lang="en-US" altLang="ko-KR" sz="1400" dirty="0"/>
              <a:t>&gt; </a:t>
            </a:r>
            <a:r>
              <a:rPr lang="ko-KR" altLang="en-US" sz="1400" dirty="0"/>
              <a:t>값을 넣어 마무리합니다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scope=“col</a:t>
            </a:r>
            <a:r>
              <a:rPr lang="ko-KR" altLang="en-US" sz="1400" dirty="0"/>
              <a:t>”은 웹 접근성에서 시각 장애인들을 위한 텍스트 리더기가 여기는 </a:t>
            </a:r>
            <a:r>
              <a:rPr lang="ko-KR" altLang="en-US" sz="1400" dirty="0" smtClean="0"/>
              <a:t>테이블의 </a:t>
            </a:r>
            <a:r>
              <a:rPr lang="ko-KR" altLang="en-US" sz="1400" dirty="0"/>
              <a:t>헤더 부분이라는 것을 알려주는 역할을 하고 디자인상으로는 아무런 </a:t>
            </a:r>
            <a:r>
              <a:rPr lang="ko-KR" altLang="en-US" sz="1400" dirty="0" smtClean="0"/>
              <a:t>역할을 하지 </a:t>
            </a:r>
            <a:r>
              <a:rPr lang="ko-KR" altLang="en-US" sz="1400" dirty="0"/>
              <a:t>않는 특수 태그입니다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01083" y="1916832"/>
            <a:ext cx="7787341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/>
              <a:t>article </a:t>
            </a:r>
            <a:r>
              <a:rPr lang="en-US" altLang="ko-KR" sz="2000" dirty="0" err="1"/>
              <a:t>table#notice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tr:hover</a:t>
            </a:r>
            <a:r>
              <a:rPr lang="en-US" altLang="ko-KR" sz="2000" dirty="0"/>
              <a:t> {</a:t>
            </a:r>
          </a:p>
          <a:p>
            <a:r>
              <a:rPr lang="en-US" altLang="ko-KR" sz="2000" dirty="0" smtClean="0"/>
              <a:t>  background-color</a:t>
            </a:r>
            <a:r>
              <a:rPr lang="en-US" altLang="ko-KR" sz="2000" dirty="0"/>
              <a:t>: </a:t>
            </a:r>
            <a:r>
              <a:rPr lang="en-US" altLang="ko-KR" sz="2000" dirty="0" smtClean="0"/>
              <a:t>#DDF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 smtClean="0"/>
              <a:t>  cursor</a:t>
            </a:r>
            <a:r>
              <a:rPr lang="en-US" altLang="ko-KR" sz="2000" dirty="0"/>
              <a:t>: pointer;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cursor:hand</a:t>
            </a:r>
            <a:r>
              <a:rPr lang="en-US" altLang="ko-KR" sz="2000" dirty="0"/>
              <a:t>;</a:t>
            </a:r>
          </a:p>
          <a:p>
            <a:r>
              <a:rPr lang="en-US" altLang="ko-KR" sz="2000" dirty="0"/>
              <a:t>}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603221" y="4437112"/>
            <a:ext cx="7931357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/>
              <a:t>&lt;table id="notice"&gt;</a:t>
            </a:r>
          </a:p>
          <a:p>
            <a:r>
              <a:rPr lang="en-US" altLang="ko-KR" sz="2000" dirty="0" smtClean="0"/>
              <a:t>   &lt;</a:t>
            </a:r>
            <a:r>
              <a:rPr lang="en-US" altLang="ko-KR" sz="2000" dirty="0" err="1"/>
              <a:t>tr</a:t>
            </a:r>
            <a:r>
              <a:rPr lang="en-US" altLang="ko-KR" sz="2000" dirty="0"/>
              <a:t>&gt;</a:t>
            </a:r>
          </a:p>
          <a:p>
            <a:r>
              <a:rPr lang="en-US" altLang="ko-KR" sz="2000" dirty="0" smtClean="0"/>
              <a:t>      &lt;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 scope="col" class="</a:t>
            </a:r>
            <a:r>
              <a:rPr lang="en-US" altLang="ko-KR" sz="2000" dirty="0" err="1"/>
              <a:t>tno</a:t>
            </a:r>
            <a:r>
              <a:rPr lang="en-US" altLang="ko-KR" sz="2000" dirty="0"/>
              <a:t>"&gt;no.&lt;/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&gt;</a:t>
            </a:r>
          </a:p>
          <a:p>
            <a:r>
              <a:rPr lang="en-US" altLang="ko-KR" sz="2000" dirty="0" smtClean="0"/>
              <a:t>          …</a:t>
            </a:r>
            <a:endParaRPr lang="en-US" altLang="ko-KR" sz="2000" dirty="0"/>
          </a:p>
          <a:p>
            <a:r>
              <a:rPr lang="en-US" altLang="ko-KR" sz="2000" dirty="0" smtClean="0"/>
              <a:t>&lt;/</a:t>
            </a:r>
            <a:r>
              <a:rPr lang="en-US" altLang="ko-KR" sz="2000" dirty="0" err="1"/>
              <a:t>tr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6051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이번 섹션에서는 </a:t>
            </a:r>
            <a:r>
              <a:rPr lang="en-US" altLang="ko-KR" dirty="0"/>
              <a:t>CSS</a:t>
            </a:r>
            <a:r>
              <a:rPr lang="ko-KR" altLang="en-US" dirty="0"/>
              <a:t>를 이용해서 간단한 회원가입 폼 디자인을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예제들을 보면 알겠지만 웹 문서 자체에서는 그렇게 많은 코드가 </a:t>
            </a:r>
            <a:r>
              <a:rPr lang="ko-KR" altLang="en-US" dirty="0" smtClean="0"/>
              <a:t>필요치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회원가입 폼 또한 많은 코드가 </a:t>
            </a:r>
            <a:r>
              <a:rPr lang="en-US" altLang="ko-KR" dirty="0"/>
              <a:t>html </a:t>
            </a:r>
            <a:r>
              <a:rPr lang="ko-KR" altLang="en-US" dirty="0"/>
              <a:t>문서에서는 필요하지 않습니다</a:t>
            </a:r>
            <a:r>
              <a:rPr lang="en-US" altLang="ko-KR" dirty="0"/>
              <a:t>. </a:t>
            </a:r>
            <a:r>
              <a:rPr lang="ko-KR" altLang="en-US" dirty="0" smtClean="0"/>
              <a:t>이 책에서 </a:t>
            </a:r>
            <a:r>
              <a:rPr lang="ko-KR" altLang="en-US" dirty="0"/>
              <a:t>계속해서 말씀 드리지만</a:t>
            </a:r>
            <a:r>
              <a:rPr lang="en-US" altLang="ko-KR" dirty="0"/>
              <a:t>, html </a:t>
            </a:r>
            <a:r>
              <a:rPr lang="ko-KR" altLang="en-US" dirty="0"/>
              <a:t>문서는 전체적인 문서의 형태만 잡는 데 </a:t>
            </a:r>
            <a:r>
              <a:rPr lang="ko-KR" altLang="en-US" dirty="0" smtClean="0"/>
              <a:t>사용될 </a:t>
            </a:r>
            <a:r>
              <a:rPr lang="ko-KR" altLang="en-US" dirty="0"/>
              <a:t>뿐이지</a:t>
            </a:r>
            <a:r>
              <a:rPr lang="en-US" altLang="ko-KR" dirty="0"/>
              <a:t>, html </a:t>
            </a:r>
            <a:r>
              <a:rPr lang="ko-KR" altLang="en-US" dirty="0"/>
              <a:t>문서 내부에서 디자인을 담당하는 요소는 적습니다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ko-KR" altLang="en-US" dirty="0" smtClean="0"/>
              <a:t>디자인적인 </a:t>
            </a:r>
            <a:r>
              <a:rPr lang="ko-KR" altLang="en-US" dirty="0"/>
              <a:t>요소는 </a:t>
            </a:r>
            <a:r>
              <a:rPr lang="en-US" altLang="ko-KR" dirty="0"/>
              <a:t>CSS</a:t>
            </a:r>
            <a:r>
              <a:rPr lang="ko-KR" altLang="en-US" dirty="0"/>
              <a:t>를 통해서 이루어지는 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예제로 만드는 사이트가 영문으로 된 사이트지만</a:t>
            </a:r>
            <a:r>
              <a:rPr lang="en-US" altLang="ko-KR" dirty="0"/>
              <a:t>, </a:t>
            </a:r>
            <a:r>
              <a:rPr lang="ko-KR" altLang="en-US" dirty="0"/>
              <a:t>모든 텍스트만 바꾸면 </a:t>
            </a:r>
            <a:r>
              <a:rPr lang="ko-KR" altLang="en-US" dirty="0" smtClean="0"/>
              <a:t>곧바로 </a:t>
            </a:r>
            <a:r>
              <a:rPr lang="ko-KR" altLang="en-US" dirty="0"/>
              <a:t>한글 웹 사이트로 구성할 수 있게 되어 있었습니다</a:t>
            </a:r>
            <a:r>
              <a:rPr lang="en-US" altLang="ko-KR" dirty="0"/>
              <a:t>. </a:t>
            </a:r>
            <a:r>
              <a:rPr lang="ko-KR" altLang="en-US" dirty="0"/>
              <a:t>그래서 회원 가입 폼 </a:t>
            </a:r>
            <a:r>
              <a:rPr lang="ko-KR" altLang="en-US" dirty="0" smtClean="0"/>
              <a:t>자체도 영문으로 </a:t>
            </a:r>
            <a:r>
              <a:rPr lang="ko-KR" altLang="en-US" dirty="0"/>
              <a:t>만들긴 하지만</a:t>
            </a:r>
            <a:r>
              <a:rPr lang="en-US" altLang="ko-KR" dirty="0"/>
              <a:t>, </a:t>
            </a:r>
            <a:r>
              <a:rPr lang="ko-KR" altLang="en-US" dirty="0"/>
              <a:t>회원가입 폼 모양 자체는 한글 웹사이트에서 요구하는 </a:t>
            </a:r>
            <a:r>
              <a:rPr lang="ko-KR" altLang="en-US" dirty="0" smtClean="0"/>
              <a:t>사항들을 </a:t>
            </a:r>
            <a:r>
              <a:rPr lang="ko-KR" altLang="en-US" dirty="0"/>
              <a:t>최대한 반영해서 디자인하도록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회원 가입 폼을 만들기 위해서 하나의 </a:t>
            </a:r>
            <a:r>
              <a:rPr lang="ko-KR" altLang="en-US" dirty="0" err="1"/>
              <a:t>디렉토리를</a:t>
            </a:r>
            <a:r>
              <a:rPr lang="ko-KR" altLang="en-US" dirty="0"/>
              <a:t> 만들고 시작하겠습니다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회원가입은 </a:t>
            </a:r>
            <a:r>
              <a:rPr lang="en-US" altLang="ko-KR" dirty="0"/>
              <a:t>member</a:t>
            </a:r>
            <a:r>
              <a:rPr lang="ko-KR" altLang="en-US" dirty="0"/>
              <a:t>라는 </a:t>
            </a:r>
            <a:r>
              <a:rPr lang="ko-KR" altLang="en-US" dirty="0" err="1"/>
              <a:t>디렉토리에</a:t>
            </a:r>
            <a:r>
              <a:rPr lang="ko-KR" altLang="en-US" dirty="0"/>
              <a:t> 모든 파일이 저장될 것이며</a:t>
            </a:r>
            <a:r>
              <a:rPr lang="en-US" altLang="ko-KR" dirty="0"/>
              <a:t>, </a:t>
            </a:r>
            <a:r>
              <a:rPr lang="ko-KR" altLang="en-US" dirty="0"/>
              <a:t>동일한 </a:t>
            </a:r>
            <a:r>
              <a:rPr lang="ko-KR" altLang="en-US" dirty="0" smtClean="0"/>
              <a:t>이름인 </a:t>
            </a:r>
            <a:r>
              <a:rPr lang="en-US" altLang="ko-KR" dirty="0" smtClean="0"/>
              <a:t>member</a:t>
            </a:r>
            <a:r>
              <a:rPr lang="ko-KR" altLang="en-US" dirty="0"/>
              <a:t>라는 </a:t>
            </a:r>
            <a:r>
              <a:rPr lang="ko-KR" altLang="en-US" dirty="0" err="1"/>
              <a:t>디렉토리를</a:t>
            </a:r>
            <a:r>
              <a:rPr lang="ko-KR" altLang="en-US" dirty="0"/>
              <a:t> 루트에 위치한 </a:t>
            </a:r>
            <a:r>
              <a:rPr lang="en-US" altLang="ko-KR" dirty="0"/>
              <a:t>images </a:t>
            </a:r>
            <a:r>
              <a:rPr lang="ko-KR" altLang="en-US" dirty="0" err="1"/>
              <a:t>디렉토리</a:t>
            </a:r>
            <a:r>
              <a:rPr lang="ko-KR" altLang="en-US" dirty="0"/>
              <a:t> 하부에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1983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7734" y="1124744"/>
            <a:ext cx="8435280" cy="47853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이제 </a:t>
            </a:r>
            <a:r>
              <a:rPr lang="en-US" altLang="ko-KR" sz="1400" dirty="0"/>
              <a:t>Section 1</a:t>
            </a:r>
            <a:r>
              <a:rPr lang="ko-KR" altLang="en-US" sz="1400" dirty="0"/>
              <a:t>에서와 같이 이전 </a:t>
            </a:r>
            <a:r>
              <a:rPr lang="en-US" altLang="ko-KR" sz="1400" dirty="0"/>
              <a:t>/company </a:t>
            </a:r>
            <a:r>
              <a:rPr lang="ko-KR" altLang="en-US" sz="1400" dirty="0"/>
              <a:t>폴더 밑에 있던 </a:t>
            </a:r>
            <a:r>
              <a:rPr lang="en-US" altLang="ko-KR" sz="1400" dirty="0" err="1" smtClean="0"/>
              <a:t>welcome.jsp</a:t>
            </a:r>
            <a:r>
              <a:rPr lang="en-US" altLang="ko-KR" sz="1400" dirty="0" smtClean="0"/>
              <a:t>, sub_img.html</a:t>
            </a:r>
            <a:r>
              <a:rPr lang="en-US" altLang="ko-KR" sz="1400" dirty="0"/>
              <a:t>, sub_menu.html</a:t>
            </a:r>
            <a:r>
              <a:rPr lang="ko-KR" altLang="en-US" sz="1400" dirty="0"/>
              <a:t>이란 파일을 </a:t>
            </a:r>
            <a:r>
              <a:rPr lang="en-US" altLang="ko-KR" sz="1400" dirty="0" smtClean="0"/>
              <a:t>/member</a:t>
            </a:r>
            <a:r>
              <a:rPr lang="ko-KR" altLang="en-US" sz="1400" dirty="0" smtClean="0"/>
              <a:t>란 </a:t>
            </a:r>
            <a:r>
              <a:rPr lang="ko-KR" altLang="en-US" sz="1400" dirty="0"/>
              <a:t>폴더에 복사를 하고 </a:t>
            </a:r>
            <a:r>
              <a:rPr lang="en-US" altLang="ko-KR" sz="1400" dirty="0" err="1" smtClean="0"/>
              <a:t>welcome.jsp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이란 </a:t>
            </a:r>
            <a:r>
              <a:rPr lang="ko-KR" altLang="en-US" sz="1400" dirty="0"/>
              <a:t>파일은 </a:t>
            </a:r>
            <a:r>
              <a:rPr lang="en-US" altLang="ko-KR" sz="1400" dirty="0" err="1" smtClean="0"/>
              <a:t>join.jsp</a:t>
            </a:r>
            <a:r>
              <a:rPr lang="ko-KR" altLang="en-US" sz="1400" dirty="0" smtClean="0"/>
              <a:t>이란 </a:t>
            </a:r>
            <a:r>
              <a:rPr lang="ko-KR" altLang="en-US" sz="1400" dirty="0"/>
              <a:t>파일 이름으로 변경합니다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</a:t>
            </a:r>
            <a:r>
              <a:rPr lang="en-US" altLang="ko-KR" sz="1400" dirty="0" err="1" smtClean="0"/>
              <a:t>welcome.jsp</a:t>
            </a:r>
            <a:r>
              <a:rPr lang="ko-KR" altLang="en-US" sz="1400" dirty="0" smtClean="0"/>
              <a:t>에 해당하는 </a:t>
            </a:r>
            <a:r>
              <a:rPr lang="ko-KR" altLang="en-US" sz="1400" dirty="0"/>
              <a:t>내용들은 전부 지우고 다음과 같이 코드를 집어 넣습니다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908696"/>
            <a:ext cx="8568952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"../header.html" %&gt;  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"sub_img.html" %&gt;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"sub_menu.html" </a:t>
            </a:r>
            <a:r>
              <a:rPr lang="en-US" altLang="ko-KR" sz="1400" i="1" dirty="0" smtClean="0"/>
              <a:t>%&gt;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article&gt; </a:t>
            </a:r>
            <a:endParaRPr lang="en-US" altLang="ko-KR" sz="1400" dirty="0" smtClean="0"/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h1&gt;Join Us&lt;/h1&gt;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form id="join"&gt;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&lt;</a:t>
            </a:r>
            <a:r>
              <a:rPr lang="en-US" altLang="ko-KR" sz="1400" dirty="0" err="1">
                <a:solidFill>
                  <a:srgbClr val="FF0000"/>
                </a:solidFill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</a:rPr>
              <a:t>&gt;&lt;legend&gt;Basic Info&lt;/legend&gt;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label&gt;User ID&lt;/label&gt;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</a:t>
            </a:r>
            <a:r>
              <a:rPr lang="en-US" altLang="ko-KR" sz="1400" dirty="0" err="1"/>
              <a:t>userid</a:t>
            </a:r>
            <a:r>
              <a:rPr lang="en-US" altLang="ko-KR" sz="1400" dirty="0"/>
              <a:t> " type="text" class="id"&gt;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type="button" value="dup. check" class="dup"&gt;&lt;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label&gt;Password&lt;/label&gt;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 " type="password" class="pass"&gt;&lt;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label&gt;Retype Password&lt;/label&gt;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</a:t>
            </a:r>
            <a:r>
              <a:rPr lang="en-US" altLang="ko-KR" sz="1400" dirty="0" err="1"/>
              <a:t>repasswd</a:t>
            </a:r>
            <a:r>
              <a:rPr lang="en-US" altLang="ko-KR" sz="1400" dirty="0"/>
              <a:t>" type="password" class="pass"&gt;&lt;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label&gt;Name&lt;/label&gt;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name="name" type="text" class="nick"&gt;&lt;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label&gt;E-Mail&lt;/label&gt;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name="email" type="email" class="email"&gt;&lt;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label&gt;Retype E-Mail&lt;/label&gt; 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/>
              <a:t>input name="</a:t>
            </a:r>
            <a:r>
              <a:rPr lang="en-US" altLang="ko-KR" sz="1400" dirty="0" err="1"/>
              <a:t>reemail</a:t>
            </a:r>
            <a:r>
              <a:rPr lang="en-US" altLang="ko-KR" sz="1400" dirty="0"/>
              <a:t> " type="email" class="email"&gt;&lt;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3585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484783"/>
            <a:ext cx="8640960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</a:rPr>
              <a:t>&gt;&lt;legend&gt;Optional&lt;/legend&gt;</a:t>
            </a:r>
          </a:p>
          <a:p>
            <a:pPr lvl="1"/>
            <a:r>
              <a:rPr lang="en-US" altLang="ko-KR" sz="1400" dirty="0"/>
              <a:t>&lt;label&gt;Address&lt;/label&gt; &lt;input name=</a:t>
            </a:r>
            <a:r>
              <a:rPr lang="en-US" altLang="ko-KR" sz="1400" i="1" dirty="0"/>
              <a:t>"address" type="text" class="address"&gt;&lt;</a:t>
            </a:r>
            <a:r>
              <a:rPr lang="en-US" altLang="ko-KR" sz="1400" i="1" dirty="0" err="1"/>
              <a:t>br</a:t>
            </a:r>
            <a:r>
              <a:rPr lang="en-US" altLang="ko-KR" sz="1400" i="1" dirty="0"/>
              <a:t>&gt;</a:t>
            </a:r>
          </a:p>
          <a:p>
            <a:pPr lvl="1"/>
            <a:r>
              <a:rPr lang="en-US" altLang="ko-KR" sz="1400" dirty="0"/>
              <a:t>&lt;label&gt;Phone Number&lt;/label&gt; &lt;input name=</a:t>
            </a:r>
            <a:r>
              <a:rPr lang="en-US" altLang="ko-KR" sz="1400" i="1" dirty="0"/>
              <a:t>"phone" type="</a:t>
            </a:r>
            <a:r>
              <a:rPr lang="en-US" altLang="ko-KR" sz="1400" i="1" dirty="0" err="1"/>
              <a:t>tel</a:t>
            </a:r>
            <a:r>
              <a:rPr lang="en-US" altLang="ko-KR" sz="1400" i="1" dirty="0"/>
              <a:t>" class="phone"&gt;&lt;</a:t>
            </a:r>
            <a:r>
              <a:rPr lang="en-US" altLang="ko-KR" sz="1400" i="1" dirty="0" err="1"/>
              <a:t>br</a:t>
            </a:r>
            <a:r>
              <a:rPr lang="en-US" altLang="ko-KR" sz="1400" i="1" dirty="0"/>
              <a:t>&gt;</a:t>
            </a:r>
          </a:p>
          <a:p>
            <a:pPr lvl="1"/>
            <a:r>
              <a:rPr lang="en-US" altLang="ko-KR" sz="1400" dirty="0"/>
              <a:t>&lt;label&gt;Mobile Phone Number&lt;/label&gt; &lt;input name=</a:t>
            </a:r>
            <a:r>
              <a:rPr lang="en-US" altLang="ko-KR" sz="1400" i="1" dirty="0"/>
              <a:t>"mobile" type="</a:t>
            </a:r>
            <a:r>
              <a:rPr lang="en-US" altLang="ko-KR" sz="1400" i="1" dirty="0" err="1"/>
              <a:t>tel</a:t>
            </a:r>
            <a:r>
              <a:rPr lang="en-US" altLang="ko-KR" sz="1400" i="1" dirty="0"/>
              <a:t>" class="mobile"&gt;&lt;</a:t>
            </a:r>
            <a:r>
              <a:rPr lang="en-US" altLang="ko-KR" sz="1400" i="1" dirty="0" err="1"/>
              <a:t>br</a:t>
            </a:r>
            <a:r>
              <a:rPr lang="en-US" altLang="ko-KR" sz="1400" i="1" dirty="0"/>
              <a:t>&gt;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class="clear"&gt;&lt;/div&gt;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id="buttons"&gt;</a:t>
            </a:r>
          </a:p>
          <a:p>
            <a:pPr lvl="1"/>
            <a:r>
              <a:rPr lang="en-US" altLang="ko-KR" sz="1400" dirty="0"/>
              <a:t>&lt;input type=</a:t>
            </a:r>
            <a:r>
              <a:rPr lang="en-US" altLang="ko-KR" sz="1400" i="1" dirty="0"/>
              <a:t>"button" value="Submit" class="submit"&gt; </a:t>
            </a:r>
          </a:p>
          <a:p>
            <a:pPr lvl="1"/>
            <a:r>
              <a:rPr lang="en-US" altLang="ko-KR" sz="1400" dirty="0"/>
              <a:t>&lt;input type=</a:t>
            </a:r>
            <a:r>
              <a:rPr lang="en-US" altLang="ko-KR" sz="1400" i="1" dirty="0"/>
              <a:t>"button" value="Cancel" class="cancel</a:t>
            </a:r>
            <a:r>
              <a:rPr lang="en-US" altLang="ko-KR" sz="1400" i="1" dirty="0" smtClean="0"/>
              <a:t>"&gt;</a:t>
            </a:r>
          </a:p>
          <a:p>
            <a:r>
              <a:rPr lang="en-US" altLang="ko-KR" sz="1400" dirty="0" smtClean="0"/>
              <a:t>    &lt;/</a:t>
            </a:r>
            <a:r>
              <a:rPr lang="en-US" altLang="ko-KR" sz="1400" dirty="0"/>
              <a:t>div&gt;</a:t>
            </a:r>
          </a:p>
          <a:p>
            <a:r>
              <a:rPr lang="en-US" altLang="ko-KR" sz="1400" dirty="0"/>
              <a:t>&lt;/form&gt;</a:t>
            </a:r>
          </a:p>
          <a:p>
            <a:r>
              <a:rPr lang="en-US" altLang="ko-KR" sz="1400" dirty="0"/>
              <a:t>&lt;/article&gt;</a:t>
            </a:r>
          </a:p>
          <a:p>
            <a:r>
              <a:rPr lang="en-US" altLang="ko-KR" sz="1400" dirty="0"/>
              <a:t>&lt;%@ include file=</a:t>
            </a:r>
            <a:r>
              <a:rPr lang="en-US" altLang="ko-KR" sz="1400" i="1" dirty="0"/>
              <a:t>"../footer.html" %&gt;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83812" y="4509120"/>
            <a:ext cx="829264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여기서 </a:t>
            </a:r>
            <a:r>
              <a:rPr lang="en-US" altLang="ko-KR" sz="1400" dirty="0"/>
              <a:t>sub_menu.html </a:t>
            </a:r>
            <a:r>
              <a:rPr lang="ko-KR" altLang="en-US" sz="1400" dirty="0"/>
              <a:t>파일 내부에 있는 메뉴들의 이름도 변경하고 </a:t>
            </a:r>
            <a:r>
              <a:rPr lang="en-US" altLang="ko-KR" sz="1400" dirty="0" smtClean="0"/>
              <a:t>sub_img.html </a:t>
            </a:r>
            <a:r>
              <a:rPr lang="ko-KR" altLang="en-US" sz="1400" dirty="0" smtClean="0"/>
              <a:t>내부도 </a:t>
            </a:r>
            <a:r>
              <a:rPr lang="ko-KR" altLang="en-US" sz="1400" dirty="0"/>
              <a:t>변경합니다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수정한 결과는 </a:t>
            </a:r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12-16]</a:t>
            </a:r>
            <a:r>
              <a:rPr lang="ko-KR" altLang="en-US" sz="1400" dirty="0"/>
              <a:t>에서 확인 가능합니다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여기서 </a:t>
            </a:r>
            <a:r>
              <a:rPr lang="en-US" altLang="ko-KR" sz="1400" dirty="0"/>
              <a:t>input type</a:t>
            </a:r>
            <a:r>
              <a:rPr lang="ko-KR" altLang="en-US" sz="1400" dirty="0"/>
              <a:t>을 유심히 보시면 </a:t>
            </a:r>
            <a:r>
              <a:rPr lang="en-US" altLang="ko-KR" sz="1400" dirty="0"/>
              <a:t>E-mail</a:t>
            </a:r>
            <a:r>
              <a:rPr lang="ko-KR" altLang="en-US" sz="1400" dirty="0"/>
              <a:t>을 입력 받는 곳에는 </a:t>
            </a:r>
            <a:r>
              <a:rPr lang="en-US" altLang="ko-KR" sz="1400" dirty="0"/>
              <a:t>type=“email</a:t>
            </a:r>
            <a:r>
              <a:rPr lang="ko-KR" altLang="en-US" sz="1400" dirty="0"/>
              <a:t>”로 </a:t>
            </a:r>
            <a:r>
              <a:rPr lang="ko-KR" altLang="en-US" sz="1400" dirty="0" smtClean="0"/>
              <a:t>되어 있고</a:t>
            </a:r>
            <a:r>
              <a:rPr lang="en-US" altLang="ko-KR" sz="1400" dirty="0"/>
              <a:t>, </a:t>
            </a:r>
            <a:r>
              <a:rPr lang="ko-KR" altLang="en-US" sz="1400" dirty="0"/>
              <a:t>전화번호를 입력 받는 곳은 </a:t>
            </a:r>
            <a:r>
              <a:rPr lang="en-US" altLang="ko-KR" sz="1400" dirty="0"/>
              <a:t>type=“</a:t>
            </a:r>
            <a:r>
              <a:rPr lang="en-US" altLang="ko-KR" sz="1400" dirty="0" err="1"/>
              <a:t>tel</a:t>
            </a:r>
            <a:r>
              <a:rPr lang="ko-KR" altLang="en-US" sz="1400" dirty="0"/>
              <a:t>”로 되어 있는 것을 알 수 있습니다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1</a:t>
            </a:r>
            <a:r>
              <a:rPr lang="ko-KR" altLang="en-US" sz="1400" dirty="0" smtClean="0"/>
              <a:t>장에서 </a:t>
            </a:r>
            <a:r>
              <a:rPr lang="ko-KR" altLang="en-US" sz="1400" dirty="0"/>
              <a:t>배운 바와 같이 </a:t>
            </a:r>
            <a:r>
              <a:rPr lang="en-US" altLang="ko-KR" sz="1400" dirty="0"/>
              <a:t>HTML5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input type </a:t>
            </a:r>
            <a:r>
              <a:rPr lang="ko-KR" altLang="en-US" sz="1400" dirty="0"/>
              <a:t>별로 속성을 지정해 줄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53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일반 규칙과 </a:t>
            </a:r>
            <a:r>
              <a:rPr lang="en-US" altLang="ko-KR" dirty="0"/>
              <a:t>CSS3</a:t>
            </a:r>
            <a:r>
              <a:rPr lang="ko-KR" altLang="en-US" dirty="0"/>
              <a:t>에서 추가된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“</a:t>
            </a:r>
            <a:r>
              <a:rPr lang="en-US" altLang="ko-KR" dirty="0"/>
              <a:t>#(</a:t>
            </a:r>
            <a:r>
              <a:rPr lang="ko-KR" altLang="en-US" dirty="0" err="1"/>
              <a:t>샵</a:t>
            </a:r>
            <a:r>
              <a:rPr lang="en-US" altLang="ko-KR" dirty="0"/>
              <a:t>)”</a:t>
            </a:r>
            <a:r>
              <a:rPr lang="ko-KR" altLang="en-US" dirty="0"/>
              <a:t>으로 시작합니다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r>
              <a:rPr lang="ko-KR" altLang="en-US" dirty="0" err="1"/>
              <a:t>선택자와</a:t>
            </a:r>
            <a:r>
              <a:rPr lang="ko-KR" altLang="en-US" dirty="0"/>
              <a:t> 클래스 </a:t>
            </a:r>
            <a:r>
              <a:rPr lang="ko-KR" altLang="en-US" dirty="0" err="1"/>
              <a:t>선택자는</a:t>
            </a:r>
            <a:r>
              <a:rPr lang="ko-KR" altLang="en-US" dirty="0"/>
              <a:t> </a:t>
            </a:r>
            <a:r>
              <a:rPr lang="ko-KR" altLang="en-US" dirty="0" smtClean="0"/>
              <a:t>동일한 작용을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문서의 양식을 표현할 때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사용하나 클래스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</a:t>
            </a:r>
            <a:r>
              <a:rPr lang="ko-KR" altLang="en-US" dirty="0"/>
              <a:t>사용하나 동일한 효과를 줍니다</a:t>
            </a:r>
            <a:r>
              <a:rPr lang="en-US" altLang="ko-KR" dirty="0"/>
              <a:t>. </a:t>
            </a:r>
            <a:r>
              <a:rPr lang="ko-KR" altLang="en-US" dirty="0"/>
              <a:t>하지만 아이디 </a:t>
            </a:r>
            <a:r>
              <a:rPr lang="ko-KR" altLang="en-US" dirty="0" err="1"/>
              <a:t>선택자는</a:t>
            </a:r>
            <a:r>
              <a:rPr lang="ko-KR" altLang="en-US" dirty="0"/>
              <a:t> 큰 틀을 구성하는 </a:t>
            </a:r>
            <a:r>
              <a:rPr lang="ko-KR" altLang="en-US" dirty="0" smtClean="0"/>
              <a:t>곳에 사용하는 </a:t>
            </a:r>
            <a:r>
              <a:rPr lang="ko-KR" altLang="en-US" dirty="0"/>
              <a:t>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문서 내에서 큰 레이아웃을 잡을 때 아이디 </a:t>
            </a:r>
            <a:r>
              <a:rPr lang="ko-KR" altLang="en-US" dirty="0" err="1"/>
              <a:t>선택자를</a:t>
            </a:r>
            <a:r>
              <a:rPr lang="ko-KR" altLang="en-US" dirty="0"/>
              <a:t> 사용하는 것이 좋습니다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아이디 </a:t>
            </a:r>
            <a:r>
              <a:rPr lang="ko-KR" altLang="en-US" dirty="0"/>
              <a:t>선택자의 사용법은 다음과 같습니다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CSS </a:t>
            </a:r>
            <a:r>
              <a:rPr lang="ko-KR" altLang="en-US" dirty="0" smtClean="0"/>
              <a:t>속성에서는 다음과 같이 정의합니다</a:t>
            </a:r>
            <a:r>
              <a:rPr lang="en-US" altLang="ko-KR" dirty="0" smtClean="0"/>
              <a:t>.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#</a:t>
            </a:r>
            <a:r>
              <a:rPr lang="en-US" altLang="ko-KR" sz="1400" b="1" dirty="0" err="1"/>
              <a:t>myID</a:t>
            </a:r>
            <a:r>
              <a:rPr lang="en-US" altLang="ko-KR" sz="1400" b="1" dirty="0"/>
              <a:t> { margin:10px; padding:5px; 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문서 내부에서는 다음과 같이 적용합니다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400" b="1" dirty="0" smtClean="0"/>
              <a:t>&lt;</a:t>
            </a:r>
            <a:r>
              <a:rPr lang="en-US" altLang="ko-KR" sz="1400" b="1" dirty="0"/>
              <a:t>div id="</a:t>
            </a:r>
            <a:r>
              <a:rPr lang="en-US" altLang="ko-KR" sz="1400" b="1" dirty="0" err="1"/>
              <a:t>myID</a:t>
            </a:r>
            <a:r>
              <a:rPr lang="en-US" altLang="ko-KR" sz="1400" b="1" dirty="0"/>
              <a:t>"&gt; ... &lt;/div&gt;</a:t>
            </a:r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24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3812" y="1340768"/>
            <a:ext cx="82926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sub_menu.html </a:t>
            </a:r>
            <a:r>
              <a:rPr lang="ko-KR" altLang="en-US" sz="1400" dirty="0"/>
              <a:t>파일 내부에 있는 메뉴들의 이름도 변경하고 </a:t>
            </a:r>
            <a:r>
              <a:rPr lang="en-US" altLang="ko-KR" sz="1400" dirty="0" smtClean="0"/>
              <a:t>sub_img.html </a:t>
            </a:r>
            <a:r>
              <a:rPr lang="ko-KR" altLang="en-US" sz="1400" dirty="0" smtClean="0"/>
              <a:t>내부도 </a:t>
            </a:r>
            <a:r>
              <a:rPr lang="ko-KR" altLang="en-US" sz="1400" dirty="0"/>
              <a:t>변경합니다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62628" y="1772816"/>
            <a:ext cx="8122633" cy="175432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 id=</a:t>
            </a:r>
            <a:r>
              <a:rPr lang="en-US" altLang="ko-KR" i="1" dirty="0"/>
              <a:t>"</a:t>
            </a:r>
            <a:r>
              <a:rPr lang="en-US" altLang="ko-KR" i="1" dirty="0" err="1"/>
              <a:t>sub_menu</a:t>
            </a:r>
            <a:r>
              <a:rPr lang="en-US" altLang="ko-KR" i="1" dirty="0"/>
              <a:t>"&gt;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&lt;li&gt;&lt;a </a:t>
            </a:r>
            <a:r>
              <a:rPr lang="en-US" altLang="ko-KR" dirty="0" err="1"/>
              <a:t>href</a:t>
            </a:r>
            <a:r>
              <a:rPr lang="en-US" altLang="ko-KR" dirty="0"/>
              <a:t>=</a:t>
            </a:r>
            <a:r>
              <a:rPr lang="en-US" altLang="ko-KR" i="1" dirty="0"/>
              <a:t>"#"&gt;Join us&lt;/a&gt;&lt;/li&gt;</a:t>
            </a:r>
          </a:p>
          <a:p>
            <a:r>
              <a:rPr lang="it-IT" altLang="ko-KR" dirty="0"/>
              <a:t>&lt;li&gt;&lt;a href=</a:t>
            </a:r>
            <a:r>
              <a:rPr lang="it-IT" altLang="ko-KR" i="1" dirty="0"/>
              <a:t>"#"&gt;Privacy policy&lt;/a&gt;&lt;/li&gt;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</a:t>
            </a:r>
            <a:r>
              <a:rPr lang="en-US" altLang="ko-KR" dirty="0" err="1"/>
              <a:t>nav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2628" y="4221088"/>
            <a:ext cx="8043817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&lt;div id=</a:t>
            </a:r>
            <a:r>
              <a:rPr lang="en-US" altLang="ko-KR" i="1" dirty="0"/>
              <a:t>"</a:t>
            </a:r>
            <a:r>
              <a:rPr lang="en-US" altLang="ko-KR" i="1" dirty="0" err="1"/>
              <a:t>sub_img_member</a:t>
            </a:r>
            <a:r>
              <a:rPr lang="en-US" altLang="ko-KR" i="1" dirty="0"/>
              <a:t>"&gt;&lt;/div&gt;</a:t>
            </a:r>
          </a:p>
          <a:p>
            <a:r>
              <a:rPr lang="en-US" altLang="ko-KR" dirty="0"/>
              <a:t>&lt;div class=</a:t>
            </a:r>
            <a:r>
              <a:rPr lang="en-US" altLang="ko-KR" i="1" dirty="0"/>
              <a:t>"clear"&gt;&lt;/div&gt;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6928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태그를 활용한 게시판 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1969424"/>
            <a:ext cx="7272203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sub_img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  …</a:t>
            </a:r>
            <a:endParaRPr lang="en-US" altLang="ko-KR" sz="1400" dirty="0"/>
          </a:p>
          <a:p>
            <a:r>
              <a:rPr lang="en-US" altLang="ko-KR" sz="1400" dirty="0" smtClean="0"/>
              <a:t>  background-image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url</a:t>
            </a:r>
            <a:r>
              <a:rPr lang="en-US" altLang="ko-KR" sz="1400" dirty="0"/>
              <a:t>(../images/company/sub_back.png);</a:t>
            </a:r>
          </a:p>
          <a:p>
            <a:r>
              <a:rPr lang="en-US" altLang="ko-KR" sz="1400" dirty="0" smtClean="0"/>
              <a:t>  …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51520" y="4365104"/>
            <a:ext cx="8640960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#</a:t>
            </a:r>
            <a:r>
              <a:rPr lang="en-US" altLang="ko-KR" sz="2400" b="1" dirty="0" err="1"/>
              <a:t>sub_img_member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/>
              <a:t> …</a:t>
            </a:r>
          </a:p>
          <a:p>
            <a:r>
              <a:rPr lang="en-US" altLang="ko-KR" sz="2400" b="1" dirty="0"/>
              <a:t> background-image: </a:t>
            </a:r>
            <a:r>
              <a:rPr lang="en-US" altLang="ko-KR" sz="2400" b="1" dirty="0" err="1"/>
              <a:t>url</a:t>
            </a:r>
            <a:r>
              <a:rPr lang="en-US" altLang="ko-KR" sz="2400" b="1" dirty="0"/>
              <a:t>(../images/member/sub_back.png);</a:t>
            </a:r>
          </a:p>
          <a:p>
            <a:r>
              <a:rPr lang="en-US" altLang="ko-KR" sz="2400" b="1" dirty="0" smtClean="0"/>
              <a:t> …</a:t>
            </a:r>
          </a:p>
          <a:p>
            <a:r>
              <a:rPr lang="en-US" altLang="ko-KR" sz="2400" b="1" dirty="0" smtClean="0"/>
              <a:t>}</a:t>
            </a:r>
            <a:endParaRPr lang="ko-KR" altLang="en-US" sz="2400" b="1" dirty="0"/>
          </a:p>
        </p:txBody>
      </p:sp>
      <p:sp>
        <p:nvSpPr>
          <p:cNvPr id="7" name="직사각형 6"/>
          <p:cNvSpPr/>
          <p:nvPr/>
        </p:nvSpPr>
        <p:spPr>
          <a:xfrm>
            <a:off x="729031" y="3998879"/>
            <a:ext cx="7272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아래와 같이 이름을 변경하고 백그라운드 이미지가 있는 곳을 지정해 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628800"/>
            <a:ext cx="7344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이제 </a:t>
            </a:r>
            <a:r>
              <a:rPr lang="en-US" altLang="ko-KR" sz="1400" dirty="0"/>
              <a:t>subpage.css </a:t>
            </a:r>
            <a:r>
              <a:rPr lang="ko-KR" altLang="en-US" sz="1400" dirty="0"/>
              <a:t>파일을 열고 아래 코드를 그대로 복사해서</a:t>
            </a:r>
            <a:r>
              <a:rPr lang="en-US" altLang="ko-KR" sz="1400" dirty="0"/>
              <a:t>,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27691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input type</a:t>
            </a:r>
            <a:r>
              <a:rPr lang="ko-KR" altLang="en-US" dirty="0"/>
              <a:t>을 유심히 보시면 </a:t>
            </a:r>
            <a:r>
              <a:rPr lang="en-US" altLang="ko-KR" dirty="0"/>
              <a:t>E-mail</a:t>
            </a:r>
            <a:r>
              <a:rPr lang="ko-KR" altLang="en-US" dirty="0"/>
              <a:t>을 입력 받는 곳에는 </a:t>
            </a:r>
            <a:r>
              <a:rPr lang="en-US" altLang="ko-KR" dirty="0"/>
              <a:t>type=“email</a:t>
            </a:r>
            <a:r>
              <a:rPr lang="ko-KR" altLang="en-US" dirty="0"/>
              <a:t>”로 되어 있고</a:t>
            </a:r>
            <a:r>
              <a:rPr lang="en-US" altLang="ko-KR" dirty="0"/>
              <a:t>, </a:t>
            </a:r>
            <a:r>
              <a:rPr lang="ko-KR" altLang="en-US" dirty="0"/>
              <a:t>전화번호를 입력 받는 곳은 </a:t>
            </a:r>
            <a:r>
              <a:rPr lang="en-US" altLang="ko-KR" dirty="0"/>
              <a:t>type=“</a:t>
            </a:r>
            <a:r>
              <a:rPr lang="en-US" altLang="ko-KR" dirty="0" err="1"/>
              <a:t>tel</a:t>
            </a:r>
            <a:r>
              <a:rPr lang="ko-KR" altLang="en-US" dirty="0"/>
              <a:t>”로 되어 있는 것을 알 수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장에서 배운 바와 같이 </a:t>
            </a:r>
            <a:r>
              <a:rPr lang="en-US" altLang="ko-KR" dirty="0"/>
              <a:t>HTML5</a:t>
            </a:r>
            <a:r>
              <a:rPr lang="ko-KR" altLang="en-US" dirty="0"/>
              <a:t>에서는 </a:t>
            </a:r>
            <a:r>
              <a:rPr lang="en-US" altLang="ko-KR" dirty="0"/>
              <a:t>input type </a:t>
            </a:r>
            <a:r>
              <a:rPr lang="ko-KR" altLang="en-US" dirty="0"/>
              <a:t>별로 속성을 지정해 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일반 </a:t>
            </a:r>
            <a:r>
              <a:rPr lang="en-US" altLang="ko-KR" dirty="0"/>
              <a:t>PC</a:t>
            </a:r>
            <a:r>
              <a:rPr lang="ko-KR" altLang="en-US" dirty="0"/>
              <a:t>에서는 아무런 효과가 없으나</a:t>
            </a:r>
            <a:r>
              <a:rPr lang="en-US" altLang="ko-KR" dirty="0"/>
              <a:t>, </a:t>
            </a:r>
            <a:r>
              <a:rPr lang="ko-KR" altLang="en-US" dirty="0" err="1"/>
              <a:t>아이폰</a:t>
            </a:r>
            <a:r>
              <a:rPr lang="ko-KR" altLang="en-US" dirty="0"/>
              <a:t> 같은 스마트 </a:t>
            </a:r>
            <a:r>
              <a:rPr lang="ko-KR" altLang="en-US" dirty="0" err="1"/>
              <a:t>폰에서는</a:t>
            </a:r>
            <a:r>
              <a:rPr lang="ko-KR" altLang="en-US" dirty="0"/>
              <a:t> </a:t>
            </a:r>
            <a:r>
              <a:rPr lang="en-US" altLang="ko-KR" dirty="0"/>
              <a:t>type </a:t>
            </a:r>
            <a:r>
              <a:rPr lang="ko-KR" altLang="en-US" dirty="0"/>
              <a:t>별로 </a:t>
            </a:r>
            <a:r>
              <a:rPr lang="ko-KR" altLang="en-US" dirty="0" smtClean="0"/>
              <a:t>키보드 </a:t>
            </a:r>
            <a:r>
              <a:rPr lang="ko-KR" altLang="en-US" dirty="0"/>
              <a:t>배열이 달라지기 때문에</a:t>
            </a:r>
            <a:r>
              <a:rPr lang="en-US" altLang="ko-KR" dirty="0"/>
              <a:t>, </a:t>
            </a:r>
            <a:r>
              <a:rPr lang="ko-KR" altLang="en-US" dirty="0" err="1"/>
              <a:t>아이폰</a:t>
            </a:r>
            <a:r>
              <a:rPr lang="ko-KR" altLang="en-US" dirty="0"/>
              <a:t> 등 </a:t>
            </a:r>
            <a:r>
              <a:rPr lang="ko-KR" altLang="en-US" dirty="0" err="1"/>
              <a:t>스마트폰용</a:t>
            </a:r>
            <a:r>
              <a:rPr lang="ko-KR" altLang="en-US" dirty="0"/>
              <a:t> 사용자까지 배려한다면 </a:t>
            </a:r>
            <a:r>
              <a:rPr lang="en-US" altLang="ko-KR" dirty="0" smtClean="0"/>
              <a:t>input type</a:t>
            </a:r>
            <a:r>
              <a:rPr lang="ko-KR" altLang="en-US" dirty="0"/>
              <a:t>은 반드시 속성에 맞는 값을 지정해야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기본 폼이 완성되었으면 여기에 디자인을 적용해 보도록 하겠습니다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201114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648072"/>
          </a:xfrm>
        </p:spPr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651304" cy="55172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보통 회원 가입 폼을 만들 때 테이블을 이용해서 레이아웃을 디자인을 하게 되는데</a:t>
            </a:r>
            <a:r>
              <a:rPr lang="en-US" altLang="ko-KR" sz="1400" dirty="0"/>
              <a:t>, </a:t>
            </a:r>
            <a:r>
              <a:rPr lang="ko-KR" altLang="en-US" sz="1400" dirty="0"/>
              <a:t>아주 복잡한 경우에는 테이블을 이용해서 레이아웃을 잡는 게 편할 수도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테이블이 없는 것이 코드도 더 간결하고 프로그래머가 테이블 태그로 인해 복잡해진 </a:t>
            </a:r>
            <a:r>
              <a:rPr lang="en-US" altLang="ko-KR" sz="1400" dirty="0"/>
              <a:t>html </a:t>
            </a:r>
            <a:r>
              <a:rPr lang="ko-KR" altLang="en-US" sz="1400" dirty="0"/>
              <a:t>코드 때문에 실수할 가능성도 줄어들게 됩니다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ko-KR" altLang="en-US" sz="1400" dirty="0"/>
              <a:t>여기서 전체적인 </a:t>
            </a:r>
            <a:r>
              <a:rPr lang="en-US" altLang="ko-KR" sz="1400" dirty="0" err="1"/>
              <a:t>join.jsp</a:t>
            </a:r>
            <a:r>
              <a:rPr lang="en-US" altLang="ko-KR" sz="1400" dirty="0"/>
              <a:t> </a:t>
            </a:r>
            <a:r>
              <a:rPr lang="ko-KR" altLang="en-US" sz="1400" dirty="0"/>
              <a:t>문서의 구조를 살펴 보겠습니다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먼저 </a:t>
            </a:r>
            <a:r>
              <a:rPr lang="en-US" altLang="ko-KR" sz="1400" dirty="0"/>
              <a:t>&lt;h1&gt;</a:t>
            </a:r>
            <a:r>
              <a:rPr lang="ko-KR" altLang="en-US" sz="1400" dirty="0"/>
              <a:t>을 이용해서 기본적인 틀을 잡았습니다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그리고 입력 값을 </a:t>
            </a:r>
            <a:r>
              <a:rPr lang="en-US" altLang="ko-KR" sz="1400" dirty="0"/>
              <a:t>Basic Info</a:t>
            </a:r>
            <a:r>
              <a:rPr lang="ko-KR" altLang="en-US" sz="1400" dirty="0"/>
              <a:t>와 </a:t>
            </a:r>
            <a:r>
              <a:rPr lang="en-US" altLang="ko-KR" sz="1400" dirty="0"/>
              <a:t>Optional</a:t>
            </a:r>
            <a:r>
              <a:rPr lang="ko-KR" altLang="en-US" sz="1400" dirty="0"/>
              <a:t>이라고 두 부분으로 나눠서 입력을 받을 수 있도록 다음과 같이 정의를 해줬습니다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fieldset</a:t>
            </a:r>
            <a:r>
              <a:rPr lang="en-US" altLang="ko-KR" sz="1400" dirty="0">
                <a:solidFill>
                  <a:srgbClr val="FF0000"/>
                </a:solidFill>
              </a:rPr>
              <a:t> &gt; &lt;legend&gt; … &lt;/legend&gt;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&lt;label&gt; ,,. &lt;/label&gt; &lt;input&gt; ….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&lt;/</a:t>
            </a:r>
            <a:r>
              <a:rPr lang="en-US" altLang="ko-KR" sz="1400" dirty="0" err="1">
                <a:solidFill>
                  <a:srgbClr val="FF0000"/>
                </a:solidFill>
              </a:rPr>
              <a:t>filedset</a:t>
            </a:r>
            <a:r>
              <a:rPr lang="en-US" altLang="ko-KR" sz="1400" dirty="0"/>
              <a:t>&gt;</a:t>
            </a:r>
            <a:endParaRPr lang="ko-KR" altLang="en-US" sz="1400" dirty="0"/>
          </a:p>
          <a:p>
            <a:pPr>
              <a:lnSpc>
                <a:spcPct val="120000"/>
              </a:lnSpc>
            </a:pP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&lt;</a:t>
            </a:r>
            <a:r>
              <a:rPr lang="en-US" altLang="ko-KR" sz="1400" dirty="0" err="1"/>
              <a:t>fieldset</a:t>
            </a:r>
            <a:r>
              <a:rPr lang="en-US" altLang="ko-KR" sz="1400" dirty="0"/>
              <a:t>&gt; </a:t>
            </a:r>
            <a:r>
              <a:rPr lang="ko-KR" altLang="en-US" sz="1400" dirty="0"/>
              <a:t>부분은 </a:t>
            </a:r>
            <a:r>
              <a:rPr lang="en-US" altLang="ko-KR" sz="1400" dirty="0"/>
              <a:t>form </a:t>
            </a:r>
            <a:r>
              <a:rPr lang="ko-KR" altLang="en-US" sz="1400" dirty="0"/>
              <a:t>내부에 있는 요소들을 하나의 그룹으로 잡아 주는 역할을 </a:t>
            </a:r>
            <a:r>
              <a:rPr lang="ko-KR" altLang="en-US" sz="1400" dirty="0" smtClean="0"/>
              <a:t>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&lt;legend&gt;</a:t>
            </a:r>
            <a:r>
              <a:rPr lang="ko-KR" altLang="en-US" sz="1400" dirty="0"/>
              <a:t>는 그 </a:t>
            </a:r>
            <a:r>
              <a:rPr lang="en-US" altLang="ko-KR" sz="1400" dirty="0" err="1"/>
              <a:t>fieldset</a:t>
            </a:r>
            <a:r>
              <a:rPr lang="ko-KR" altLang="en-US" sz="1400" dirty="0"/>
              <a:t>의 제목을 정의해 주는 곳입니다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보통 </a:t>
            </a:r>
            <a:r>
              <a:rPr lang="ko-KR" altLang="en-US" sz="1400" dirty="0" smtClean="0"/>
              <a:t>하나의 묶음으로 </a:t>
            </a:r>
            <a:r>
              <a:rPr lang="ko-KR" altLang="en-US" sz="1400" dirty="0"/>
              <a:t>같이 사용하게 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물론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fieldset</a:t>
            </a:r>
            <a:r>
              <a:rPr lang="en-US" altLang="ko-KR" sz="1400" dirty="0"/>
              <a:t>&gt; &lt;legend&gt;...&lt;/legend&gt; &lt;/</a:t>
            </a:r>
            <a:r>
              <a:rPr lang="en-US" altLang="ko-KR" sz="1400" dirty="0" err="1"/>
              <a:t>fieldset</a:t>
            </a:r>
            <a:r>
              <a:rPr lang="en-US" altLang="ko-KR" sz="1400" dirty="0"/>
              <a:t>&gt;</a:t>
            </a:r>
            <a:r>
              <a:rPr lang="ko-KR" altLang="en-US" sz="1400" dirty="0" smtClean="0"/>
              <a:t>을 사용하지 </a:t>
            </a:r>
            <a:r>
              <a:rPr lang="ko-KR" altLang="en-US" sz="1400" dirty="0"/>
              <a:t>않아도 </a:t>
            </a:r>
            <a:r>
              <a:rPr lang="en-US" altLang="ko-KR" sz="1400" dirty="0"/>
              <a:t>form</a:t>
            </a:r>
            <a:r>
              <a:rPr lang="ko-KR" altLang="en-US" sz="1400" dirty="0"/>
              <a:t>을 이용한 디자인을 할 수 있지만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fieldset</a:t>
            </a:r>
            <a:r>
              <a:rPr lang="en-US" altLang="ko-KR" sz="1400" dirty="0"/>
              <a:t>&gt;</a:t>
            </a:r>
            <a:r>
              <a:rPr lang="ko-KR" altLang="en-US" sz="1400" dirty="0"/>
              <a:t>을 </a:t>
            </a:r>
            <a:r>
              <a:rPr lang="ko-KR" altLang="en-US" sz="1400" dirty="0" smtClean="0"/>
              <a:t>이용함으로써 보다 </a:t>
            </a:r>
            <a:r>
              <a:rPr lang="ko-KR" altLang="en-US" sz="1400" dirty="0"/>
              <a:t>더 정확하게 </a:t>
            </a:r>
            <a:r>
              <a:rPr lang="en-US" altLang="ko-KR" sz="1400" dirty="0"/>
              <a:t>form </a:t>
            </a:r>
            <a:r>
              <a:rPr lang="ko-KR" altLang="en-US" sz="1400" dirty="0"/>
              <a:t>양식을 표현할 수 있습니다</a:t>
            </a:r>
            <a:r>
              <a:rPr lang="en-US" altLang="ko-KR" sz="1400" dirty="0"/>
              <a:t>. 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12-16]</a:t>
            </a:r>
            <a:r>
              <a:rPr lang="ko-KR" altLang="en-US" sz="1400" dirty="0"/>
              <a:t>에서도 </a:t>
            </a:r>
            <a:r>
              <a:rPr lang="en-US" altLang="ko-KR" sz="1400" dirty="0" err="1"/>
              <a:t>fieldset</a:t>
            </a:r>
            <a:r>
              <a:rPr lang="ko-KR" altLang="en-US" sz="1400" dirty="0" smtClean="0"/>
              <a:t>으로 </a:t>
            </a:r>
            <a:r>
              <a:rPr lang="ko-KR" altLang="en-US" sz="1400" dirty="0"/>
              <a:t>구분하면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그룹에 테두리가 생긴 것을 알 수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즉 각 그룹간의 </a:t>
            </a:r>
            <a:r>
              <a:rPr lang="ko-KR" altLang="en-US" sz="1400" dirty="0" smtClean="0"/>
              <a:t>영역이 </a:t>
            </a:r>
            <a:r>
              <a:rPr lang="ko-KR" altLang="en-US" sz="1400" dirty="0"/>
              <a:t>확실하게 표현되는 것입니다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91561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5758815" cy="49618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763" y="6309320"/>
            <a:ext cx="2872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12-16] </a:t>
            </a:r>
            <a:r>
              <a:rPr lang="ko-KR" altLang="en-US" sz="1400" dirty="0"/>
              <a:t>회원가입 폼 기본 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27984" y="6309320"/>
            <a:ext cx="3117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source/ch12/member/pic12-16.html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77336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input </a:t>
            </a:r>
            <a:r>
              <a:rPr lang="ko-KR" altLang="en-US" dirty="0"/>
              <a:t>부분에 개별로 </a:t>
            </a:r>
            <a:r>
              <a:rPr lang="en-US" altLang="ko-KR" dirty="0"/>
              <a:t>class </a:t>
            </a:r>
            <a:r>
              <a:rPr lang="ko-KR" altLang="en-US" dirty="0" err="1"/>
              <a:t>선택자를</a:t>
            </a:r>
            <a:r>
              <a:rPr lang="ko-KR" altLang="en-US" dirty="0"/>
              <a:t> 정의해 주었습니다</a:t>
            </a:r>
            <a:r>
              <a:rPr lang="en-US" altLang="ko-KR" dirty="0"/>
              <a:t>. </a:t>
            </a:r>
            <a:r>
              <a:rPr lang="ko-KR" altLang="en-US" dirty="0"/>
              <a:t>이것은 나중에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input </a:t>
            </a:r>
            <a:r>
              <a:rPr lang="ko-KR" altLang="en-US" dirty="0"/>
              <a:t>박스의 길이를 조정할 때 사용될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User ID </a:t>
            </a:r>
            <a:r>
              <a:rPr lang="ko-KR" altLang="en-US" dirty="0"/>
              <a:t>부분에는 </a:t>
            </a:r>
            <a:r>
              <a:rPr lang="en-US" altLang="ko-KR" dirty="0"/>
              <a:t>dup. check</a:t>
            </a:r>
            <a:r>
              <a:rPr lang="ko-KR" altLang="en-US" dirty="0"/>
              <a:t>이라는 버튼을 하나 더 만들어서 추가했는데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이것은 </a:t>
            </a:r>
            <a:r>
              <a:rPr lang="ko-KR" altLang="en-US" dirty="0"/>
              <a:t>유저 아이디 중복 체크 용도로 사용될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마지막으로 </a:t>
            </a:r>
            <a:r>
              <a:rPr lang="en-US" altLang="ko-KR" dirty="0"/>
              <a:t>Submit</a:t>
            </a:r>
            <a:r>
              <a:rPr lang="ko-KR" altLang="en-US" dirty="0"/>
              <a:t>과 </a:t>
            </a:r>
            <a:r>
              <a:rPr lang="en-US" altLang="ko-KR" dirty="0"/>
              <a:t>Cancel</a:t>
            </a:r>
            <a:r>
              <a:rPr lang="ko-KR" altLang="en-US" dirty="0"/>
              <a:t>을 처리하는 버튼 부분은 따로 </a:t>
            </a:r>
            <a:r>
              <a:rPr lang="en-US" altLang="ko-KR" dirty="0"/>
              <a:t>&lt;div id</a:t>
            </a:r>
            <a:r>
              <a:rPr lang="en-US" altLang="ko-KR" dirty="0" smtClean="0"/>
              <a:t>=</a:t>
            </a:r>
            <a:r>
              <a:rPr lang="ko-KR" altLang="en-US" dirty="0" smtClean="0"/>
              <a:t>“</a:t>
            </a:r>
            <a:r>
              <a:rPr lang="en-US" altLang="ko-KR" dirty="0"/>
              <a:t>buttons</a:t>
            </a:r>
            <a:r>
              <a:rPr lang="ko-KR" altLang="en-US" dirty="0"/>
              <a:t>”</a:t>
            </a:r>
            <a:r>
              <a:rPr lang="en-US" altLang="ko-KR" dirty="0"/>
              <a:t>&gt;...&lt;/div&gt;</a:t>
            </a:r>
            <a:r>
              <a:rPr lang="ko-KR" altLang="en-US" dirty="0"/>
              <a:t>을 이용해서 묶었으며</a:t>
            </a:r>
            <a:r>
              <a:rPr lang="en-US" altLang="ko-KR" dirty="0"/>
              <a:t>, &lt;div </a:t>
            </a:r>
            <a:r>
              <a:rPr lang="en-US" altLang="ko-KR" dirty="0" err="1"/>
              <a:t>calss</a:t>
            </a:r>
            <a:r>
              <a:rPr lang="en-US" altLang="ko-KR" dirty="0"/>
              <a:t>=“clear</a:t>
            </a:r>
            <a:r>
              <a:rPr lang="ko-KR" altLang="en-US" dirty="0"/>
              <a:t>”</a:t>
            </a:r>
            <a:r>
              <a:rPr lang="en-US" altLang="ko-KR" dirty="0"/>
              <a:t>&gt; &lt;/div&gt;</a:t>
            </a:r>
            <a:r>
              <a:rPr lang="ko-KR" altLang="en-US" dirty="0"/>
              <a:t>을 </a:t>
            </a:r>
            <a:r>
              <a:rPr lang="ko-KR" altLang="en-US" dirty="0" err="1"/>
              <a:t>앞단에</a:t>
            </a:r>
            <a:r>
              <a:rPr lang="ko-KR" altLang="en-US" dirty="0"/>
              <a:t> </a:t>
            </a:r>
            <a:r>
              <a:rPr lang="ko-KR" altLang="en-US" dirty="0" smtClean="0"/>
              <a:t>위치하여 </a:t>
            </a:r>
            <a:r>
              <a:rPr lang="ko-KR" altLang="en-US" dirty="0"/>
              <a:t>입력 필드 부분과 구분을 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먼저 </a:t>
            </a:r>
            <a:r>
              <a:rPr lang="en-US" altLang="ko-KR" dirty="0"/>
              <a:t>form id=“join</a:t>
            </a:r>
            <a:r>
              <a:rPr lang="ko-KR" altLang="en-US" dirty="0"/>
              <a:t>”이라고 정의해 준 대로 </a:t>
            </a:r>
            <a:r>
              <a:rPr lang="en-US" altLang="ko-KR" dirty="0"/>
              <a:t>subpage.css </a:t>
            </a:r>
            <a:r>
              <a:rPr lang="ko-KR" altLang="en-US" dirty="0"/>
              <a:t>페이지 내부에 </a:t>
            </a:r>
            <a:r>
              <a:rPr lang="ko-KR" altLang="en-US" dirty="0" smtClean="0"/>
              <a:t>다음과 같이 </a:t>
            </a:r>
            <a:r>
              <a:rPr lang="ko-KR" altLang="en-US" dirty="0"/>
              <a:t>정의를 해서 </a:t>
            </a:r>
            <a:r>
              <a:rPr lang="en-US" altLang="ko-KR" dirty="0"/>
              <a:t>form</a:t>
            </a:r>
            <a:r>
              <a:rPr lang="ko-KR" altLang="en-US" dirty="0"/>
              <a:t>의 틀을 잡습니다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4509119"/>
            <a:ext cx="7128792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form#join</a:t>
            </a:r>
            <a:r>
              <a:rPr lang="en-US" altLang="ko-KR" sz="2400" b="1" dirty="0"/>
              <a:t> {</a:t>
            </a:r>
          </a:p>
          <a:p>
            <a:r>
              <a:rPr lang="en-US" altLang="ko-KR" sz="2400" b="1" dirty="0" smtClean="0"/>
              <a:t>  margin:10px </a:t>
            </a:r>
            <a:r>
              <a:rPr lang="en-US" altLang="ko-KR" sz="2400" b="1" dirty="0"/>
              <a:t>0 0 0;</a:t>
            </a:r>
          </a:p>
          <a:p>
            <a:r>
              <a:rPr lang="en-US" altLang="ko-KR" sz="2400" b="1" dirty="0" smtClean="0"/>
              <a:t>  width:670px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28412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204" y="476672"/>
            <a:ext cx="8229600" cy="648072"/>
          </a:xfrm>
        </p:spPr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363272" cy="50014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그리고 </a:t>
            </a:r>
            <a:r>
              <a:rPr lang="en-US" altLang="ko-KR" sz="1400" dirty="0" err="1" smtClean="0"/>
              <a:t>fieldset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부분에 테두리가 있는데 여기서는 제거하고</a:t>
            </a:r>
            <a:r>
              <a:rPr lang="en-US" altLang="ko-KR" sz="1400" dirty="0"/>
              <a:t>, </a:t>
            </a:r>
            <a:r>
              <a:rPr lang="ko-KR" altLang="en-US" sz="1400" dirty="0"/>
              <a:t>전체 입력 폼을 </a:t>
            </a:r>
            <a:r>
              <a:rPr lang="ko-KR" altLang="en-US" sz="1400" dirty="0" smtClean="0"/>
              <a:t>안쪽으로 </a:t>
            </a:r>
            <a:r>
              <a:rPr lang="ko-KR" altLang="en-US" sz="1400" dirty="0"/>
              <a:t>더 집어 넣겠습니다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 smtClean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 smtClean="0"/>
              <a:t>&lt;</a:t>
            </a:r>
            <a:r>
              <a:rPr lang="en-US" altLang="ko-KR" sz="1400" dirty="0"/>
              <a:t>legend&gt;</a:t>
            </a:r>
            <a:r>
              <a:rPr lang="ko-KR" altLang="en-US" sz="1400" dirty="0"/>
              <a:t>를 이용하면 제목으로 사용 가능하기 때문에 굳이 </a:t>
            </a:r>
            <a:r>
              <a:rPr lang="en-US" altLang="ko-KR" sz="1400" dirty="0"/>
              <a:t>&lt;h3&gt; </a:t>
            </a:r>
            <a:r>
              <a:rPr lang="ko-KR" altLang="en-US" sz="1400" dirty="0"/>
              <a:t>등을 이용해서 </a:t>
            </a:r>
            <a:r>
              <a:rPr lang="ko-KR" altLang="en-US" sz="1400" dirty="0" smtClean="0"/>
              <a:t>제목을 </a:t>
            </a:r>
            <a:r>
              <a:rPr lang="ko-KR" altLang="en-US" sz="1400" dirty="0"/>
              <a:t>잡을 필요가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628800"/>
            <a:ext cx="612068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form#join</a:t>
            </a:r>
            <a:r>
              <a:rPr lang="en-US" altLang="ko-KR" sz="2000" b="1" dirty="0"/>
              <a:t> </a:t>
            </a:r>
            <a:r>
              <a:rPr lang="en-US" altLang="ko-KR" sz="2000" b="1" dirty="0" err="1" smtClean="0"/>
              <a:t>fieldset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{</a:t>
            </a:r>
          </a:p>
          <a:p>
            <a:r>
              <a:rPr lang="en-US" altLang="ko-KR" sz="2000" b="1" dirty="0" smtClean="0"/>
              <a:t>  padding:10px </a:t>
            </a:r>
            <a:r>
              <a:rPr lang="en-US" altLang="ko-KR" sz="2000" b="1" dirty="0"/>
              <a:t>0 20px 5px;</a:t>
            </a:r>
          </a:p>
          <a:p>
            <a:r>
              <a:rPr lang="en-US" altLang="ko-KR" sz="2000" b="1" dirty="0" smtClean="0"/>
              <a:t>  </a:t>
            </a:r>
            <a:r>
              <a:rPr lang="en-US" altLang="ko-KR" sz="2000" b="1" dirty="0" err="1" smtClean="0"/>
              <a:t>border:none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  <p:sp>
        <p:nvSpPr>
          <p:cNvPr id="5" name="직사각형 4"/>
          <p:cNvSpPr/>
          <p:nvPr/>
        </p:nvSpPr>
        <p:spPr>
          <a:xfrm>
            <a:off x="683568" y="3717032"/>
            <a:ext cx="8280920" cy="19236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/>
              <a:t>form#join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fieldset</a:t>
            </a:r>
            <a:r>
              <a:rPr lang="en-US" altLang="ko-KR" b="1" dirty="0" smtClean="0"/>
              <a:t> </a:t>
            </a:r>
            <a:r>
              <a:rPr lang="en-US" altLang="ko-KR" b="1" dirty="0"/>
              <a:t>legend {</a:t>
            </a:r>
          </a:p>
          <a:p>
            <a:r>
              <a:rPr lang="en-US" altLang="ko-KR" b="1" dirty="0" smtClean="0"/>
              <a:t>  font-size</a:t>
            </a:r>
            <a:r>
              <a:rPr lang="en-US" altLang="ko-KR" b="1" dirty="0"/>
              <a:t>: 20px; 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* 제목으로 사용되기 때문에 크기를 크게 잡아 줍니다</a:t>
            </a:r>
            <a:r>
              <a:rPr lang="en-US" altLang="ko-KR" sz="1100" b="1" dirty="0"/>
              <a:t>. */</a:t>
            </a:r>
          </a:p>
          <a:p>
            <a:r>
              <a:rPr lang="en-US" altLang="ko-KR" b="1" dirty="0" smtClean="0"/>
              <a:t>  border-bottom</a:t>
            </a:r>
            <a:r>
              <a:rPr lang="en-US" altLang="ko-KR" b="1" dirty="0"/>
              <a:t>: 1px dotted #666; 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* 제목 하단 부에 점선을 넣어 제목이라는 것을 표시해 줍니다</a:t>
            </a:r>
            <a:r>
              <a:rPr lang="en-US" altLang="ko-KR" sz="1100" b="1" dirty="0"/>
              <a:t>. */</a:t>
            </a:r>
          </a:p>
          <a:p>
            <a:r>
              <a:rPr lang="en-US" altLang="ko-KR" b="1" dirty="0" smtClean="0"/>
              <a:t>  width:600px;     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* 전체 크기를 잡아 줍니다</a:t>
            </a:r>
            <a:r>
              <a:rPr lang="en-US" altLang="ko-KR" sz="1100" b="1" dirty="0"/>
              <a:t>. */</a:t>
            </a:r>
          </a:p>
          <a:p>
            <a:r>
              <a:rPr lang="en-US" altLang="ko-KR" b="1" dirty="0" smtClean="0"/>
              <a:t>  padding:5px </a:t>
            </a:r>
            <a:r>
              <a:rPr lang="en-US" altLang="ko-KR" b="1" dirty="0"/>
              <a:t>0; 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* 위와 아래로 여백을 주고 좌우로는 여백을 없애버립니다</a:t>
            </a:r>
            <a:r>
              <a:rPr lang="en-US" altLang="ko-KR" sz="1100" b="1" dirty="0"/>
              <a:t>. </a:t>
            </a:r>
            <a:endParaRPr lang="en-US" altLang="ko-KR" sz="1100" b="1" dirty="0" smtClean="0"/>
          </a:p>
          <a:p>
            <a:r>
              <a:rPr lang="en-US" altLang="ko-KR" sz="1100" b="1" dirty="0"/>
              <a:t> </a:t>
            </a:r>
            <a:r>
              <a:rPr lang="en-US" altLang="ko-KR" sz="1100" b="1" dirty="0" smtClean="0"/>
              <a:t>                                     </a:t>
            </a:r>
            <a:r>
              <a:rPr lang="ko-KR" altLang="en-US" sz="1100" b="1" dirty="0" smtClean="0"/>
              <a:t>여백을 </a:t>
            </a:r>
            <a:r>
              <a:rPr lang="ko-KR" altLang="en-US" sz="1100" b="1" dirty="0"/>
              <a:t>안 주게 되면 밑줄과 너무 붙어버려 보기에 좋지 않습니다</a:t>
            </a:r>
            <a:r>
              <a:rPr lang="en-US" altLang="ko-KR" sz="1100" b="1" dirty="0"/>
              <a:t>. */</a:t>
            </a:r>
          </a:p>
          <a:p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96413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12-17]</a:t>
            </a:r>
            <a:r>
              <a:rPr lang="ko-KR" altLang="en-US" dirty="0"/>
              <a:t>에서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4832350" cy="2971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5042520"/>
            <a:ext cx="3055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12-17] </a:t>
            </a:r>
            <a:r>
              <a:rPr lang="en-US" altLang="ko-KR" sz="1400" dirty="0" err="1"/>
              <a:t>fieldset</a:t>
            </a:r>
            <a:r>
              <a:rPr lang="ko-KR" altLang="en-US" sz="1400" dirty="0"/>
              <a:t>과 </a:t>
            </a:r>
            <a:r>
              <a:rPr lang="en-US" altLang="ko-KR" sz="1400" dirty="0"/>
              <a:t>legend </a:t>
            </a:r>
            <a:r>
              <a:rPr lang="ko-KR" altLang="en-US" sz="1400" dirty="0"/>
              <a:t>정의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47226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&lt;label&gt; &lt;/label&gt; &lt;input … &gt;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부분이 너무 붙어 있어 어느 정도 정돈해 줄 </a:t>
            </a:r>
            <a:r>
              <a:rPr lang="ko-KR" altLang="en-US" dirty="0" smtClean="0"/>
              <a:t>필요가 </a:t>
            </a:r>
            <a:r>
              <a:rPr lang="ko-KR" altLang="en-US" dirty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다음과 같이 </a:t>
            </a:r>
            <a:r>
              <a:rPr lang="en-US" altLang="ko-KR" dirty="0"/>
              <a:t>label</a:t>
            </a:r>
            <a:r>
              <a:rPr lang="ko-KR" altLang="en-US" dirty="0"/>
              <a:t>과 </a:t>
            </a:r>
            <a:r>
              <a:rPr lang="en-US" altLang="ko-KR" dirty="0"/>
              <a:t>input</a:t>
            </a:r>
            <a:r>
              <a:rPr lang="ko-KR" altLang="en-US" dirty="0"/>
              <a:t>을 정의해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39552" y="2159312"/>
            <a:ext cx="7920880" cy="28623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/>
              <a:t>form#join</a:t>
            </a:r>
            <a:r>
              <a:rPr lang="en-US" altLang="ko-KR" b="1" dirty="0"/>
              <a:t> label {</a:t>
            </a:r>
          </a:p>
          <a:p>
            <a:r>
              <a:rPr lang="en-US" altLang="ko-KR" sz="1400" dirty="0" smtClean="0"/>
              <a:t>  </a:t>
            </a:r>
            <a:r>
              <a:rPr lang="en-US" altLang="ko-KR" b="1" dirty="0"/>
              <a:t>width:140px; </a:t>
            </a:r>
            <a:r>
              <a:rPr lang="en-US" altLang="ko-KR" sz="1400" dirty="0"/>
              <a:t>/</a:t>
            </a:r>
            <a:r>
              <a:rPr lang="ko-KR" altLang="en-US" sz="1400" dirty="0"/>
              <a:t>* 전체의 크기를 정의합니다</a:t>
            </a:r>
            <a:r>
              <a:rPr lang="en-US" altLang="ko-KR" sz="1400" dirty="0"/>
              <a:t>. */</a:t>
            </a:r>
          </a:p>
          <a:p>
            <a:r>
              <a:rPr lang="en-US" altLang="ko-KR" sz="1400" dirty="0" smtClean="0"/>
              <a:t>  </a:t>
            </a:r>
            <a:r>
              <a:rPr lang="en-US" altLang="ko-KR" b="1" dirty="0" err="1"/>
              <a:t>float:left</a:t>
            </a:r>
            <a:r>
              <a:rPr lang="en-US" altLang="ko-KR" b="1" dirty="0"/>
              <a:t>; </a:t>
            </a:r>
            <a:r>
              <a:rPr lang="en-US" altLang="ko-KR" sz="1400" dirty="0"/>
              <a:t>/</a:t>
            </a:r>
            <a:r>
              <a:rPr lang="ko-KR" altLang="en-US" sz="1400" dirty="0"/>
              <a:t>* 왼쪽으로 이동시킵니다</a:t>
            </a:r>
            <a:r>
              <a:rPr lang="en-US" altLang="ko-KR" sz="1400" dirty="0"/>
              <a:t>. */</a:t>
            </a:r>
          </a:p>
          <a:p>
            <a:r>
              <a:rPr lang="en-US" altLang="ko-KR" sz="1400" dirty="0" smtClean="0"/>
              <a:t>  </a:t>
            </a:r>
            <a:r>
              <a:rPr lang="en-US" altLang="ko-KR" b="1" dirty="0"/>
              <a:t>margin:5px 0;</a:t>
            </a:r>
            <a:r>
              <a:rPr lang="en-US" altLang="ko-KR" sz="1400" dirty="0"/>
              <a:t> /</a:t>
            </a:r>
            <a:r>
              <a:rPr lang="ko-KR" altLang="en-US" sz="1400" dirty="0"/>
              <a:t>* 마진을 이용해서 상하로 간격을 줍니다</a:t>
            </a:r>
            <a:r>
              <a:rPr lang="en-US" altLang="ko-KR" sz="1400" dirty="0"/>
              <a:t>. */</a:t>
            </a:r>
          </a:p>
          <a:p>
            <a:r>
              <a:rPr lang="en-US" altLang="ko-KR" b="1" dirty="0"/>
              <a:t>}</a:t>
            </a:r>
          </a:p>
          <a:p>
            <a:r>
              <a:rPr lang="en-US" altLang="ko-KR" b="1" dirty="0" err="1"/>
              <a:t>form#join</a:t>
            </a:r>
            <a:r>
              <a:rPr lang="en-US" altLang="ko-KR" b="1" dirty="0"/>
              <a:t> input {</a:t>
            </a:r>
          </a:p>
          <a:p>
            <a:r>
              <a:rPr lang="en-US" altLang="ko-KR" b="1" dirty="0"/>
              <a:t>  margin:5px 0 ; </a:t>
            </a:r>
            <a:r>
              <a:rPr lang="en-US" altLang="ko-KR" sz="1400" dirty="0"/>
              <a:t>/</a:t>
            </a:r>
            <a:r>
              <a:rPr lang="ko-KR" altLang="en-US" sz="1400" dirty="0"/>
              <a:t>* </a:t>
            </a:r>
            <a:r>
              <a:rPr lang="en-US" altLang="ko-KR" sz="1400" dirty="0"/>
              <a:t>label</a:t>
            </a:r>
            <a:r>
              <a:rPr lang="ko-KR" altLang="en-US" sz="1400" dirty="0"/>
              <a:t>과 마찬가지로 여기도 동일하게 상하로 간격을 줍니다</a:t>
            </a:r>
            <a:r>
              <a:rPr lang="en-US" altLang="ko-KR" sz="1400" dirty="0"/>
              <a:t>. */</a:t>
            </a:r>
          </a:p>
          <a:p>
            <a:r>
              <a:rPr lang="en-US" altLang="ko-KR" sz="1400" dirty="0" smtClean="0"/>
              <a:t>  </a:t>
            </a:r>
            <a:r>
              <a:rPr lang="en-US" altLang="ko-KR" b="1" dirty="0"/>
              <a:t>border: 1px solid #999; </a:t>
            </a:r>
            <a:r>
              <a:rPr lang="en-US" altLang="ko-KR" sz="1400" dirty="0"/>
              <a:t>/</a:t>
            </a:r>
            <a:r>
              <a:rPr lang="ko-KR" altLang="en-US" sz="1400" dirty="0"/>
              <a:t>* </a:t>
            </a:r>
            <a:r>
              <a:rPr lang="en-US" altLang="ko-KR" sz="1400" dirty="0"/>
              <a:t>input </a:t>
            </a:r>
            <a:r>
              <a:rPr lang="ko-KR" altLang="en-US" sz="1400" dirty="0"/>
              <a:t>박스의 테두리 모양을 정의해 줍니다</a:t>
            </a:r>
            <a:r>
              <a:rPr lang="en-US" altLang="ko-KR" sz="1400" dirty="0"/>
              <a:t>. */</a:t>
            </a:r>
          </a:p>
          <a:p>
            <a:r>
              <a:rPr lang="en-US" altLang="ko-KR" sz="1400" dirty="0" smtClean="0"/>
              <a:t>  </a:t>
            </a:r>
            <a:r>
              <a:rPr lang="en-US" altLang="ko-KR" b="1" dirty="0"/>
              <a:t>background-color: #FCFDEA; </a:t>
            </a:r>
            <a:r>
              <a:rPr lang="en-US" altLang="ko-KR" sz="1400" dirty="0"/>
              <a:t>/</a:t>
            </a:r>
            <a:r>
              <a:rPr lang="ko-KR" altLang="en-US" sz="1400" dirty="0"/>
              <a:t>* 배경색을 이용하여 바탕화면 색과 차별을 줍니다</a:t>
            </a:r>
            <a:r>
              <a:rPr lang="en-US" altLang="ko-KR" sz="1400" dirty="0"/>
              <a:t>. */</a:t>
            </a:r>
          </a:p>
          <a:p>
            <a:r>
              <a:rPr lang="en-US" altLang="ko-KR" sz="1400" b="1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5732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4489" y="5445224"/>
            <a:ext cx="8229600" cy="1080120"/>
          </a:xfrm>
        </p:spPr>
        <p:txBody>
          <a:bodyPr>
            <a:normAutofit/>
          </a:bodyPr>
          <a:lstStyle/>
          <a:p>
            <a:r>
              <a:rPr lang="ko-KR" altLang="en-US" dirty="0"/>
              <a:t>이렇게 값을 적용하고 각각의 </a:t>
            </a:r>
            <a:r>
              <a:rPr lang="en-US" altLang="ko-KR" dirty="0"/>
              <a:t>input</a:t>
            </a:r>
            <a:r>
              <a:rPr lang="ko-KR" altLang="en-US" dirty="0"/>
              <a:t>의 크기를 조정합니다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input</a:t>
            </a:r>
            <a:r>
              <a:rPr lang="ko-KR" altLang="en-US" dirty="0"/>
              <a:t>에는 </a:t>
            </a:r>
            <a:r>
              <a:rPr lang="ko-KR" altLang="en-US" dirty="0" smtClean="0"/>
              <a:t>개별적으로 클래스 </a:t>
            </a:r>
            <a:r>
              <a:rPr lang="ko-KR" altLang="en-US" dirty="0"/>
              <a:t>아이디를 이용해서 선언했습니다</a:t>
            </a:r>
            <a:r>
              <a:rPr lang="en-US" altLang="ko-KR" dirty="0"/>
              <a:t>. </a:t>
            </a:r>
            <a:r>
              <a:rPr lang="ko-KR" altLang="en-US" dirty="0"/>
              <a:t>그래서 다음과 같은 방법으로 개별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크기를 </a:t>
            </a:r>
            <a:r>
              <a:rPr lang="ko-KR" altLang="en-US" dirty="0"/>
              <a:t>조정합니다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4772025" cy="36474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9773" y="4916200"/>
            <a:ext cx="3143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12-18] label</a:t>
            </a:r>
            <a:r>
              <a:rPr lang="ko-KR" altLang="en-US" sz="1400" dirty="0"/>
              <a:t>과 </a:t>
            </a:r>
            <a:r>
              <a:rPr lang="en-US" altLang="ko-KR" sz="1400" dirty="0"/>
              <a:t>input </a:t>
            </a:r>
            <a:r>
              <a:rPr lang="ko-KR" altLang="en-US" sz="1400" dirty="0"/>
              <a:t>속성 적용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451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일반 규칙과 </a:t>
            </a:r>
            <a:r>
              <a:rPr lang="en-US" altLang="ko-KR" dirty="0"/>
              <a:t>CSS3</a:t>
            </a:r>
            <a:r>
              <a:rPr lang="ko-KR" altLang="en-US" dirty="0"/>
              <a:t>에서 추가된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구성요소를 그림으로 나타내면 </a:t>
            </a:r>
            <a:r>
              <a:rPr lang="ko-KR" altLang="en-US" dirty="0" smtClean="0"/>
              <a:t>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EMB000012004e7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16" y="2636912"/>
            <a:ext cx="5684235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6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57200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2400" b="1" dirty="0" err="1"/>
              <a:t>form#join</a:t>
            </a:r>
            <a:r>
              <a:rPr lang="en-US" altLang="ko-KR" sz="2400" b="1" dirty="0"/>
              <a:t> input.id {</a:t>
            </a:r>
          </a:p>
          <a:p>
            <a:r>
              <a:rPr lang="en-US" altLang="ko-KR" sz="2400" b="1" dirty="0" smtClean="0"/>
              <a:t>  width:100px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 smtClean="0"/>
              <a:t>  height:18px</a:t>
            </a:r>
            <a:r>
              <a:rPr lang="en-US" altLang="ko-KR" sz="2400" b="1" dirty="0"/>
              <a:t>;</a:t>
            </a:r>
          </a:p>
          <a:p>
            <a:r>
              <a:rPr lang="en-US" altLang="ko-KR" sz="2400" b="1" dirty="0"/>
              <a:t>}</a:t>
            </a:r>
            <a:endParaRPr lang="ko-KR" altLang="en-US" sz="2400" b="1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675822" cy="32310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20113" y="6301456"/>
            <a:ext cx="2515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12-19] input </a:t>
            </a:r>
            <a:r>
              <a:rPr lang="ko-KR" altLang="en-US" sz="1400" dirty="0"/>
              <a:t>크기 조절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72000" y="6342323"/>
            <a:ext cx="3117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source/ch12/member/pic12-19.html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40443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96752"/>
            <a:ext cx="8675901" cy="47853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12-18]</a:t>
            </a:r>
            <a:r>
              <a:rPr lang="ko-KR" altLang="en-US" sz="1600" dirty="0"/>
              <a:t>과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12-19]</a:t>
            </a:r>
            <a:r>
              <a:rPr lang="ko-KR" altLang="en-US" sz="1600" dirty="0"/>
              <a:t>를 보면 모든 버튼들 또한 </a:t>
            </a:r>
            <a:r>
              <a:rPr lang="en-US" altLang="ko-KR" sz="1600" dirty="0"/>
              <a:t>input</a:t>
            </a:r>
            <a:r>
              <a:rPr lang="ko-KR" altLang="en-US" sz="1600" dirty="0"/>
              <a:t>이라는 속성을 </a:t>
            </a:r>
            <a:r>
              <a:rPr lang="ko-KR" altLang="en-US" sz="1600" dirty="0" smtClean="0"/>
              <a:t>가지고 있기 </a:t>
            </a:r>
            <a:r>
              <a:rPr lang="ko-KR" altLang="en-US" sz="1600" dirty="0"/>
              <a:t>때문에 </a:t>
            </a:r>
            <a:r>
              <a:rPr lang="en-US" altLang="ko-KR" sz="1600" dirty="0"/>
              <a:t>input</a:t>
            </a:r>
            <a:r>
              <a:rPr lang="ko-KR" altLang="en-US" sz="1600" dirty="0"/>
              <a:t>과 동일한 모양을 하고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이제 </a:t>
            </a:r>
            <a:r>
              <a:rPr lang="ko-KR" altLang="en-US" sz="1600" dirty="0"/>
              <a:t>이 버튼들의 모양을 하나씩 수정해 보도록 하겠습니다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먼저 </a:t>
            </a:r>
            <a:r>
              <a:rPr lang="en-US" altLang="ko-KR" sz="1600" dirty="0"/>
              <a:t>dup. check</a:t>
            </a:r>
            <a:r>
              <a:rPr lang="ko-KR" altLang="en-US" sz="1600" dirty="0"/>
              <a:t>라는 버튼은 </a:t>
            </a:r>
            <a:r>
              <a:rPr lang="en-US" altLang="ko-KR" sz="1600" dirty="0"/>
              <a:t>class=“dup</a:t>
            </a:r>
            <a:r>
              <a:rPr lang="ko-KR" altLang="en-US" sz="1600" dirty="0"/>
              <a:t>”이라고 정의를 했기 때문에 아래와 </a:t>
            </a:r>
            <a:r>
              <a:rPr lang="ko-KR" altLang="en-US" sz="1600" dirty="0" smtClean="0"/>
              <a:t>같이 </a:t>
            </a:r>
            <a:r>
              <a:rPr lang="en-US" altLang="ko-KR" sz="1600" dirty="0" smtClean="0"/>
              <a:t>subpage.css</a:t>
            </a:r>
            <a:r>
              <a:rPr lang="ko-KR" altLang="en-US" sz="1600" dirty="0"/>
              <a:t>에 넣어 줍니다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51520" y="2497246"/>
            <a:ext cx="8616977" cy="33085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/>
              <a:t>form#join</a:t>
            </a:r>
            <a:r>
              <a:rPr lang="en-US" altLang="ko-KR" b="1" dirty="0"/>
              <a:t> </a:t>
            </a:r>
            <a:r>
              <a:rPr lang="en-US" altLang="ko-KR" b="1" dirty="0" err="1"/>
              <a:t>input.dup</a:t>
            </a:r>
            <a:r>
              <a:rPr lang="en-US" altLang="ko-KR" b="1" dirty="0"/>
              <a:t> {</a:t>
            </a:r>
          </a:p>
          <a:p>
            <a:r>
              <a:rPr lang="en-US" altLang="ko-KR" b="1" dirty="0"/>
              <a:t>  width:120px; </a:t>
            </a:r>
            <a:r>
              <a:rPr lang="en-US" altLang="ko-KR" sz="1100" dirty="0"/>
              <a:t>/</a:t>
            </a:r>
            <a:r>
              <a:rPr lang="ko-KR" altLang="en-US" sz="1100" dirty="0"/>
              <a:t>* 버튼의 가로 크기를 정합니다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height:23px; </a:t>
            </a:r>
            <a:r>
              <a:rPr lang="en-US" altLang="ko-KR" sz="1100" dirty="0"/>
              <a:t>/</a:t>
            </a:r>
            <a:r>
              <a:rPr lang="ko-KR" altLang="en-US" sz="1100" dirty="0"/>
              <a:t>* 버튼의 세로 크기를 정합니다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border-radius:8px; </a:t>
            </a:r>
            <a:r>
              <a:rPr lang="en-US" altLang="ko-KR" sz="1100" dirty="0"/>
              <a:t>/* border-radius </a:t>
            </a:r>
            <a:r>
              <a:rPr lang="ko-KR" altLang="en-US" sz="1100" dirty="0"/>
              <a:t>통해 둥그런 버튼으로 만듭니다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 err="1"/>
              <a:t>border:none</a:t>
            </a:r>
            <a:r>
              <a:rPr lang="en-US" altLang="ko-KR" b="1" dirty="0"/>
              <a:t>; </a:t>
            </a:r>
            <a:r>
              <a:rPr lang="en-US" altLang="ko-KR" sz="1100" dirty="0"/>
              <a:t>/</a:t>
            </a:r>
            <a:r>
              <a:rPr lang="ko-KR" altLang="en-US" sz="1100" dirty="0"/>
              <a:t>* 배경 이미지가 어둡기 때문에 여기서 </a:t>
            </a:r>
            <a:r>
              <a:rPr lang="en-US" altLang="ko-KR" sz="1100" dirty="0"/>
              <a:t>border</a:t>
            </a:r>
            <a:r>
              <a:rPr lang="ko-KR" altLang="en-US" sz="1100" dirty="0"/>
              <a:t>는 없애버리겠습니다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margin:0 0 0 5px; </a:t>
            </a:r>
            <a:r>
              <a:rPr lang="en-US" altLang="ko-KR" sz="1100" dirty="0"/>
              <a:t>/</a:t>
            </a:r>
            <a:r>
              <a:rPr lang="ko-KR" altLang="en-US" sz="1100" dirty="0"/>
              <a:t>* 마진을 왼쪽만 줘서 </a:t>
            </a:r>
            <a:r>
              <a:rPr lang="en-US" altLang="ko-KR" sz="1100" dirty="0"/>
              <a:t>input</a:t>
            </a:r>
            <a:r>
              <a:rPr lang="ko-KR" altLang="en-US" sz="1100" dirty="0"/>
              <a:t>과의 간격을 벌립니다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font-weight: bold; </a:t>
            </a:r>
            <a:r>
              <a:rPr lang="en-US" altLang="ko-KR" sz="1100" dirty="0"/>
              <a:t>/</a:t>
            </a:r>
            <a:r>
              <a:rPr lang="ko-KR" altLang="en-US" sz="1100" dirty="0"/>
              <a:t>* 글꼴 두께를 두껍게 *</a:t>
            </a:r>
            <a:r>
              <a:rPr lang="en-US" altLang="ko-KR" sz="1100" dirty="0"/>
              <a:t>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color: #FFF; </a:t>
            </a:r>
            <a:r>
              <a:rPr lang="en-US" altLang="ko-KR" sz="1100" dirty="0"/>
              <a:t>/</a:t>
            </a:r>
            <a:r>
              <a:rPr lang="ko-KR" altLang="en-US" sz="1100" dirty="0"/>
              <a:t>* 글꼴의 색상은 흰색으로 *</a:t>
            </a:r>
            <a:r>
              <a:rPr lang="en-US" altLang="ko-KR" sz="1100" dirty="0"/>
              <a:t>/</a:t>
            </a:r>
          </a:p>
          <a:p>
            <a:r>
              <a:rPr lang="en-US" altLang="ko-KR" b="1" dirty="0"/>
              <a:t>  background-image: </a:t>
            </a:r>
            <a:r>
              <a:rPr lang="en-US" altLang="ko-KR" b="1" dirty="0" err="1"/>
              <a:t>url</a:t>
            </a:r>
            <a:r>
              <a:rPr lang="en-US" altLang="ko-KR" b="1" dirty="0"/>
              <a:t>(../images/member/dup.jpg); </a:t>
            </a:r>
            <a:r>
              <a:rPr lang="en-US" altLang="ko-KR" sz="1100" dirty="0"/>
              <a:t>/* </a:t>
            </a:r>
            <a:r>
              <a:rPr lang="ko-KR" altLang="en-US" sz="1100" dirty="0"/>
              <a:t>백그라운드 이미지를 사용합니다</a:t>
            </a:r>
            <a:r>
              <a:rPr lang="en-US" altLang="ko-KR" sz="1100" dirty="0"/>
              <a:t>. */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background-repeat: repeat-x; </a:t>
            </a:r>
            <a:r>
              <a:rPr lang="en-US" altLang="ko-KR" sz="1100" dirty="0"/>
              <a:t>/</a:t>
            </a:r>
            <a:r>
              <a:rPr lang="ko-KR" altLang="en-US" sz="1100" dirty="0"/>
              <a:t>* 백그라운드 이미지를 </a:t>
            </a:r>
            <a:r>
              <a:rPr lang="en-US" altLang="ko-KR" sz="1100" dirty="0"/>
              <a:t>x</a:t>
            </a:r>
            <a:r>
              <a:rPr lang="ko-KR" altLang="en-US" sz="1100" dirty="0"/>
              <a:t>축으로 반복 *</a:t>
            </a:r>
            <a:r>
              <a:rPr lang="en-US" altLang="ko-KR" sz="1100" dirty="0"/>
              <a:t>/</a:t>
            </a:r>
          </a:p>
          <a:p>
            <a:r>
              <a:rPr lang="en-US" altLang="ko-KR" sz="1100" dirty="0" smtClean="0"/>
              <a:t>  </a:t>
            </a:r>
            <a:r>
              <a:rPr lang="en-US" altLang="ko-KR" b="1" dirty="0"/>
              <a:t>background-position: </a:t>
            </a:r>
            <a:r>
              <a:rPr lang="en-US" altLang="ko-KR" b="1" dirty="0" smtClean="0"/>
              <a:t>center </a:t>
            </a:r>
            <a:r>
              <a:rPr lang="en-US" altLang="ko-KR" b="1" dirty="0" err="1" smtClean="0"/>
              <a:t>center</a:t>
            </a:r>
            <a:r>
              <a:rPr lang="en-US" altLang="ko-KR" b="1" dirty="0" smtClean="0"/>
              <a:t>; </a:t>
            </a:r>
            <a:r>
              <a:rPr lang="en-US" altLang="ko-KR" sz="1100" dirty="0"/>
              <a:t>/* </a:t>
            </a:r>
            <a:r>
              <a:rPr lang="ko-KR" altLang="en-US" sz="1100" dirty="0"/>
              <a:t>백그라운드 이미지의 위치를 중앙으로 위치 *</a:t>
            </a:r>
            <a:r>
              <a:rPr lang="en-US" altLang="ko-KR" sz="1100" dirty="0"/>
              <a:t>/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00705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12-20]</a:t>
            </a:r>
            <a:r>
              <a:rPr lang="ko-KR" altLang="en-US" dirty="0"/>
              <a:t>에서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7" y="2008584"/>
            <a:ext cx="4392488" cy="12944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945082" y="2655826"/>
            <a:ext cx="3397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12-20] dup. check </a:t>
            </a:r>
            <a:r>
              <a:rPr lang="ko-KR" altLang="en-US" sz="1400" dirty="0"/>
              <a:t>버튼 속성 적용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2585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4461860" cy="3672408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55761"/>
            <a:ext cx="4464496" cy="37272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544" y="5445224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12-21] </a:t>
            </a:r>
            <a:r>
              <a:rPr lang="ko-KR" altLang="en-US" sz="1400" dirty="0"/>
              <a:t>버튼의 모양 조절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27984" y="5378134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12-22] </a:t>
            </a:r>
            <a:r>
              <a:rPr lang="ko-KR" altLang="en-US" sz="1400" dirty="0"/>
              <a:t>완성된 회원가입 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20191" y="5763775"/>
            <a:ext cx="3117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source/ch12/member/pic12-22.html</a:t>
            </a:r>
            <a:endParaRPr lang="ko-KR" altLang="en-US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3818457" y="2996952"/>
            <a:ext cx="576064" cy="10801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5485" y="1277935"/>
            <a:ext cx="7560840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이제 나머지 두 개의 버튼도 디자인을 입혀서 마무리합니다</a:t>
            </a:r>
            <a:r>
              <a:rPr lang="en-US" altLang="ko-KR" sz="1400" dirty="0"/>
              <a:t>.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56149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5634" y="1196752"/>
            <a:ext cx="8178814" cy="55446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나머지 </a:t>
            </a:r>
            <a:r>
              <a:rPr lang="ko-KR" altLang="en-US" dirty="0"/>
              <a:t>두 개의 버튼은 </a:t>
            </a:r>
            <a:r>
              <a:rPr lang="en-US" altLang="ko-KR" dirty="0"/>
              <a:t>&lt;div id=“buttons</a:t>
            </a:r>
            <a:r>
              <a:rPr lang="ko-KR" altLang="en-US" dirty="0"/>
              <a:t>”</a:t>
            </a:r>
            <a:r>
              <a:rPr lang="en-US" altLang="ko-KR" dirty="0"/>
              <a:t>&gt;...&lt;/div&gt;</a:t>
            </a:r>
            <a:r>
              <a:rPr lang="ko-KR" altLang="en-US" dirty="0"/>
              <a:t>로 감싸 주었습니다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subpage.css</a:t>
            </a:r>
            <a:r>
              <a:rPr lang="ko-KR" altLang="en-US" dirty="0"/>
              <a:t>에서 다음과 같이 정의해 주고 전체적인 간격을 상단에만 </a:t>
            </a:r>
            <a:r>
              <a:rPr lang="en-US" altLang="ko-KR" dirty="0"/>
              <a:t>20</a:t>
            </a:r>
            <a:r>
              <a:rPr lang="ko-KR" altLang="en-US" dirty="0"/>
              <a:t>픽셀로 조 정합니다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900" b="1" dirty="0"/>
              <a:t>  </a:t>
            </a:r>
            <a:r>
              <a:rPr lang="en-US" altLang="ko-KR" sz="1900" b="1" dirty="0" err="1"/>
              <a:t>form#join</a:t>
            </a:r>
            <a:r>
              <a:rPr lang="en-US" altLang="ko-KR" sz="1900" b="1" dirty="0"/>
              <a:t> #buttons {</a:t>
            </a:r>
          </a:p>
          <a:p>
            <a:pPr>
              <a:lnSpc>
                <a:spcPct val="120000"/>
              </a:lnSpc>
            </a:pPr>
            <a:r>
              <a:rPr lang="en-US" altLang="ko-KR" sz="1900" b="1" dirty="0"/>
              <a:t>    margin:20px 0 0 0;</a:t>
            </a:r>
          </a:p>
          <a:p>
            <a:pPr>
              <a:lnSpc>
                <a:spcPct val="120000"/>
              </a:lnSpc>
            </a:pPr>
            <a:r>
              <a:rPr lang="en-US" altLang="ko-KR" sz="1900" b="1" dirty="0"/>
              <a:t>  }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그리고 각각의 버튼에도 따로 </a:t>
            </a:r>
            <a:r>
              <a:rPr lang="en-US" altLang="ko-KR" dirty="0"/>
              <a:t>submit, cancel</a:t>
            </a:r>
            <a:r>
              <a:rPr lang="ko-KR" altLang="en-US" dirty="0"/>
              <a:t>이라고 클래스 </a:t>
            </a:r>
            <a:r>
              <a:rPr lang="ko-KR" altLang="en-US" dirty="0" err="1"/>
              <a:t>선택자로</a:t>
            </a:r>
            <a:r>
              <a:rPr lang="ko-KR" altLang="en-US" dirty="0"/>
              <a:t> 정의해 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그래서 </a:t>
            </a:r>
            <a:r>
              <a:rPr lang="ko-KR" altLang="en-US" dirty="0"/>
              <a:t>먼저 공통되는 속성을 정의해 줍니다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12-21]</a:t>
            </a:r>
            <a:r>
              <a:rPr lang="ko-KR" altLang="en-US" dirty="0"/>
              <a:t>을 보면 버튼이 모양을 갖춘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하지만 버튼이 </a:t>
            </a:r>
            <a:r>
              <a:rPr lang="ko-KR" altLang="en-US" dirty="0" smtClean="0"/>
              <a:t>아직도 </a:t>
            </a:r>
            <a:r>
              <a:rPr lang="ko-KR" altLang="en-US" dirty="0"/>
              <a:t>어색합니다</a:t>
            </a:r>
            <a:r>
              <a:rPr lang="en-US" altLang="ko-KR" dirty="0"/>
              <a:t>. </a:t>
            </a:r>
            <a:r>
              <a:rPr lang="ko-KR" altLang="en-US" dirty="0"/>
              <a:t>백그라운드 이미지를 통해 좀더 세련되게 변경해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3573016"/>
            <a:ext cx="8064896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/>
              <a:t>form#join</a:t>
            </a:r>
            <a:r>
              <a:rPr lang="en-US" altLang="ko-KR" b="1" dirty="0"/>
              <a:t> #buttons .submit, </a:t>
            </a:r>
            <a:r>
              <a:rPr lang="en-US" altLang="ko-KR" b="1" dirty="0" err="1"/>
              <a:t>form#join</a:t>
            </a:r>
            <a:r>
              <a:rPr lang="en-US" altLang="ko-KR" b="1" dirty="0"/>
              <a:t> #buttons .cancel {</a:t>
            </a:r>
          </a:p>
          <a:p>
            <a:r>
              <a:rPr lang="en-US" altLang="ko-KR" b="1" dirty="0" smtClean="0"/>
              <a:t>  height:30px</a:t>
            </a:r>
            <a:r>
              <a:rPr lang="en-US" altLang="ko-KR" b="1" dirty="0"/>
              <a:t>; </a:t>
            </a:r>
            <a:r>
              <a:rPr lang="en-US" altLang="ko-KR" sz="1300" dirty="0"/>
              <a:t>/</a:t>
            </a:r>
            <a:r>
              <a:rPr lang="ko-KR" altLang="en-US" sz="1300" dirty="0"/>
              <a:t>* 버튼의 세로 크기를 정의합니다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 smtClean="0"/>
              <a:t>  width:150px</a:t>
            </a:r>
            <a:r>
              <a:rPr lang="en-US" altLang="ko-KR" b="1" dirty="0"/>
              <a:t>; </a:t>
            </a:r>
            <a:r>
              <a:rPr lang="en-US" altLang="ko-KR" sz="1300" dirty="0"/>
              <a:t>/</a:t>
            </a:r>
            <a:r>
              <a:rPr lang="ko-KR" altLang="en-US" sz="1300" dirty="0"/>
              <a:t>* 버튼의 가로 크기를 정의합니다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 smtClean="0"/>
              <a:t>  border:1px </a:t>
            </a:r>
            <a:r>
              <a:rPr lang="en-US" altLang="ko-KR" b="1" dirty="0"/>
              <a:t>solid #666; </a:t>
            </a:r>
            <a:r>
              <a:rPr lang="en-US" altLang="ko-KR" sz="1300" dirty="0"/>
              <a:t>/</a:t>
            </a:r>
            <a:r>
              <a:rPr lang="ko-KR" altLang="en-US" sz="1300" dirty="0"/>
              <a:t>* 버튼의 테두리를 정의합니다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 smtClean="0"/>
              <a:t>  border-radius:10px</a:t>
            </a:r>
            <a:r>
              <a:rPr lang="en-US" altLang="ko-KR" b="1" dirty="0"/>
              <a:t>; </a:t>
            </a:r>
            <a:r>
              <a:rPr lang="en-US" altLang="ko-KR" sz="1300" dirty="0"/>
              <a:t>/* border-radius</a:t>
            </a:r>
            <a:r>
              <a:rPr lang="ko-KR" altLang="en-US" sz="1300" dirty="0"/>
              <a:t>를 통해 버튼을 둥그렇게 만듭니다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 smtClean="0"/>
              <a:t>  box-shadow:3px </a:t>
            </a:r>
            <a:r>
              <a:rPr lang="en-US" altLang="ko-KR" b="1" dirty="0"/>
              <a:t>3px 2px #ccc; </a:t>
            </a:r>
            <a:r>
              <a:rPr lang="en-US" altLang="ko-KR" sz="1300" dirty="0"/>
              <a:t>/</a:t>
            </a:r>
            <a:r>
              <a:rPr lang="ko-KR" altLang="en-US" sz="1300" dirty="0"/>
              <a:t>* </a:t>
            </a:r>
            <a:r>
              <a:rPr lang="en-US" altLang="ko-KR" sz="1300" dirty="0"/>
              <a:t>box-shadow</a:t>
            </a:r>
            <a:r>
              <a:rPr lang="ko-KR" altLang="en-US" sz="1300" dirty="0"/>
              <a:t>를 이용해서 그림자를 만듭니다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 smtClean="0"/>
              <a:t>  font-size</a:t>
            </a:r>
            <a:r>
              <a:rPr lang="en-US" altLang="ko-KR" b="1" dirty="0"/>
              <a:t>: 14px; </a:t>
            </a:r>
            <a:r>
              <a:rPr lang="en-US" altLang="ko-KR" sz="1300" dirty="0"/>
              <a:t>/</a:t>
            </a:r>
            <a:r>
              <a:rPr lang="ko-KR" altLang="en-US" sz="1300" dirty="0"/>
              <a:t>* 글꼴 사이즈를 조절합니다</a:t>
            </a:r>
            <a:r>
              <a:rPr lang="en-US" altLang="ko-KR" sz="1300" dirty="0"/>
              <a:t>. */</a:t>
            </a:r>
          </a:p>
          <a:p>
            <a:r>
              <a:rPr lang="en-US" altLang="ko-KR" b="1" dirty="0"/>
              <a:t>}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73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다음과 같이 각 버튼의 속성을 지정해 줍니다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단순하게 </a:t>
            </a:r>
            <a:r>
              <a:rPr lang="ko-KR" altLang="en-US" dirty="0"/>
              <a:t>버튼에 백그라운드 이미지를 적용했으며</a:t>
            </a:r>
            <a:r>
              <a:rPr lang="en-US" altLang="ko-KR" dirty="0"/>
              <a:t>, .submit</a:t>
            </a:r>
            <a:r>
              <a:rPr lang="ko-KR" altLang="en-US" dirty="0"/>
              <a:t>에는 글꼴 색을 </a:t>
            </a:r>
            <a:r>
              <a:rPr lang="ko-KR" altLang="en-US" dirty="0" smtClean="0"/>
              <a:t>흰색으로 </a:t>
            </a:r>
            <a:r>
              <a:rPr lang="ko-KR" altLang="en-US" dirty="0"/>
              <a:t>지정했으며</a:t>
            </a:r>
            <a:r>
              <a:rPr lang="en-US" altLang="ko-KR" dirty="0"/>
              <a:t>, .cancel </a:t>
            </a:r>
            <a:r>
              <a:rPr lang="ko-KR" altLang="en-US" dirty="0"/>
              <a:t>부분은 왼쪽으로 약간의 간격을 줬습니다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12-22</a:t>
            </a:r>
            <a:r>
              <a:rPr lang="en-US" altLang="ko-KR" dirty="0"/>
              <a:t>]</a:t>
            </a:r>
            <a:r>
              <a:rPr lang="ko-KR" altLang="en-US" dirty="0"/>
              <a:t>에서 확인 가능합니다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http://</a:t>
            </a:r>
            <a:r>
              <a:rPr lang="en-US" altLang="ko-KR" dirty="0" smtClean="0"/>
              <a:t>css3.zerois.net/member/join.jsp </a:t>
            </a:r>
            <a:r>
              <a:rPr lang="ko-KR" altLang="en-US" dirty="0"/>
              <a:t>여기서 사이트를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556792"/>
            <a:ext cx="8424936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form#join</a:t>
            </a:r>
            <a:r>
              <a:rPr lang="en-US" altLang="ko-KR" sz="2000" b="1" dirty="0"/>
              <a:t> #buttons .submit {</a:t>
            </a:r>
          </a:p>
          <a:p>
            <a:r>
              <a:rPr lang="en-US" altLang="ko-KR" sz="2000" b="1" dirty="0" smtClean="0"/>
              <a:t>  background-image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url</a:t>
            </a:r>
            <a:r>
              <a:rPr lang="en-US" altLang="ko-KR" sz="2000" b="1" dirty="0"/>
              <a:t>(../images/member/submit_back.jpg);</a:t>
            </a:r>
          </a:p>
          <a:p>
            <a:r>
              <a:rPr lang="en-US" altLang="ko-KR" sz="2000" b="1" dirty="0" smtClean="0"/>
              <a:t>  background-repeat</a:t>
            </a:r>
            <a:r>
              <a:rPr lang="en-US" altLang="ko-KR" sz="2000" b="1" dirty="0"/>
              <a:t>: repeat-x;</a:t>
            </a:r>
          </a:p>
          <a:p>
            <a:r>
              <a:rPr lang="en-US" altLang="ko-KR" sz="2000" b="1" dirty="0" smtClean="0"/>
              <a:t>  background-position</a:t>
            </a:r>
            <a:r>
              <a:rPr lang="en-US" altLang="ko-KR" sz="2000" b="1" dirty="0"/>
              <a:t>: center </a:t>
            </a:r>
            <a:r>
              <a:rPr lang="en-US" altLang="ko-KR" sz="2000" b="1" dirty="0" err="1"/>
              <a:t>center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 smtClean="0"/>
              <a:t>  color</a:t>
            </a:r>
            <a:r>
              <a:rPr lang="en-US" altLang="ko-KR" sz="2000" b="1" dirty="0"/>
              <a:t>:#</a:t>
            </a:r>
            <a:r>
              <a:rPr lang="en-US" altLang="ko-KR" sz="2000" b="1" dirty="0" err="1"/>
              <a:t>fff</a:t>
            </a:r>
            <a:r>
              <a:rPr lang="en-US" altLang="ko-KR" sz="2000" b="1" dirty="0"/>
              <a:t>;</a:t>
            </a:r>
          </a:p>
          <a:p>
            <a:r>
              <a:rPr lang="en-US" altLang="ko-KR" sz="2000" b="1" dirty="0"/>
              <a:t>}</a:t>
            </a:r>
          </a:p>
          <a:p>
            <a:r>
              <a:rPr lang="en-US" altLang="ko-KR" sz="2000" b="1" dirty="0" err="1"/>
              <a:t>form#join</a:t>
            </a:r>
            <a:r>
              <a:rPr lang="en-US" altLang="ko-KR" sz="2000" b="1" dirty="0"/>
              <a:t> #buttons .cancel {</a:t>
            </a:r>
          </a:p>
          <a:p>
            <a:r>
              <a:rPr lang="en-US" altLang="ko-KR" sz="2000" b="1" dirty="0" smtClean="0"/>
              <a:t>  background-image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url</a:t>
            </a:r>
            <a:r>
              <a:rPr lang="en-US" altLang="ko-KR" sz="2000" b="1" dirty="0"/>
              <a:t>(../images/member/cancel_back.jpg);</a:t>
            </a:r>
          </a:p>
          <a:p>
            <a:r>
              <a:rPr lang="en-US" altLang="ko-KR" sz="2000" b="1" dirty="0" smtClean="0"/>
              <a:t>  background-repeat</a:t>
            </a:r>
            <a:r>
              <a:rPr lang="en-US" altLang="ko-KR" sz="2000" b="1" dirty="0"/>
              <a:t>: repeat-x;</a:t>
            </a:r>
          </a:p>
          <a:p>
            <a:r>
              <a:rPr lang="en-US" altLang="ko-KR" sz="2000" b="1" dirty="0" smtClean="0"/>
              <a:t>  background-position</a:t>
            </a:r>
            <a:r>
              <a:rPr lang="en-US" altLang="ko-KR" sz="2000" b="1" dirty="0"/>
              <a:t>: center </a:t>
            </a:r>
            <a:r>
              <a:rPr lang="en-US" altLang="ko-KR" sz="2000" b="1" dirty="0" err="1"/>
              <a:t>center</a:t>
            </a:r>
            <a:r>
              <a:rPr lang="en-US" altLang="ko-KR" sz="2000" b="1" dirty="0" smtClean="0"/>
              <a:t>;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margin:0 </a:t>
            </a:r>
            <a:r>
              <a:rPr lang="en-US" altLang="ko-KR" sz="2000" b="1" dirty="0"/>
              <a:t>0 0 20px;</a:t>
            </a:r>
          </a:p>
          <a:p>
            <a:r>
              <a:rPr lang="en-US" altLang="ko-KR" sz="2000" b="1" dirty="0"/>
              <a:t>}</a:t>
            </a:r>
            <a:endParaRPr lang="ko-KR" altLang="en-US" sz="20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87115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이용해서 효과를 주는 것은 정말 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jquery.com</a:t>
            </a:r>
            <a:r>
              <a:rPr lang="ko-KR" altLang="en-US" dirty="0"/>
              <a:t>에서 </a:t>
            </a:r>
            <a:r>
              <a:rPr lang="en-US" altLang="ko-KR" dirty="0"/>
              <a:t>jquery-1.6.1.min.js</a:t>
            </a:r>
            <a:r>
              <a:rPr lang="ko-KR" altLang="en-US" dirty="0"/>
              <a:t>를 다운 받아서 해당 웹사이트의 </a:t>
            </a:r>
            <a:r>
              <a:rPr lang="ko-KR" altLang="en-US" dirty="0" smtClean="0"/>
              <a:t>스크립트 </a:t>
            </a:r>
            <a:r>
              <a:rPr lang="ko-KR" altLang="en-US" dirty="0"/>
              <a:t>폴더에 넣습니다</a:t>
            </a:r>
            <a:r>
              <a:rPr lang="en-US" altLang="ko-KR" dirty="0"/>
              <a:t>. </a:t>
            </a:r>
            <a:r>
              <a:rPr lang="ko-KR" altLang="en-US" dirty="0"/>
              <a:t>이 책에서는 </a:t>
            </a:r>
            <a:r>
              <a:rPr lang="en-US" altLang="ko-KR" dirty="0"/>
              <a:t>/script </a:t>
            </a:r>
            <a:r>
              <a:rPr lang="ko-KR" altLang="en-US" dirty="0"/>
              <a:t>폴더에 넣겠습니다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index.html </a:t>
            </a:r>
            <a:r>
              <a:rPr lang="ko-KR" altLang="en-US" dirty="0"/>
              <a:t>파일을 열어서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&lt;/head&gt; </a:t>
            </a:r>
            <a:r>
              <a:rPr lang="ko-KR" altLang="en-US" dirty="0"/>
              <a:t>사이에 이 파일의 경로를 </a:t>
            </a:r>
            <a:r>
              <a:rPr lang="ko-KR" altLang="en-US" dirty="0" smtClean="0"/>
              <a:t>지정해 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그리고 </a:t>
            </a:r>
            <a:r>
              <a:rPr lang="en-US" altLang="ko-KR" dirty="0"/>
              <a:t>s3Silder.js </a:t>
            </a:r>
            <a:r>
              <a:rPr lang="ko-KR" altLang="en-US" dirty="0"/>
              <a:t>파일을 </a:t>
            </a:r>
            <a:r>
              <a:rPr lang="en-US" altLang="ko-KR" dirty="0"/>
              <a:t>http://www.serie3.info/s3slider/</a:t>
            </a:r>
            <a:r>
              <a:rPr lang="ko-KR" altLang="en-US" dirty="0"/>
              <a:t>에서 다운 받은 후 </a:t>
            </a:r>
            <a:r>
              <a:rPr lang="ko-KR" altLang="en-US" dirty="0" smtClean="0"/>
              <a:t>다시 </a:t>
            </a:r>
            <a:r>
              <a:rPr lang="en-US" altLang="ko-KR" dirty="0" smtClean="0"/>
              <a:t>/</a:t>
            </a:r>
            <a:r>
              <a:rPr lang="en-US" altLang="ko-KR" dirty="0"/>
              <a:t>script </a:t>
            </a:r>
            <a:r>
              <a:rPr lang="ko-KR" altLang="en-US" dirty="0"/>
              <a:t>폴더 내부에 넣은 후 </a:t>
            </a:r>
            <a:r>
              <a:rPr lang="en-US" altLang="ko-KR" dirty="0"/>
              <a:t>jQuery</a:t>
            </a:r>
            <a:r>
              <a:rPr lang="ko-KR" altLang="en-US" dirty="0"/>
              <a:t>와 같은 방식으로 경로를 지정해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2852936"/>
            <a:ext cx="792088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charset="utf-8"&gt;</a:t>
            </a:r>
          </a:p>
          <a:p>
            <a:r>
              <a:rPr lang="en-US" altLang="ko-KR" sz="1400" dirty="0"/>
              <a:t>&lt;title&gt;Welcome to Fun Web&lt;/title&gt;</a:t>
            </a:r>
          </a:p>
          <a:p>
            <a:r>
              <a:rPr lang="en-US" altLang="ko-KR" sz="1400" dirty="0"/>
              <a:t>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="CSS/default.css" </a:t>
            </a:r>
            <a:r>
              <a:rPr lang="en-US" altLang="ko-KR" sz="1400" dirty="0" err="1"/>
              <a:t>rel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" type="text/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="CSS/front.css" </a:t>
            </a:r>
            <a:r>
              <a:rPr lang="en-US" altLang="ko-KR" sz="1400" dirty="0" err="1"/>
              <a:t>rel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" type="text/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="script/jquery-1.6.1.min.js"&gt;&lt;/script&gt;</a:t>
            </a:r>
          </a:p>
          <a:p>
            <a:r>
              <a:rPr lang="en-US" altLang="ko-KR" sz="1400" dirty="0"/>
              <a:t>&lt;/head&gt;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73659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index.html </a:t>
            </a:r>
            <a:r>
              <a:rPr lang="ko-KR" altLang="en-US" dirty="0"/>
              <a:t>파일 내부에 다음과 같이 코드를 입력하는데</a:t>
            </a:r>
            <a:r>
              <a:rPr lang="en-US" altLang="ko-KR" dirty="0"/>
              <a:t>, </a:t>
            </a:r>
            <a:r>
              <a:rPr lang="ko-KR" altLang="en-US" dirty="0"/>
              <a:t>지금 메인 </a:t>
            </a:r>
            <a:r>
              <a:rPr lang="ko-KR" altLang="en-US" dirty="0" smtClean="0"/>
              <a:t>이미지가 있는 </a:t>
            </a:r>
            <a:r>
              <a:rPr lang="ko-KR" altLang="en-US" dirty="0"/>
              <a:t>부분에 정확하게 해당 코드를 넣어야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7848872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…</a:t>
            </a:r>
          </a:p>
          <a:p>
            <a:r>
              <a:rPr lang="en-US" altLang="ko-KR" sz="1400" dirty="0"/>
              <a:t>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="CSS/front.css" </a:t>
            </a:r>
            <a:r>
              <a:rPr lang="en-US" altLang="ko-KR" sz="1400" dirty="0" err="1"/>
              <a:t>rel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" type="text/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="script/jquery-1.6.1.min.js"&gt;&lt;/script&gt;</a:t>
            </a:r>
          </a:p>
          <a:p>
            <a:r>
              <a:rPr lang="en-US" altLang="ko-KR" sz="1400" dirty="0"/>
              <a:t>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="script/s3Slider.js"&gt;&lt;/script&gt;</a:t>
            </a:r>
          </a:p>
          <a:p>
            <a:r>
              <a:rPr lang="en-US" altLang="ko-KR" sz="1400" dirty="0"/>
              <a:t>&lt;/head&gt;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539552" y="3573016"/>
            <a:ext cx="7776864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&lt;/header&gt;</a:t>
            </a:r>
          </a:p>
          <a:p>
            <a:r>
              <a:rPr lang="en-US" altLang="ko-KR" sz="1400" dirty="0"/>
              <a:t>&lt;div class="clear"&gt;&lt;/div&gt;</a:t>
            </a:r>
          </a:p>
          <a:p>
            <a:r>
              <a:rPr lang="en-US" altLang="ko-KR" sz="1400" dirty="0"/>
              <a:t>&lt;div id="</a:t>
            </a:r>
            <a:r>
              <a:rPr lang="en-US" altLang="ko-KR" sz="1400" dirty="0" err="1"/>
              <a:t>main_img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&lt;!-- s3Slider --&gt;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&lt;div id="s3slider"&gt;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&lt;</a:t>
            </a:r>
            <a:r>
              <a:rPr lang="en-US" altLang="ko-KR" sz="1400" dirty="0" err="1">
                <a:solidFill>
                  <a:srgbClr val="FF0000"/>
                </a:solidFill>
              </a:rPr>
              <a:t>ul</a:t>
            </a:r>
            <a:r>
              <a:rPr lang="en-US" altLang="ko-KR" sz="1400" dirty="0">
                <a:solidFill>
                  <a:srgbClr val="FF0000"/>
                </a:solidFill>
              </a:rPr>
              <a:t> id="s3sliderContent"&gt;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 &lt;</a:t>
            </a:r>
            <a:r>
              <a:rPr lang="en-US" altLang="ko-KR" sz="1400" dirty="0">
                <a:solidFill>
                  <a:srgbClr val="FF0000"/>
                </a:solidFill>
              </a:rPr>
              <a:t>li class="s3sliderImage"&gt;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img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src</a:t>
            </a:r>
            <a:r>
              <a:rPr lang="en-US" altLang="ko-KR" sz="1400" dirty="0">
                <a:solidFill>
                  <a:srgbClr val="FF0000"/>
                </a:solidFill>
              </a:rPr>
              <a:t>="images/main_img.jpg" width="971" height="282"&gt;</a:t>
            </a:r>
          </a:p>
          <a:p>
            <a:r>
              <a:rPr lang="da-DK" altLang="ko-KR" sz="1400" dirty="0" smtClean="0">
                <a:solidFill>
                  <a:srgbClr val="FF0000"/>
                </a:solidFill>
              </a:rPr>
              <a:t>       &lt;</a:t>
            </a:r>
            <a:r>
              <a:rPr lang="da-DK" altLang="ko-KR" sz="1400" dirty="0">
                <a:solidFill>
                  <a:srgbClr val="FF0000"/>
                </a:solidFill>
              </a:rPr>
              <a:t>span&gt;Lorem ipsum dolor sit amet… &lt;/span</a:t>
            </a:r>
            <a:r>
              <a:rPr lang="da-DK" altLang="ko-KR" sz="1400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&lt;!-- s3Slider --&gt;</a:t>
            </a:r>
          </a:p>
          <a:p>
            <a:r>
              <a:rPr lang="en-US" altLang="ko-KR" sz="1400" dirty="0"/>
              <a:t>&lt;/div&gt;</a:t>
            </a:r>
          </a:p>
          <a:p>
            <a:r>
              <a:rPr lang="en-US" altLang="ko-KR" sz="1400" dirty="0"/>
              <a:t>&lt;article id="front"&gt;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034968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그리고 나서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 내부에 </a:t>
            </a:r>
            <a:r>
              <a:rPr lang="en-US" altLang="ko-KR" dirty="0"/>
              <a:t>s3Slider</a:t>
            </a:r>
            <a:r>
              <a:rPr lang="ko-KR" altLang="en-US" dirty="0"/>
              <a:t>와 관련된 </a:t>
            </a:r>
            <a:r>
              <a:rPr lang="en-US" altLang="ko-KR" dirty="0"/>
              <a:t>CSS </a:t>
            </a:r>
            <a:r>
              <a:rPr lang="ko-KR" altLang="en-US" dirty="0"/>
              <a:t>파일을 넣습니다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/>
              <a:t>책에서는 </a:t>
            </a:r>
            <a:r>
              <a:rPr lang="en-US" altLang="ko-KR" dirty="0"/>
              <a:t>front.css </a:t>
            </a:r>
            <a:r>
              <a:rPr lang="ko-KR" altLang="en-US" dirty="0"/>
              <a:t>파일 내부에 해당 코드를 넣겠습니다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위와 같이 그대로 </a:t>
            </a:r>
            <a:r>
              <a:rPr lang="en-US" altLang="ko-KR" dirty="0"/>
              <a:t>front.css </a:t>
            </a:r>
            <a:r>
              <a:rPr lang="ko-KR" altLang="en-US" dirty="0"/>
              <a:t>파일 내부에 소스를 복사해서 넣은 후 </a:t>
            </a:r>
            <a:r>
              <a:rPr lang="en-US" altLang="ko-KR" dirty="0"/>
              <a:t>#s3slider </a:t>
            </a:r>
            <a:r>
              <a:rPr lang="ko-KR" altLang="en-US" dirty="0" smtClean="0"/>
              <a:t>부분에 있는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값을 현재 만들어진 이미지 파일 사이즈와 동일하게 만들어 </a:t>
            </a:r>
            <a:r>
              <a:rPr lang="ko-KR" altLang="en-US" dirty="0" smtClean="0"/>
              <a:t>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2204864"/>
            <a:ext cx="8280920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#s3slider {</a:t>
            </a:r>
          </a:p>
          <a:p>
            <a:r>
              <a:rPr lang="en-US" altLang="ko-KR" sz="1400" dirty="0" smtClean="0"/>
              <a:t>    width</a:t>
            </a:r>
            <a:r>
              <a:rPr lang="en-US" altLang="ko-KR" sz="1400" dirty="0"/>
              <a:t>: 400px; /* important to be same as image width */</a:t>
            </a:r>
          </a:p>
          <a:p>
            <a:r>
              <a:rPr lang="en-US" altLang="ko-KR" sz="1400" dirty="0" smtClean="0"/>
              <a:t>    height</a:t>
            </a:r>
            <a:r>
              <a:rPr lang="en-US" altLang="ko-KR" sz="1400" dirty="0"/>
              <a:t>: 300px; /* important to be same as image height */</a:t>
            </a:r>
          </a:p>
          <a:p>
            <a:r>
              <a:rPr lang="en-US" altLang="ko-KR" sz="1400" dirty="0" smtClean="0"/>
              <a:t>    position</a:t>
            </a:r>
            <a:r>
              <a:rPr lang="en-US" altLang="ko-KR" sz="1400" dirty="0"/>
              <a:t>: relative; /* important */</a:t>
            </a:r>
          </a:p>
          <a:p>
            <a:r>
              <a:rPr lang="en-US" altLang="ko-KR" sz="1400" dirty="0" smtClean="0"/>
              <a:t>    overflow</a:t>
            </a:r>
            <a:r>
              <a:rPr lang="en-US" altLang="ko-KR" sz="1400" dirty="0"/>
              <a:t>: hidden; /* important */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#s3sliderContent {</a:t>
            </a:r>
          </a:p>
          <a:p>
            <a:r>
              <a:rPr lang="en-US" altLang="ko-KR" sz="1400" dirty="0" smtClean="0"/>
              <a:t>    width</a:t>
            </a:r>
            <a:r>
              <a:rPr lang="en-US" altLang="ko-KR" sz="1400" dirty="0"/>
              <a:t>: 400px; /* important to be same as image width or wider */</a:t>
            </a:r>
          </a:p>
          <a:p>
            <a:r>
              <a:rPr lang="en-US" altLang="ko-KR" sz="1400" dirty="0" smtClean="0"/>
              <a:t>    position</a:t>
            </a:r>
            <a:r>
              <a:rPr lang="en-US" altLang="ko-KR" sz="1400" dirty="0"/>
              <a:t>: absolute; /* important */</a:t>
            </a:r>
          </a:p>
          <a:p>
            <a:r>
              <a:rPr lang="en-US" altLang="ko-KR" sz="1400" dirty="0" smtClean="0"/>
              <a:t>    top</a:t>
            </a:r>
            <a:r>
              <a:rPr lang="en-US" altLang="ko-KR" sz="1400" dirty="0"/>
              <a:t>: 0; /* important */</a:t>
            </a:r>
          </a:p>
          <a:p>
            <a:r>
              <a:rPr lang="en-US" altLang="ko-KR" sz="1400" dirty="0" smtClean="0"/>
              <a:t>    margin-left</a:t>
            </a:r>
            <a:r>
              <a:rPr lang="en-US" altLang="ko-KR" sz="1400" dirty="0"/>
              <a:t>: 0; /* important */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6418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#s3slider 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width: 971px; /* important to be same as image width */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height: 282px; /* important to be same as image height */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s3slider</a:t>
            </a:r>
            <a:r>
              <a:rPr lang="ko-KR" altLang="en-US" dirty="0"/>
              <a:t>와 관련된 모든 </a:t>
            </a:r>
            <a:r>
              <a:rPr lang="en-US" altLang="ko-KR" dirty="0"/>
              <a:t>CSS </a:t>
            </a:r>
            <a:r>
              <a:rPr lang="ko-KR" altLang="en-US" dirty="0"/>
              <a:t>파일에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</a:t>
            </a:r>
            <a:r>
              <a:rPr lang="ko-KR" altLang="en-US" dirty="0"/>
              <a:t>의 값을 </a:t>
            </a:r>
            <a:r>
              <a:rPr lang="en-US" altLang="ko-KR" dirty="0"/>
              <a:t>#s3slider</a:t>
            </a:r>
            <a:r>
              <a:rPr lang="ko-KR" altLang="en-US" dirty="0"/>
              <a:t>와 </a:t>
            </a:r>
            <a:r>
              <a:rPr lang="ko-KR" altLang="en-US" dirty="0" smtClean="0"/>
              <a:t>동일하게 </a:t>
            </a:r>
            <a:r>
              <a:rPr lang="ko-KR" altLang="en-US" dirty="0"/>
              <a:t>바꿔 줍니다</a:t>
            </a:r>
            <a:r>
              <a:rPr lang="en-US" altLang="ko-KR" dirty="0"/>
              <a:t>. </a:t>
            </a:r>
            <a:r>
              <a:rPr lang="ko-KR" altLang="en-US" dirty="0"/>
              <a:t>그리고 마지막으로 </a:t>
            </a:r>
            <a:r>
              <a:rPr lang="en-US" altLang="ko-KR" dirty="0"/>
              <a:t>index.html </a:t>
            </a:r>
            <a:r>
              <a:rPr lang="ko-KR" altLang="en-US" dirty="0"/>
              <a:t>파일 내부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&lt;/head&gt; </a:t>
            </a:r>
            <a:r>
              <a:rPr lang="ko-KR" altLang="en-US" dirty="0" smtClean="0"/>
              <a:t>사이에 </a:t>
            </a:r>
            <a:r>
              <a:rPr lang="ko-KR" altLang="en-US" dirty="0"/>
              <a:t>다음과 같이 입력합니다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위의 모든 소스 파일은 </a:t>
            </a:r>
            <a:r>
              <a:rPr lang="en-US" altLang="ko-KR" dirty="0"/>
              <a:t>s3slider </a:t>
            </a:r>
            <a:r>
              <a:rPr lang="ko-KR" altLang="en-US" dirty="0"/>
              <a:t>웹사이트에 있으며</a:t>
            </a:r>
            <a:r>
              <a:rPr lang="en-US" altLang="ko-KR" dirty="0"/>
              <a:t>, </a:t>
            </a:r>
            <a:r>
              <a:rPr lang="ko-KR" altLang="en-US" dirty="0"/>
              <a:t>사용자의 </a:t>
            </a:r>
            <a:r>
              <a:rPr lang="en-US" altLang="ko-KR" dirty="0"/>
              <a:t>PC</a:t>
            </a:r>
            <a:r>
              <a:rPr lang="ko-KR" altLang="en-US" dirty="0"/>
              <a:t>에 코드를 다운 </a:t>
            </a:r>
            <a:r>
              <a:rPr lang="ko-KR" altLang="en-US" dirty="0" smtClean="0"/>
              <a:t>받은 </a:t>
            </a:r>
            <a:r>
              <a:rPr lang="ko-KR" altLang="en-US" dirty="0"/>
              <a:t>후 수정하면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3284984"/>
            <a:ext cx="7632848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&lt;script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 smtClean="0"/>
              <a:t>$(</a:t>
            </a:r>
            <a:r>
              <a:rPr lang="en-US" altLang="ko-KR" sz="1400" dirty="0"/>
              <a:t>document).ready(function() {</a:t>
            </a:r>
          </a:p>
          <a:p>
            <a:r>
              <a:rPr lang="en-US" altLang="ko-KR" sz="1400" dirty="0"/>
              <a:t>$('#s3slider').s3Slider({</a:t>
            </a:r>
          </a:p>
          <a:p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timeOut</a:t>
            </a:r>
            <a:r>
              <a:rPr lang="en-US" altLang="ko-KR" sz="1400" dirty="0"/>
              <a:t>: 4000</a:t>
            </a:r>
          </a:p>
          <a:p>
            <a:r>
              <a:rPr lang="en-US" altLang="ko-KR" sz="1400" dirty="0" smtClean="0"/>
              <a:t>     });</a:t>
            </a:r>
            <a:endParaRPr lang="en-US" altLang="ko-KR" sz="1400" dirty="0"/>
          </a:p>
          <a:p>
            <a:r>
              <a:rPr lang="en-US" altLang="ko-KR" sz="1400" dirty="0" smtClean="0"/>
              <a:t>  });</a:t>
            </a:r>
            <a:endParaRPr lang="en-US" altLang="ko-KR" sz="1400" dirty="0"/>
          </a:p>
          <a:p>
            <a:r>
              <a:rPr lang="en-US" altLang="ko-KR" sz="1400" dirty="0"/>
              <a:t>&lt;/script&gt;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96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아이디 선택자의 차이점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/>
              <a:t>“</a:t>
            </a:r>
            <a:r>
              <a:rPr lang="en-US" altLang="ko-KR" sz="1400" smtClean="0"/>
              <a:t>.(</a:t>
            </a:r>
            <a:r>
              <a:rPr lang="ko-KR" altLang="en-US" sz="1400" smtClean="0"/>
              <a:t>점</a:t>
            </a:r>
            <a:r>
              <a:rPr lang="en-US" altLang="ko-KR" sz="1400" smtClean="0"/>
              <a:t>)</a:t>
            </a:r>
            <a:r>
              <a:rPr lang="ko-KR" altLang="en-US" sz="1400" smtClean="0"/>
              <a:t>으로 시작하는 것은 반복되는 속성을 지정할 때 사용하고</a:t>
            </a:r>
            <a:r>
              <a:rPr lang="en-US" altLang="ko-KR" sz="140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/>
              <a:t> #(</a:t>
            </a:r>
            <a:r>
              <a:rPr lang="ko-KR" altLang="en-US" sz="1400" smtClean="0"/>
              <a:t>샵</a:t>
            </a:r>
            <a:r>
              <a:rPr lang="en-US" altLang="ko-KR" sz="1400" smtClean="0"/>
              <a:t>)</a:t>
            </a:r>
            <a:r>
              <a:rPr lang="ko-KR" altLang="en-US" sz="1400" smtClean="0"/>
              <a:t>이라는 속성을 가진 선택자는 큰 레이아웃을 잡을 때 사용되는구나</a:t>
            </a:r>
            <a:r>
              <a:rPr lang="en-US" altLang="ko-KR" sz="1400" smtClean="0"/>
              <a:t>.”</a:t>
            </a:r>
            <a:r>
              <a:rPr lang="ko-KR" altLang="en-US" sz="1400" smtClean="0"/>
              <a:t>라고 파악한다면</a:t>
            </a:r>
            <a:r>
              <a:rPr lang="en-US" altLang="ko-KR" sz="1400" smtClean="0"/>
              <a:t>, </a:t>
            </a:r>
            <a:r>
              <a:rPr lang="ko-KR" altLang="en-US" sz="1400" smtClean="0"/>
              <a:t>적은 수의 단어만 사용해서 정의해줄 수 있고 전체 문서의 구조를 살펴 보더라도 의미 파악이 쉬울 수 있습니다</a:t>
            </a:r>
            <a:r>
              <a:rPr lang="en-US" altLang="ko-KR" sz="1400" smtClean="0"/>
              <a:t>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6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결과</a:t>
            </a:r>
            <a:r>
              <a:rPr lang="en-US" altLang="ko-KR" dirty="0"/>
              <a:t>(</a:t>
            </a:r>
            <a:r>
              <a:rPr lang="ko-KR" altLang="en-US" dirty="0"/>
              <a:t>그림 </a:t>
            </a:r>
            <a:r>
              <a:rPr lang="en-US" altLang="ko-KR" dirty="0"/>
              <a:t>13-3)</a:t>
            </a:r>
            <a:r>
              <a:rPr lang="ko-KR" altLang="en-US" dirty="0"/>
              <a:t>를 확인해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애니메이션은 되는데</a:t>
            </a:r>
            <a:r>
              <a:rPr lang="en-US" altLang="ko-KR" dirty="0"/>
              <a:t>, </a:t>
            </a:r>
            <a:r>
              <a:rPr lang="ko-KR" altLang="en-US" dirty="0"/>
              <a:t>그림의 위치가 전혀 맞질 않습니다</a:t>
            </a:r>
            <a:r>
              <a:rPr lang="en-US" altLang="ko-KR" dirty="0"/>
              <a:t>. </a:t>
            </a:r>
            <a:r>
              <a:rPr lang="ko-KR" altLang="en-US" dirty="0"/>
              <a:t>이제 문제가 발생한 </a:t>
            </a:r>
            <a:r>
              <a:rPr lang="ko-KR" altLang="en-US" dirty="0" smtClean="0"/>
              <a:t>부분을 </a:t>
            </a:r>
            <a:r>
              <a:rPr lang="ko-KR" altLang="en-US" dirty="0"/>
              <a:t>수정해서 정확한 위치에 그림의 애니메이션이 적용되어야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5" y="1772816"/>
            <a:ext cx="5273619" cy="32403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6745" y="5031765"/>
            <a:ext cx="2626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13-3] s3Silder </a:t>
            </a:r>
            <a:r>
              <a:rPr lang="ko-KR" altLang="en-US" sz="1400" dirty="0"/>
              <a:t>적용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9856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먼저 </a:t>
            </a:r>
            <a:r>
              <a:rPr lang="ko-KR" altLang="en-US" dirty="0"/>
              <a:t>이렇게 결과가 나온 것을 살펴보면</a:t>
            </a:r>
            <a:r>
              <a:rPr lang="en-US" altLang="ko-KR" dirty="0"/>
              <a:t>, </a:t>
            </a:r>
            <a:r>
              <a:rPr lang="ko-KR" altLang="en-US" dirty="0"/>
              <a:t>먼저 메인 이미지는 </a:t>
            </a:r>
            <a:r>
              <a:rPr lang="en-US" altLang="ko-KR" dirty="0"/>
              <a:t>&lt;div id=“</a:t>
            </a:r>
            <a:r>
              <a:rPr lang="en-US" altLang="ko-KR" dirty="0" err="1"/>
              <a:t>main_img</a:t>
            </a:r>
            <a:r>
              <a:rPr lang="ko-KR" altLang="en-US" dirty="0"/>
              <a:t>”</a:t>
            </a:r>
            <a:r>
              <a:rPr lang="en-US" altLang="ko-KR" dirty="0" smtClean="0"/>
              <a:t>&gt;...&lt;/</a:t>
            </a:r>
            <a:r>
              <a:rPr lang="en-US" altLang="ko-KR" dirty="0"/>
              <a:t>div&gt; </a:t>
            </a:r>
            <a:r>
              <a:rPr lang="ko-KR" altLang="en-US" dirty="0"/>
              <a:t>사이에 위치해 있습니다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en-US" altLang="ko-KR" dirty="0"/>
              <a:t>#</a:t>
            </a:r>
            <a:r>
              <a:rPr lang="en-US" altLang="ko-KR" dirty="0" err="1"/>
              <a:t>main_img</a:t>
            </a:r>
            <a:r>
              <a:rPr lang="en-US" altLang="ko-KR" dirty="0"/>
              <a:t> </a:t>
            </a:r>
            <a:r>
              <a:rPr lang="ko-KR" altLang="en-US" dirty="0"/>
              <a:t>부분을 먼저 살펴봐야 </a:t>
            </a:r>
            <a:r>
              <a:rPr lang="ko-KR" altLang="en-US" dirty="0" smtClean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main_img</a:t>
            </a:r>
            <a:r>
              <a:rPr lang="ko-KR" altLang="en-US" dirty="0"/>
              <a:t>에서 그림의 크기는 </a:t>
            </a:r>
            <a:r>
              <a:rPr lang="en-US" altLang="ko-KR" dirty="0"/>
              <a:t>width: 971px; height:308px;</a:t>
            </a:r>
            <a:r>
              <a:rPr lang="ko-KR" altLang="en-US" dirty="0"/>
              <a:t>로 잡혀 있습니다</a:t>
            </a:r>
            <a:r>
              <a:rPr lang="en-US" altLang="ko-KR" dirty="0"/>
              <a:t>. </a:t>
            </a:r>
            <a:r>
              <a:rPr lang="ko-KR" altLang="en-US" dirty="0" smtClean="0"/>
              <a:t>그러면 </a:t>
            </a:r>
            <a:r>
              <a:rPr lang="en-US" altLang="ko-KR" dirty="0"/>
              <a:t>#s3Slider</a:t>
            </a:r>
            <a:r>
              <a:rPr lang="ko-KR" altLang="en-US" dirty="0"/>
              <a:t>에서도 </a:t>
            </a:r>
            <a:r>
              <a:rPr lang="en-US" altLang="ko-KR" dirty="0"/>
              <a:t>width: 971px; height:308px;</a:t>
            </a:r>
            <a:r>
              <a:rPr lang="ko-KR" altLang="en-US" dirty="0"/>
              <a:t>로 지정해줘야 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smtClean="0"/>
              <a:t>이미지가 </a:t>
            </a:r>
            <a:r>
              <a:rPr lang="ko-KR" altLang="en-US" dirty="0"/>
              <a:t>배치되는 곳의 사이즈와 동일하게 맞춰야 한다는 의미입니다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6102424" cy="11695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예제에서 사용되는 방법은 약간 특이한 방법</a:t>
            </a:r>
            <a:r>
              <a:rPr lang="en-US" altLang="ko-KR" sz="1400" dirty="0"/>
              <a:t>(</a:t>
            </a:r>
            <a:r>
              <a:rPr lang="ko-KR" altLang="en-US" sz="1400" dirty="0"/>
              <a:t>백그라운드 이미지를 깔고 그 위에 이미지를 배치하는 방법</a:t>
            </a:r>
            <a:r>
              <a:rPr lang="en-US" altLang="ko-KR" sz="1400" dirty="0"/>
              <a:t>)</a:t>
            </a:r>
            <a:r>
              <a:rPr lang="ko-KR" altLang="en-US" sz="1400" dirty="0"/>
              <a:t>을 사용하기 때문에 이런 이상한 결과가 나타나는 것입니다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점 반드시 집고 넘어가야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이런 경우 버그가 발생할 때 해결할 수 있는 방법을 알려드리는 것이기 때문에 한 번쯤은 학습할 필요가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0307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그러면 </a:t>
            </a:r>
            <a:r>
              <a:rPr lang="en-US" altLang="ko-KR" sz="1600" dirty="0"/>
              <a:t>#s3silder </a:t>
            </a:r>
            <a:r>
              <a:rPr lang="ko-KR" altLang="en-US" sz="1600" dirty="0"/>
              <a:t>값을 변경한 후 결과</a:t>
            </a:r>
            <a:r>
              <a:rPr lang="en-US" altLang="ko-KR" sz="1600" dirty="0"/>
              <a:t>(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13-4)</a:t>
            </a:r>
            <a:r>
              <a:rPr lang="ko-KR" altLang="en-US" sz="1600" dirty="0"/>
              <a:t>를 보겠습니다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13-3]</a:t>
            </a:r>
            <a:r>
              <a:rPr lang="ko-KR" altLang="en-US" sz="1600" dirty="0"/>
              <a:t>과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13-4]</a:t>
            </a:r>
            <a:r>
              <a:rPr lang="ko-KR" altLang="en-US" sz="1600" dirty="0"/>
              <a:t>를 비교해 보면 이미지의 사이즈가 커졌으며 </a:t>
            </a:r>
            <a:r>
              <a:rPr lang="ko-KR" altLang="en-US" sz="1600" dirty="0" smtClean="0"/>
              <a:t>이미지의 크기가 </a:t>
            </a:r>
            <a:r>
              <a:rPr lang="ko-KR" altLang="en-US" sz="1600" dirty="0"/>
              <a:t>제대로 나온 것을 알 수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이제 </a:t>
            </a:r>
            <a:r>
              <a:rPr lang="ko-KR" altLang="en-US" sz="1600" dirty="0"/>
              <a:t>이 이미지를 정확한 위치에 배치만 해주면 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front.css </a:t>
            </a:r>
            <a:r>
              <a:rPr lang="ko-KR" altLang="en-US" sz="1600" dirty="0"/>
              <a:t>파일을 보시면 애니메이션이 적용되는 부분에 해당하는 </a:t>
            </a:r>
            <a:r>
              <a:rPr lang="en-US" altLang="ko-KR" sz="1600" dirty="0"/>
              <a:t>CSS </a:t>
            </a:r>
            <a:r>
              <a:rPr lang="ko-KR" altLang="en-US" sz="1600" dirty="0" smtClean="0"/>
              <a:t>코드는 </a:t>
            </a:r>
            <a:r>
              <a:rPr lang="en-US" altLang="ko-KR" sz="1600" dirty="0" smtClean="0"/>
              <a:t>#</a:t>
            </a:r>
            <a:r>
              <a:rPr lang="en-US" altLang="ko-KR" sz="1600" dirty="0"/>
              <a:t>s3sliderContent</a:t>
            </a:r>
            <a:r>
              <a:rPr lang="ko-KR" altLang="en-US" sz="1600" dirty="0"/>
              <a:t>에서 잡아주는 것을 알 수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현재는 </a:t>
            </a:r>
            <a:r>
              <a:rPr lang="ko-KR" altLang="en-US" sz="1600" dirty="0"/>
              <a:t>값은 </a:t>
            </a:r>
            <a:r>
              <a:rPr lang="en-US" altLang="ko-KR" sz="1600" dirty="0"/>
              <a:t>margin-left: 0;</a:t>
            </a:r>
            <a:r>
              <a:rPr lang="ko-KR" altLang="en-US" sz="1600" dirty="0"/>
              <a:t>인데</a:t>
            </a:r>
            <a:r>
              <a:rPr lang="en-US" altLang="ko-KR" sz="1600" dirty="0"/>
              <a:t>, 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13-4]</a:t>
            </a:r>
            <a:r>
              <a:rPr lang="ko-KR" altLang="en-US" sz="1600" dirty="0"/>
              <a:t>에서 볼 수 있듯이 화면 위쪽과 </a:t>
            </a:r>
            <a:r>
              <a:rPr lang="ko-KR" altLang="en-US" sz="1600" dirty="0" smtClean="0"/>
              <a:t>왼쪽으로 </a:t>
            </a:r>
            <a:r>
              <a:rPr lang="ko-KR" altLang="en-US" sz="1600" dirty="0"/>
              <a:t>이미지를 이동시키면 제대로 된 화면이 나올 것입니다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경우에는 </a:t>
            </a:r>
            <a:r>
              <a:rPr lang="en-US" altLang="ko-KR" sz="1600" dirty="0"/>
              <a:t>margin </a:t>
            </a:r>
            <a:r>
              <a:rPr lang="ko-KR" altLang="en-US" sz="1600" dirty="0" smtClean="0"/>
              <a:t>값을 </a:t>
            </a:r>
            <a:r>
              <a:rPr lang="ko-KR" altLang="en-US" sz="1600" dirty="0"/>
              <a:t>음수로 적용시켜 제대로 된 위치로 이동시킵니다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700808"/>
            <a:ext cx="4752528" cy="21832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553" y="3955856"/>
            <a:ext cx="5256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13-4] #s3slider</a:t>
            </a:r>
            <a:r>
              <a:rPr lang="ko-KR" altLang="en-US" sz="1400" dirty="0"/>
              <a:t>의 </a:t>
            </a:r>
            <a:r>
              <a:rPr lang="en-US" altLang="ko-KR" sz="1400" dirty="0"/>
              <a:t>width</a:t>
            </a:r>
            <a:r>
              <a:rPr lang="ko-KR" altLang="en-US" sz="1400" dirty="0"/>
              <a:t>와 </a:t>
            </a:r>
            <a:r>
              <a:rPr lang="en-US" altLang="ko-KR" sz="1400" dirty="0"/>
              <a:t>height </a:t>
            </a:r>
            <a:r>
              <a:rPr lang="ko-KR" altLang="en-US" sz="1400" dirty="0"/>
              <a:t>값 수정 후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24144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5400600"/>
          </a:xfrm>
        </p:spPr>
        <p:txBody>
          <a:bodyPr>
            <a:normAutofit/>
          </a:bodyPr>
          <a:lstStyle/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이렇게 </a:t>
            </a:r>
            <a:r>
              <a:rPr lang="ko-KR" altLang="en-US" sz="1600" dirty="0"/>
              <a:t>값을 적용시켜 정확한 위치를 잡습니다</a:t>
            </a:r>
            <a:r>
              <a:rPr lang="en-US" altLang="ko-KR" sz="1600" dirty="0"/>
              <a:t>([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13-5</a:t>
            </a:r>
            <a:r>
              <a:rPr lang="en-US" altLang="ko-KR" sz="1600" dirty="0" smtClean="0"/>
              <a:t>]).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/>
              <a:t>그런데 여기서도 텍스트가 애니메이션 되는 부분이 약간 </a:t>
            </a:r>
            <a:r>
              <a:rPr lang="ko-KR" altLang="en-US" sz="1600" dirty="0" err="1"/>
              <a:t>윗쪽으로</a:t>
            </a:r>
            <a:r>
              <a:rPr lang="ko-KR" altLang="en-US" sz="1600" dirty="0"/>
              <a:t> 배치되어 </a:t>
            </a:r>
            <a:r>
              <a:rPr lang="ko-KR" altLang="en-US" sz="1600" dirty="0" smtClean="0"/>
              <a:t>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부분을 담당하는 곳은 </a:t>
            </a:r>
            <a:r>
              <a:rPr lang="en-US" altLang="ko-KR" sz="1600" dirty="0"/>
              <a:t>.s3sliderImage span </a:t>
            </a:r>
            <a:r>
              <a:rPr lang="ko-KR" altLang="en-US" sz="1600" dirty="0"/>
              <a:t>여기인 것을 알 수 있는데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여기에 </a:t>
            </a:r>
            <a:r>
              <a:rPr lang="ko-KR" altLang="en-US" sz="1600" dirty="0"/>
              <a:t>마찬가지 </a:t>
            </a:r>
            <a:r>
              <a:rPr lang="en-US" altLang="ko-KR" sz="1600" dirty="0"/>
              <a:t>margin </a:t>
            </a:r>
            <a:r>
              <a:rPr lang="ko-KR" altLang="en-US" sz="1600" dirty="0"/>
              <a:t>값을 넣어 위치를 조정합니다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애니메이션 되는 </a:t>
            </a:r>
            <a:r>
              <a:rPr lang="ko-KR" altLang="en-US" sz="1600" dirty="0" smtClean="0"/>
              <a:t>텍스트에 </a:t>
            </a:r>
            <a:r>
              <a:rPr lang="ko-KR" altLang="en-US" sz="1600" dirty="0"/>
              <a:t>공간을 줘서 보기 좋게 만들어 줍니다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12776"/>
            <a:ext cx="4572000" cy="9541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/>
              <a:t>#s3sliderContent {</a:t>
            </a:r>
          </a:p>
          <a:p>
            <a:r>
              <a:rPr lang="en-US" altLang="ko-KR" sz="1400" dirty="0" smtClean="0"/>
              <a:t>    …</a:t>
            </a:r>
            <a:endParaRPr lang="en-US" altLang="ko-KR" sz="1400" dirty="0"/>
          </a:p>
          <a:p>
            <a:r>
              <a:rPr lang="en-US" altLang="ko-KR" sz="1400" dirty="0" smtClean="0"/>
              <a:t>    margin</a:t>
            </a:r>
            <a:r>
              <a:rPr lang="en-US" altLang="ko-KR" sz="1400" dirty="0"/>
              <a:t>: 0 0 0 -40px; /* important */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5731510" cy="11537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8145" y="42210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13-5] </a:t>
            </a:r>
            <a:r>
              <a:rPr lang="ko-KR" altLang="en-US" sz="1400" dirty="0"/>
              <a:t>이미지를 정확한 위치에 배치한 결과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40556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아래와 같이 값을 조정합니다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13-6]</a:t>
            </a:r>
            <a:r>
              <a:rPr lang="ko-KR" altLang="en-US" sz="1600" dirty="0"/>
              <a:t>을 보면 완성된 </a:t>
            </a:r>
            <a:endParaRPr lang="en-US" altLang="ko-KR" sz="1600" dirty="0" smtClean="0"/>
          </a:p>
          <a:p>
            <a:r>
              <a:rPr lang="ko-KR" altLang="en-US" sz="1600" dirty="0" smtClean="0"/>
              <a:t>웹사이트를 </a:t>
            </a:r>
            <a:r>
              <a:rPr lang="ko-KR" altLang="en-US" sz="1600" dirty="0"/>
              <a:t>볼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772816"/>
            <a:ext cx="2448272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.s3sliderImage span {</a:t>
            </a:r>
          </a:p>
          <a:p>
            <a:r>
              <a:rPr lang="en-US" altLang="ko-KR" sz="1400" dirty="0"/>
              <a:t>…</a:t>
            </a:r>
          </a:p>
          <a:p>
            <a:r>
              <a:rPr lang="ko-KR" altLang="en-US" sz="1400" dirty="0"/>
              <a:t>　　　</a:t>
            </a:r>
            <a:r>
              <a:rPr lang="en-US" altLang="ko-KR" sz="1400" dirty="0"/>
              <a:t>padding:15px;</a:t>
            </a:r>
          </a:p>
          <a:p>
            <a:r>
              <a:rPr lang="ko-KR" altLang="en-US" sz="1400" dirty="0"/>
              <a:t>　　　</a:t>
            </a:r>
            <a:r>
              <a:rPr lang="en-US" altLang="ko-KR" sz="1400" dirty="0"/>
              <a:t>margin: 9px 0 0 0 ;</a:t>
            </a:r>
          </a:p>
          <a:p>
            <a:r>
              <a:rPr lang="en-US" altLang="ko-KR" sz="1400" dirty="0"/>
              <a:t>…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98" y="1916832"/>
            <a:ext cx="5731510" cy="33426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81926" y="5373216"/>
            <a:ext cx="2805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13-6] </a:t>
            </a:r>
            <a:r>
              <a:rPr lang="ko-KR" altLang="en-US" sz="1400" dirty="0"/>
              <a:t>완성된 </a:t>
            </a:r>
            <a:r>
              <a:rPr lang="en-US" altLang="ko-KR" sz="1400" dirty="0"/>
              <a:t>s3Slider </a:t>
            </a:r>
            <a:r>
              <a:rPr lang="ko-KR" altLang="en-US" sz="1400" dirty="0"/>
              <a:t>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69710" y="5805264"/>
            <a:ext cx="2266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source/ch13/pic13-6.html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15477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슬라이드 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5338936" cy="4785395"/>
          </a:xfrm>
        </p:spPr>
        <p:txBody>
          <a:bodyPr>
            <a:noAutofit/>
          </a:bodyPr>
          <a:lstStyle/>
          <a:p>
            <a:r>
              <a:rPr lang="en-US" altLang="ko-KR" sz="1400" dirty="0"/>
              <a:t>jQuery</a:t>
            </a:r>
            <a:r>
              <a:rPr lang="ko-KR" altLang="en-US" sz="1400" dirty="0"/>
              <a:t>를 이용해서 자바스크립트를 적용하는 방법은 거의 동일합니다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먼저 </a:t>
            </a:r>
            <a:r>
              <a:rPr lang="en-US" altLang="ko-KR" sz="1400" dirty="0"/>
              <a:t>jquery.js</a:t>
            </a:r>
            <a:r>
              <a:rPr lang="ko-KR" altLang="en-US" sz="1400" dirty="0"/>
              <a:t>와 효과를 담당하는 라이브러리를 해당 </a:t>
            </a:r>
            <a:r>
              <a:rPr lang="ko-KR" altLang="en-US" sz="1400" dirty="0" err="1"/>
              <a:t>디렉토리에</a:t>
            </a:r>
            <a:r>
              <a:rPr lang="ko-KR" altLang="en-US" sz="1400" dirty="0"/>
              <a:t> 위치시킨 </a:t>
            </a:r>
            <a:r>
              <a:rPr lang="ko-KR" altLang="en-US" sz="1400" dirty="0" smtClean="0"/>
              <a:t>후에 </a:t>
            </a:r>
            <a:r>
              <a:rPr lang="en-US" altLang="ko-KR" sz="1400" dirty="0" smtClean="0"/>
              <a:t>html </a:t>
            </a:r>
            <a:r>
              <a:rPr lang="ko-KR" altLang="en-US" sz="1400" dirty="0"/>
              <a:t>문서 내부 </a:t>
            </a:r>
            <a:r>
              <a:rPr lang="en-US" altLang="ko-KR" sz="1400" dirty="0"/>
              <a:t>&lt;head&gt;</a:t>
            </a:r>
            <a:r>
              <a:rPr lang="ko-KR" altLang="en-US" sz="1400" dirty="0"/>
              <a:t>와 </a:t>
            </a:r>
            <a:r>
              <a:rPr lang="en-US" altLang="ko-KR" sz="1400" dirty="0"/>
              <a:t>&lt;/head&gt; </a:t>
            </a:r>
            <a:r>
              <a:rPr lang="ko-KR" altLang="en-US" sz="1400" dirty="0"/>
              <a:t>사이에 배치합니다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 후 </a:t>
            </a:r>
            <a:r>
              <a:rPr lang="en-US" altLang="ko-KR" sz="1400" dirty="0"/>
              <a:t>html </a:t>
            </a:r>
            <a:r>
              <a:rPr lang="ko-KR" altLang="en-US" sz="1400" dirty="0"/>
              <a:t>문서 내부에 효과를 담당하는 </a:t>
            </a:r>
            <a:r>
              <a:rPr lang="en-US" altLang="ko-KR" sz="1400" dirty="0"/>
              <a:t>html </a:t>
            </a:r>
            <a:r>
              <a:rPr lang="ko-KR" altLang="en-US" sz="1400" dirty="0"/>
              <a:t>코드를 삽입하고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파일 </a:t>
            </a:r>
            <a:r>
              <a:rPr lang="ko-KR" altLang="en-US" sz="1400" dirty="0" smtClean="0"/>
              <a:t>내부에도 같은 </a:t>
            </a:r>
            <a:r>
              <a:rPr lang="ko-KR" altLang="en-US" sz="1400" dirty="0"/>
              <a:t>방식으로 삽입하고 값을 조정합니다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마지막으로 </a:t>
            </a:r>
            <a:r>
              <a:rPr lang="en-US" altLang="ko-KR" sz="1400" dirty="0"/>
              <a:t>html </a:t>
            </a:r>
            <a:r>
              <a:rPr lang="ko-KR" altLang="en-US" sz="1400" dirty="0"/>
              <a:t>문서에 다시 </a:t>
            </a:r>
            <a:r>
              <a:rPr lang="ko-KR" altLang="en-US" sz="1400" dirty="0" smtClean="0"/>
              <a:t>자바스크립트 </a:t>
            </a:r>
            <a:r>
              <a:rPr lang="ko-KR" altLang="en-US" sz="1400" dirty="0"/>
              <a:t>코드를 넣어 주면 해당 효과가 적용됩니다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마지막으로 집어 넣은 </a:t>
            </a:r>
            <a:r>
              <a:rPr lang="ko-KR" altLang="en-US" sz="1400" dirty="0" smtClean="0"/>
              <a:t>자바스크립트의 </a:t>
            </a:r>
            <a:r>
              <a:rPr lang="ko-KR" altLang="en-US" sz="1400" dirty="0"/>
              <a:t>경우에는 효과를 컨트롤하는 경우가 많으며</a:t>
            </a:r>
            <a:r>
              <a:rPr lang="en-US" altLang="ko-KR" sz="1400" dirty="0"/>
              <a:t>, </a:t>
            </a:r>
            <a:r>
              <a:rPr lang="ko-KR" altLang="en-US" sz="1400" dirty="0"/>
              <a:t>효과를 담당하는 값을 </a:t>
            </a:r>
            <a:r>
              <a:rPr lang="ko-KR" altLang="en-US" sz="1400" dirty="0" smtClean="0"/>
              <a:t>사용자가 </a:t>
            </a:r>
            <a:r>
              <a:rPr lang="ko-KR" altLang="en-US" sz="1400" dirty="0"/>
              <a:t>직접 조정할 수 있습니다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특히 </a:t>
            </a:r>
            <a:r>
              <a:rPr lang="ko-KR" altLang="en-US" sz="1400" dirty="0" err="1"/>
              <a:t>구글</a:t>
            </a:r>
            <a:r>
              <a:rPr lang="ko-KR" altLang="en-US" sz="1400" dirty="0"/>
              <a:t> 검색을 이용하여 </a:t>
            </a:r>
            <a:r>
              <a:rPr lang="en-US" altLang="ko-KR" sz="1400" dirty="0" err="1"/>
              <a:t>jquery</a:t>
            </a:r>
            <a:r>
              <a:rPr lang="ko-KR" altLang="en-US" sz="1400" dirty="0"/>
              <a:t>라고 입력해 보면 플래시를 이용한 효과와 </a:t>
            </a:r>
            <a:r>
              <a:rPr lang="ko-KR" altLang="en-US" sz="1400" dirty="0" smtClean="0"/>
              <a:t>동일한 효과를 </a:t>
            </a:r>
            <a:r>
              <a:rPr lang="ko-KR" altLang="en-US" sz="1400" dirty="0"/>
              <a:t>주는 라이브러리가 엄청나게 많이 존재합니다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여기서 </a:t>
            </a:r>
            <a:r>
              <a:rPr lang="ko-KR" altLang="en-US" sz="1400" dirty="0"/>
              <a:t>가장 기본적인 사용법을 배웠으니</a:t>
            </a:r>
            <a:r>
              <a:rPr lang="en-US" altLang="ko-KR" sz="1400" dirty="0"/>
              <a:t>, </a:t>
            </a:r>
            <a:r>
              <a:rPr lang="ko-KR" altLang="en-US" sz="1400" dirty="0"/>
              <a:t>여러분들도 직접 한번 웹사이트를 </a:t>
            </a:r>
            <a:r>
              <a:rPr lang="ko-KR" altLang="en-US" sz="1400" dirty="0" smtClean="0"/>
              <a:t>만들 때 </a:t>
            </a:r>
            <a:r>
              <a:rPr lang="ko-KR" altLang="en-US" sz="1400" dirty="0"/>
              <a:t>적용해 보면 좋을 것 같습니다</a:t>
            </a:r>
            <a:r>
              <a:rPr lang="en-US" altLang="ko-KR" sz="1400" dirty="0"/>
              <a:t>. jQuery</a:t>
            </a:r>
            <a:r>
              <a:rPr lang="ko-KR" altLang="en-US" sz="1400" dirty="0"/>
              <a:t>를 이용한 애니메이션은 </a:t>
            </a:r>
            <a:r>
              <a:rPr lang="ko-KR" altLang="en-US" sz="1400" dirty="0" err="1"/>
              <a:t>아이폰이나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아이패드 </a:t>
            </a:r>
            <a:r>
              <a:rPr lang="ko-KR" altLang="en-US" sz="1400" dirty="0"/>
              <a:t>같은 플래시가 지원되지 않는 기기에서도 제대로 작동되는 것을 알 수 </a:t>
            </a:r>
            <a:r>
              <a:rPr lang="ko-KR" altLang="en-US" sz="1400" dirty="0" smtClean="0"/>
              <a:t>있습니다</a:t>
            </a:r>
            <a:r>
              <a:rPr lang="en-US" altLang="ko-KR" sz="1400" dirty="0"/>
              <a:t>(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13-7).</a:t>
            </a:r>
            <a:endParaRPr lang="ko-KR" altLang="en-US" sz="14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2776"/>
            <a:ext cx="2891449" cy="43374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08104" y="6021287"/>
            <a:ext cx="343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그림 </a:t>
            </a:r>
            <a:r>
              <a:rPr lang="en-US" altLang="ko-KR" sz="1400" dirty="0"/>
              <a:t>13-7] </a:t>
            </a:r>
            <a:r>
              <a:rPr lang="ko-KR" altLang="en-US" sz="1400" dirty="0" err="1"/>
              <a:t>아이폰에서</a:t>
            </a:r>
            <a:r>
              <a:rPr lang="ko-KR" altLang="en-US" sz="1400" dirty="0"/>
              <a:t> 작동하는 </a:t>
            </a:r>
            <a:r>
              <a:rPr lang="en-US" altLang="ko-KR" sz="1400" dirty="0"/>
              <a:t>jQuery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989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 </a:t>
            </a:r>
            <a:r>
              <a:rPr lang="ko-KR" altLang="en-US" dirty="0"/>
              <a:t>주석 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도 다른 프로그래밍 언어와 같이 주석을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주석을 </a:t>
            </a:r>
            <a:r>
              <a:rPr lang="ko-KR" altLang="en-US" dirty="0" smtClean="0"/>
              <a:t>사용하면 </a:t>
            </a:r>
            <a:r>
              <a:rPr lang="en-US" altLang="ko-KR" dirty="0" smtClean="0"/>
              <a:t>CSS </a:t>
            </a:r>
            <a:r>
              <a:rPr lang="ko-KR" altLang="en-US" dirty="0"/>
              <a:t>선택자가 어떤 역할을 하는지 그리고 어디에 사용되는지 파악할 수 있기 </a:t>
            </a:r>
            <a:r>
              <a:rPr lang="ko-KR" altLang="en-US" dirty="0" smtClean="0"/>
              <a:t>때문에 </a:t>
            </a:r>
            <a:r>
              <a:rPr lang="ko-KR" altLang="en-US" dirty="0"/>
              <a:t>작업이 끝나고 수정할 때 그리고 처음에 디자인할 때 매우 편리하게 사용할 </a:t>
            </a:r>
            <a:r>
              <a:rPr lang="ko-KR" altLang="en-US" dirty="0" smtClean="0"/>
              <a:t>수 있습니다</a:t>
            </a:r>
            <a:r>
              <a:rPr lang="en-US" altLang="ko-KR" dirty="0"/>
              <a:t>. </a:t>
            </a:r>
            <a:r>
              <a:rPr lang="ko-KR" altLang="en-US" dirty="0"/>
              <a:t>사용 방법은 아래와 같습니다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* 주석 문장 *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주석 </a:t>
            </a:r>
            <a:r>
              <a:rPr lang="ko-KR" altLang="en-US" dirty="0"/>
              <a:t>사용법은 다른 프로그래밍 언어와 동일합니다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HTML </a:t>
            </a:r>
            <a:r>
              <a:rPr lang="ko-KR" altLang="en-US" dirty="0"/>
              <a:t>문장의 주석 </a:t>
            </a:r>
            <a:r>
              <a:rPr lang="ko-KR" altLang="en-US" dirty="0" smtClean="0"/>
              <a:t>형식입니다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&lt;!-- </a:t>
            </a:r>
            <a:r>
              <a:rPr lang="ko-KR" altLang="en-US" b="1" dirty="0">
                <a:solidFill>
                  <a:srgbClr val="FF0000"/>
                </a:solidFill>
              </a:rPr>
              <a:t>주석 문장 </a:t>
            </a:r>
            <a:r>
              <a:rPr lang="en-US" altLang="ko-KR" b="1" dirty="0">
                <a:solidFill>
                  <a:srgbClr val="FF0000"/>
                </a:solidFill>
              </a:rPr>
              <a:t>--&gt;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약간의 </a:t>
            </a:r>
            <a:r>
              <a:rPr lang="ko-KR" altLang="en-US" dirty="0"/>
              <a:t>차이가 있지만</a:t>
            </a:r>
            <a:r>
              <a:rPr lang="en-US" altLang="ko-KR" dirty="0"/>
              <a:t>, </a:t>
            </a:r>
            <a:r>
              <a:rPr lang="ko-KR" altLang="en-US" dirty="0"/>
              <a:t>사용하다 보면 금방 익숙해집니다</a:t>
            </a:r>
            <a:r>
              <a:rPr lang="en-US" altLang="ko-KR" dirty="0"/>
              <a:t>. </a:t>
            </a:r>
            <a:r>
              <a:rPr lang="ko-KR" altLang="en-US" dirty="0"/>
              <a:t>주석은 </a:t>
            </a:r>
            <a:r>
              <a:rPr lang="en-US" altLang="ko-KR" dirty="0"/>
              <a:t>CSS </a:t>
            </a:r>
            <a:r>
              <a:rPr lang="ko-KR" altLang="en-US" dirty="0"/>
              <a:t>문장이 </a:t>
            </a:r>
            <a:r>
              <a:rPr lang="ko-KR" altLang="en-US" dirty="0" smtClean="0"/>
              <a:t>어떻게 </a:t>
            </a:r>
            <a:r>
              <a:rPr lang="ko-KR" altLang="en-US" dirty="0"/>
              <a:t>작동되는지에 대해 설명하는 역할도 하지만</a:t>
            </a:r>
            <a:r>
              <a:rPr lang="en-US" altLang="ko-KR" dirty="0"/>
              <a:t>, </a:t>
            </a:r>
            <a:r>
              <a:rPr lang="ko-KR" altLang="en-US" dirty="0"/>
              <a:t>나중에 사용하지 않는 </a:t>
            </a:r>
            <a:r>
              <a:rPr lang="en-US" altLang="ko-KR" dirty="0"/>
              <a:t>CSS </a:t>
            </a:r>
            <a:r>
              <a:rPr lang="ko-KR" altLang="en-US" dirty="0" smtClean="0"/>
              <a:t>문장을 잠시 </a:t>
            </a:r>
            <a:r>
              <a:rPr lang="ko-KR" altLang="en-US" dirty="0"/>
              <a:t>막아둘 때도 사용합니다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즉 </a:t>
            </a:r>
            <a:r>
              <a:rPr lang="ko-KR" altLang="en-US" dirty="0"/>
              <a:t>아래와 같이 처리하면 </a:t>
            </a:r>
            <a:r>
              <a:rPr lang="en-US" altLang="ko-KR" dirty="0"/>
              <a:t>h1 </a:t>
            </a:r>
            <a:r>
              <a:rPr lang="ko-KR" altLang="en-US" dirty="0"/>
              <a:t>태그 </a:t>
            </a:r>
            <a:r>
              <a:rPr lang="ko-KR" altLang="en-US" dirty="0" err="1"/>
              <a:t>선택자는</a:t>
            </a:r>
            <a:r>
              <a:rPr lang="ko-KR" altLang="en-US" dirty="0"/>
              <a:t> 더는 </a:t>
            </a:r>
            <a:r>
              <a:rPr lang="ko-KR" altLang="en-US" dirty="0" smtClean="0"/>
              <a:t>작동하지 </a:t>
            </a:r>
            <a:r>
              <a:rPr lang="ko-KR" altLang="en-US" dirty="0"/>
              <a:t>않게 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/* h1{</a:t>
            </a:r>
            <a:r>
              <a:rPr lang="en-US" altLang="ko-KR" b="1" dirty="0" err="1">
                <a:solidFill>
                  <a:srgbClr val="FF0000"/>
                </a:solidFill>
              </a:rPr>
              <a:t>color:red</a:t>
            </a:r>
            <a:r>
              <a:rPr lang="en-US" altLang="ko-KR" b="1" dirty="0">
                <a:solidFill>
                  <a:srgbClr val="FF0000"/>
                </a:solidFill>
              </a:rPr>
              <a:t>;} */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81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ko-KR" dirty="0" smtClean="0"/>
              <a:t>를 적용하는 다양한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CSS</a:t>
            </a:r>
            <a:r>
              <a:rPr lang="ko-KR" altLang="ko-KR" dirty="0"/>
              <a:t>를 적용하기 위해선 먼저 </a:t>
            </a:r>
            <a:r>
              <a:rPr lang="ko-KR" altLang="ko-KR" dirty="0" smtClean="0"/>
              <a:t>선택자의 </a:t>
            </a:r>
            <a:r>
              <a:rPr lang="ko-KR" altLang="ko-KR" dirty="0"/>
              <a:t>개념과 활용 방법을 알아야 합니다</a:t>
            </a:r>
            <a:r>
              <a:rPr lang="en-US" altLang="ko-KR" dirty="0"/>
              <a:t>. </a:t>
            </a:r>
            <a:r>
              <a:rPr lang="ko-KR" altLang="ko-KR" dirty="0" err="1"/>
              <a:t>선택자는</a:t>
            </a:r>
            <a:r>
              <a:rPr lang="ko-KR" altLang="ko-KR" dirty="0"/>
              <a:t> 영어로</a:t>
            </a:r>
            <a:r>
              <a:rPr lang="en-US" altLang="ko-KR" dirty="0"/>
              <a:t> Selector </a:t>
            </a:r>
            <a:r>
              <a:rPr lang="ko-KR" altLang="ko-KR" dirty="0"/>
              <a:t>라고 하고 속성이 적용되는 곳을 선택한다고 해서 선택자라고 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ko-KR" dirty="0" smtClean="0"/>
              <a:t>먼저 </a:t>
            </a:r>
            <a:r>
              <a:rPr lang="ko-KR" altLang="ko-KR" dirty="0"/>
              <a:t>어느 항목에 원하는 속성을 지정하기 위해선 그곳을 선택하고 </a:t>
            </a:r>
            <a:r>
              <a:rPr lang="ko-KR" altLang="ko-KR" dirty="0" err="1"/>
              <a:t>선택자에</a:t>
            </a:r>
            <a:r>
              <a:rPr lang="ko-KR" altLang="ko-KR" dirty="0"/>
              <a:t> 속성을 부여하면 그 항목에 대해서 원하는 속성이 적용됩니다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그럼 </a:t>
            </a:r>
            <a:r>
              <a:rPr lang="ko-KR" altLang="ko-KR" dirty="0" err="1"/>
              <a:t>선택자는</a:t>
            </a:r>
            <a:r>
              <a:rPr lang="ko-KR" altLang="ko-KR" dirty="0"/>
              <a:t> 어떤 종류가 있으며</a:t>
            </a:r>
            <a:r>
              <a:rPr lang="en-US" altLang="ko-KR" dirty="0"/>
              <a:t>, </a:t>
            </a:r>
            <a:r>
              <a:rPr lang="ko-KR" altLang="ko-KR" dirty="0"/>
              <a:t>어떨 때 어떤 </a:t>
            </a:r>
            <a:r>
              <a:rPr lang="ko-KR" altLang="ko-KR" dirty="0" err="1"/>
              <a:t>선택자를</a:t>
            </a:r>
            <a:r>
              <a:rPr lang="ko-KR" altLang="ko-KR" dirty="0"/>
              <a:t> 사용하는 살펴보겠습니다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ko-KR" dirty="0"/>
              <a:t>앞서</a:t>
            </a:r>
            <a:r>
              <a:rPr lang="en-US" altLang="ko-KR" dirty="0"/>
              <a:t> CSS</a:t>
            </a:r>
            <a:r>
              <a:rPr lang="ko-KR" altLang="ko-KR" dirty="0"/>
              <a:t>를 통해 웹 문서에 디자인을 입힌다고 했습니다</a:t>
            </a:r>
            <a:r>
              <a:rPr lang="en-US" altLang="ko-KR" dirty="0"/>
              <a:t>. </a:t>
            </a:r>
            <a:r>
              <a:rPr lang="ko-KR" altLang="ko-KR" dirty="0"/>
              <a:t>그럼 디자인을 어떻게 입힐까요</a:t>
            </a:r>
            <a:r>
              <a:rPr lang="en-US" altLang="ko-KR" dirty="0"/>
              <a:t>? </a:t>
            </a:r>
            <a:r>
              <a:rPr lang="ko-KR" altLang="ko-KR" dirty="0"/>
              <a:t>그건 디자인할 곳을 먼저 선택하고 선택된 곳에 해당 디자인 속성을 지정해 줌으로써 디자인이 되는 것입니다</a:t>
            </a:r>
            <a:r>
              <a:rPr lang="en-US" altLang="ko-KR" dirty="0"/>
              <a:t>. </a:t>
            </a:r>
            <a:r>
              <a:rPr lang="ko-KR" altLang="ko-KR" dirty="0"/>
              <a:t>바로 문서의 디자인 일부 또는 전체를 어떤 방식으로 결정지을 것인지를 선택하게 해주는 것이 </a:t>
            </a:r>
            <a:r>
              <a:rPr lang="ko-KR" altLang="ko-KR" dirty="0" err="1"/>
              <a:t>선택자</a:t>
            </a:r>
            <a:r>
              <a:rPr lang="ko-KR" altLang="ko-KR" dirty="0"/>
              <a:t> 입니다</a:t>
            </a:r>
            <a:r>
              <a:rPr lang="en-US" altLang="ko-KR" dirty="0"/>
              <a:t>. </a:t>
            </a:r>
            <a:r>
              <a:rPr lang="ko-KR" altLang="ko-KR" dirty="0"/>
              <a:t>따라서 여러 가지가 존재하겠죠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ko-KR" dirty="0" smtClean="0"/>
              <a:t>이 </a:t>
            </a:r>
            <a:r>
              <a:rPr lang="ko-KR" altLang="ko-KR" dirty="0"/>
              <a:t>선택자만 알아도 웹 문서를 꾸미는 데 문제가 없을 만큼 아주 중요하기 때문에 꼭 숙지해야 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8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ko-KR" dirty="0"/>
              <a:t>를 적용하는 다양한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ko-KR" dirty="0"/>
              <a:t>선택자의 종류는 크게 다음 표와 같이 정리할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718845"/>
              </p:ext>
            </p:extLst>
          </p:nvPr>
        </p:nvGraphicFramePr>
        <p:xfrm>
          <a:off x="611560" y="1844824"/>
          <a:ext cx="7992888" cy="4320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491"/>
                <a:gridCol w="3421000"/>
                <a:gridCol w="3242397"/>
              </a:tblGrid>
              <a:tr h="34737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용 어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내 용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CCS</a:t>
                      </a:r>
                      <a:r>
                        <a:rPr lang="ko-KR" sz="1400" kern="100" dirty="0">
                          <a:effectLst/>
                        </a:rPr>
                        <a:t>에서 적용 방법</a:t>
                      </a:r>
                      <a:endParaRPr lang="ko-KR" sz="14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290943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태그 </a:t>
                      </a:r>
                      <a:r>
                        <a:rPr lang="ko-KR" sz="1000" kern="100" dirty="0" err="1">
                          <a:effectLst/>
                        </a:rPr>
                        <a:t>선택자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HTML </a:t>
                      </a:r>
                      <a:r>
                        <a:rPr lang="ko-KR" sz="1000" kern="100" dirty="0">
                          <a:effectLst/>
                        </a:rPr>
                        <a:t>태그에 속성 적용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p, table, body, header, nav </a:t>
                      </a:r>
                      <a:r>
                        <a:rPr lang="ko-KR" sz="1000" kern="100" dirty="0">
                          <a:effectLst/>
                        </a:rPr>
                        <a:t>등</a:t>
                      </a:r>
                      <a:r>
                        <a:rPr lang="en-US" sz="1000" kern="100" dirty="0">
                          <a:effectLst/>
                        </a:rPr>
                        <a:t> HTML </a:t>
                      </a:r>
                      <a:r>
                        <a:rPr lang="ko-KR" sz="1000" kern="100" dirty="0">
                          <a:effectLst/>
                        </a:rPr>
                        <a:t>태그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290943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클래스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.(</a:t>
                      </a:r>
                      <a:r>
                        <a:rPr lang="ko-KR" sz="1000" kern="100" dirty="0">
                          <a:effectLst/>
                        </a:rPr>
                        <a:t>콤마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r>
                        <a:rPr lang="ko-KR" sz="1000" kern="100" dirty="0">
                          <a:effectLst/>
                        </a:rPr>
                        <a:t>로 시작하는 </a:t>
                      </a:r>
                      <a:r>
                        <a:rPr lang="ko-KR" sz="1000" kern="100" dirty="0" err="1">
                          <a:effectLst/>
                        </a:rPr>
                        <a:t>선택자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.classname(</a:t>
                      </a:r>
                      <a:r>
                        <a:rPr lang="ko-KR" sz="1000" kern="100">
                          <a:effectLst/>
                        </a:rPr>
                        <a:t>개발자가 이름 지정</a:t>
                      </a:r>
                      <a:r>
                        <a:rPr lang="en-US" sz="1000" kern="100">
                          <a:effectLst/>
                        </a:rPr>
                        <a:t>)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290943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아이디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#(</a:t>
                      </a:r>
                      <a:r>
                        <a:rPr lang="ko-KR" sz="1000" kern="100" dirty="0" err="1">
                          <a:effectLst/>
                        </a:rPr>
                        <a:t>샵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r>
                        <a:rPr lang="ko-KR" sz="1000" kern="100" dirty="0">
                          <a:effectLst/>
                        </a:rPr>
                        <a:t>으로 시작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#</a:t>
                      </a:r>
                      <a:r>
                        <a:rPr lang="en-US" sz="1000" kern="100" dirty="0" err="1">
                          <a:effectLst/>
                        </a:rPr>
                        <a:t>idname</a:t>
                      </a: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개발자가 이름 지정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629598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종속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선택자에</a:t>
                      </a:r>
                      <a:r>
                        <a:rPr lang="ko-KR" sz="1000" kern="100" dirty="0">
                          <a:effectLst/>
                        </a:rPr>
                        <a:t> 종속된 </a:t>
                      </a:r>
                      <a:r>
                        <a:rPr lang="ko-KR" sz="1000" kern="100" dirty="0" err="1">
                          <a:effectLst/>
                        </a:rPr>
                        <a:t>선택자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p.classname</a:t>
                      </a:r>
                      <a:r>
                        <a:rPr lang="en-US" sz="1000" kern="100" dirty="0">
                          <a:effectLst/>
                        </a:rPr>
                        <a:t> / </a:t>
                      </a:r>
                      <a:r>
                        <a:rPr lang="en-US" sz="1000" kern="100" dirty="0" err="1">
                          <a:effectLst/>
                        </a:rPr>
                        <a:t>table.classname</a:t>
                      </a:r>
                      <a:r>
                        <a:rPr lang="en-US" sz="1000" kern="100" dirty="0">
                          <a:effectLst/>
                        </a:rPr>
                        <a:t> / </a:t>
                      </a:r>
                      <a:r>
                        <a:rPr lang="en-US" sz="1000" kern="100" dirty="0" err="1">
                          <a:effectLst/>
                        </a:rPr>
                        <a:t>p#idname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이름 붙여서 사용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629598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하위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선택자 내부의 모든 자식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 a / p .</a:t>
                      </a:r>
                      <a:r>
                        <a:rPr lang="en-US" sz="1000" kern="100" dirty="0" err="1">
                          <a:effectLst/>
                        </a:rPr>
                        <a:t>classname</a:t>
                      </a:r>
                      <a:r>
                        <a:rPr lang="en-US" sz="1000" kern="100" dirty="0">
                          <a:effectLst/>
                        </a:rPr>
                        <a:t> / p #</a:t>
                      </a:r>
                      <a:r>
                        <a:rPr lang="en-US" sz="1000" kern="100" dirty="0" err="1">
                          <a:effectLst/>
                        </a:rPr>
                        <a:t>idname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 </a:t>
                      </a:r>
                      <a:r>
                        <a:rPr lang="ko-KR" sz="1000" kern="100" dirty="0" err="1">
                          <a:effectLst/>
                        </a:rPr>
                        <a:t>선택자와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 err="1">
                          <a:effectLst/>
                        </a:rPr>
                        <a:t>선택자</a:t>
                      </a:r>
                      <a:r>
                        <a:rPr lang="ko-KR" sz="1000" kern="100" dirty="0">
                          <a:effectLst/>
                        </a:rPr>
                        <a:t> 사이에 빈칸</a:t>
                      </a:r>
                      <a:r>
                        <a:rPr lang="en-US" sz="1000" kern="100" dirty="0">
                          <a:effectLst/>
                        </a:rPr>
                        <a:t> )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290943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전체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전체 문서에 영향을 줌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*(</a:t>
                      </a:r>
                      <a:r>
                        <a:rPr lang="ko-KR" sz="1000" kern="100" dirty="0">
                          <a:effectLst/>
                        </a:rPr>
                        <a:t>별표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ko-KR" sz="1000" kern="100" dirty="0" err="1">
                          <a:effectLst/>
                        </a:rPr>
                        <a:t>아스테리크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629598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그룹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여러 선택자를 복합적으로 적용할 때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P, .</a:t>
                      </a:r>
                      <a:r>
                        <a:rPr lang="en-US" sz="1000" kern="100" dirty="0" err="1">
                          <a:effectLst/>
                        </a:rPr>
                        <a:t>classname</a:t>
                      </a:r>
                      <a:r>
                        <a:rPr lang="en-US" sz="1000" kern="100" dirty="0">
                          <a:effectLst/>
                        </a:rPr>
                        <a:t>, #</a:t>
                      </a:r>
                      <a:r>
                        <a:rPr lang="en-US" sz="1000" kern="100" dirty="0" err="1">
                          <a:effectLst/>
                        </a:rPr>
                        <a:t>idname</a:t>
                      </a:r>
                      <a:r>
                        <a:rPr lang="en-US" sz="1000" kern="100" dirty="0">
                          <a:effectLst/>
                        </a:rPr>
                        <a:t>, table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</a:t>
                      </a:r>
                      <a:r>
                        <a:rPr lang="ko-KR" sz="1000" kern="100" dirty="0">
                          <a:effectLst/>
                        </a:rPr>
                        <a:t>각각의 </a:t>
                      </a:r>
                      <a:r>
                        <a:rPr lang="ko-KR" sz="1000" kern="100" dirty="0" err="1">
                          <a:effectLst/>
                        </a:rPr>
                        <a:t>선택자를</a:t>
                      </a:r>
                      <a:r>
                        <a:rPr lang="en-US" sz="1000" kern="100" dirty="0">
                          <a:effectLst/>
                        </a:rPr>
                        <a:t> ,(</a:t>
                      </a:r>
                      <a:r>
                        <a:rPr lang="ko-KR" sz="1000" kern="100" dirty="0">
                          <a:effectLst/>
                        </a:rPr>
                        <a:t>콤마</a:t>
                      </a:r>
                      <a:r>
                        <a:rPr lang="en-US" sz="1000" kern="100" dirty="0">
                          <a:effectLst/>
                        </a:rPr>
                        <a:t>)</a:t>
                      </a:r>
                      <a:r>
                        <a:rPr lang="ko-KR" sz="1000" kern="100" dirty="0">
                          <a:effectLst/>
                        </a:rPr>
                        <a:t>로 분리</a:t>
                      </a:r>
                      <a:r>
                        <a:rPr lang="en-US" sz="1000" kern="100" dirty="0">
                          <a:effectLst/>
                        </a:rPr>
                        <a:t>) 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290943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자식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선택자 바로 밑의 자식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 &gt; a / </a:t>
                      </a:r>
                      <a:r>
                        <a:rPr lang="en-US" sz="1000" kern="100" dirty="0" err="1">
                          <a:effectLst/>
                        </a:rPr>
                        <a:t>ul</a:t>
                      </a:r>
                      <a:r>
                        <a:rPr lang="en-US" sz="1000" kern="100" dirty="0">
                          <a:effectLst/>
                        </a:rPr>
                        <a:t> &gt; li (</a:t>
                      </a:r>
                      <a:r>
                        <a:rPr lang="ko-KR" sz="1000" kern="100" dirty="0">
                          <a:effectLst/>
                        </a:rPr>
                        <a:t>보다 큰 기호 사용</a:t>
                      </a:r>
                      <a:r>
                        <a:rPr lang="en-US" sz="1000" kern="100" dirty="0">
                          <a:effectLst/>
                        </a:rPr>
                        <a:t> )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  <a:tr h="629598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인접 선택자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붙어있는 선택자와 선택자에 특정 효과를 줄 때 사용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h1 + p ( + </a:t>
                      </a:r>
                      <a:r>
                        <a:rPr lang="ko-KR" sz="1000" kern="100" dirty="0">
                          <a:effectLst/>
                        </a:rPr>
                        <a:t>기호 사용</a:t>
                      </a:r>
                      <a:r>
                        <a:rPr lang="en-US" sz="1000" kern="100" dirty="0">
                          <a:effectLst/>
                        </a:rPr>
                        <a:t> 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623731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/>
              <a:t>주</a:t>
            </a:r>
            <a:r>
              <a:rPr lang="en-US" altLang="ko-KR" sz="1200" b="1" dirty="0"/>
              <a:t>) </a:t>
            </a:r>
            <a:r>
              <a:rPr lang="ko-KR" altLang="ko-KR" sz="1200" b="1" dirty="0"/>
              <a:t>표에서 표기한</a:t>
            </a:r>
            <a:r>
              <a:rPr lang="en-US" altLang="ko-KR" sz="1200" b="1" dirty="0"/>
              <a:t> / </a:t>
            </a:r>
            <a:r>
              <a:rPr lang="ko-KR" altLang="ko-KR" sz="1200" b="1" dirty="0"/>
              <a:t>기호는</a:t>
            </a:r>
            <a:r>
              <a:rPr lang="en-US" altLang="ko-KR" sz="1200" b="1" dirty="0"/>
              <a:t> CSS </a:t>
            </a:r>
            <a:r>
              <a:rPr lang="ko-KR" altLang="ko-KR" sz="1200" b="1" dirty="0"/>
              <a:t>에서는 사용하지 않습니다</a:t>
            </a:r>
            <a:r>
              <a:rPr lang="en-US" altLang="ko-KR" sz="1200" b="1" dirty="0"/>
              <a:t>. 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    </a:t>
            </a:r>
            <a:r>
              <a:rPr lang="ko-KR" altLang="ko-KR" sz="1200" b="1" dirty="0" smtClean="0"/>
              <a:t>각 </a:t>
            </a:r>
            <a:r>
              <a:rPr lang="ko-KR" altLang="ko-KR" sz="1200" b="1" dirty="0" err="1"/>
              <a:t>선택자를</a:t>
            </a:r>
            <a:r>
              <a:rPr lang="ko-KR" altLang="ko-KR" sz="1200" b="1" dirty="0"/>
              <a:t> 분리하기 위해서 책에서 표시한 것일 뿐입니다</a:t>
            </a:r>
            <a:r>
              <a:rPr lang="en-US" altLang="ko-KR" sz="1200" b="1" dirty="0"/>
              <a:t>.</a:t>
            </a:r>
            <a:endParaRPr lang="ko-KR" altLang="ko-KR" sz="1200" b="1" dirty="0"/>
          </a:p>
          <a:p>
            <a:endParaRPr lang="ko-KR" altLang="en-US" sz="12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4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ko-KR" dirty="0"/>
              <a:t>를 적용하는 다양한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위 표에서 설명한 </a:t>
            </a:r>
            <a:r>
              <a:rPr lang="ko-KR" altLang="ko-KR" dirty="0" err="1"/>
              <a:t>선택자에서</a:t>
            </a:r>
            <a:r>
              <a:rPr lang="ko-KR" altLang="ko-KR" dirty="0"/>
              <a:t> 가장 많이 사용하는 </a:t>
            </a:r>
            <a:r>
              <a:rPr lang="ko-KR" altLang="ko-KR" dirty="0" err="1"/>
              <a:t>선택자는</a:t>
            </a:r>
            <a:r>
              <a:rPr lang="ko-KR" altLang="ko-KR" dirty="0"/>
              <a:t> 다음과 같습니다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b="1" dirty="0"/>
              <a:t>태그 </a:t>
            </a:r>
            <a:r>
              <a:rPr lang="ko-KR" altLang="ko-KR" b="1" dirty="0" err="1"/>
              <a:t>선택자</a:t>
            </a:r>
            <a:r>
              <a:rPr lang="en-US" altLang="ko-KR" b="1" dirty="0"/>
              <a:t>, </a:t>
            </a:r>
            <a:r>
              <a:rPr lang="ko-KR" altLang="ko-KR" b="1" dirty="0"/>
              <a:t>클래스 </a:t>
            </a:r>
            <a:r>
              <a:rPr lang="ko-KR" altLang="ko-KR" b="1" dirty="0" err="1"/>
              <a:t>선택자</a:t>
            </a:r>
            <a:r>
              <a:rPr lang="en-US" altLang="ko-KR" b="1" dirty="0"/>
              <a:t>, </a:t>
            </a:r>
            <a:r>
              <a:rPr lang="ko-KR" altLang="ko-KR" b="1" dirty="0"/>
              <a:t>아이디 </a:t>
            </a:r>
            <a:r>
              <a:rPr lang="ko-KR" altLang="ko-KR" b="1" dirty="0" err="1"/>
              <a:t>선택자</a:t>
            </a:r>
            <a:r>
              <a:rPr lang="en-US" altLang="ko-KR" b="1" dirty="0"/>
              <a:t>, </a:t>
            </a:r>
            <a:r>
              <a:rPr lang="ko-KR" altLang="ko-KR" b="1" dirty="0" err="1"/>
              <a:t>종속선택자</a:t>
            </a:r>
            <a:r>
              <a:rPr lang="en-US" altLang="ko-KR" b="1" dirty="0"/>
              <a:t>, </a:t>
            </a:r>
            <a:r>
              <a:rPr lang="ko-KR" altLang="ko-KR" b="1" dirty="0"/>
              <a:t>하위 </a:t>
            </a:r>
            <a:r>
              <a:rPr lang="ko-KR" altLang="ko-KR" b="1" dirty="0" err="1"/>
              <a:t>선택자</a:t>
            </a:r>
            <a:r>
              <a:rPr lang="en-US" altLang="ko-KR" dirty="0"/>
              <a:t>, </a:t>
            </a:r>
            <a:r>
              <a:rPr lang="ko-KR" altLang="ko-KR" dirty="0" err="1"/>
              <a:t>전체선택자</a:t>
            </a:r>
            <a:r>
              <a:rPr lang="en-US" altLang="ko-KR" dirty="0"/>
              <a:t>, </a:t>
            </a:r>
            <a:r>
              <a:rPr lang="ko-KR" altLang="ko-KR" dirty="0" err="1" smtClean="0"/>
              <a:t>그룹선택자</a:t>
            </a:r>
            <a:r>
              <a:rPr lang="en-US" altLang="ko-KR" dirty="0" smtClean="0"/>
              <a:t> </a:t>
            </a:r>
            <a:r>
              <a:rPr lang="ko-KR" altLang="ko-KR" dirty="0" smtClean="0"/>
              <a:t>까지 </a:t>
            </a:r>
            <a:r>
              <a:rPr lang="ko-KR" altLang="ko-KR" dirty="0"/>
              <a:t>웹 개발 실무에서 많이 사용합니다</a:t>
            </a:r>
            <a:r>
              <a:rPr lang="en-US" altLang="ko-KR" u="sng" dirty="0"/>
              <a:t>.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ko-KR" altLang="ko-KR" dirty="0" err="1" smtClean="0"/>
              <a:t>선택자는</a:t>
            </a:r>
            <a:r>
              <a:rPr lang="en-US" altLang="ko-KR" dirty="0" smtClean="0"/>
              <a:t> </a:t>
            </a:r>
            <a:r>
              <a:rPr lang="en-US" altLang="ko-KR" dirty="0"/>
              <a:t>CSS</a:t>
            </a:r>
            <a:r>
              <a:rPr lang="ko-KR" altLang="ko-KR" dirty="0"/>
              <a:t>의 일부분입니다</a:t>
            </a:r>
            <a:r>
              <a:rPr lang="en-US" altLang="ko-KR" dirty="0"/>
              <a:t>. </a:t>
            </a:r>
            <a:r>
              <a:rPr lang="ko-KR" altLang="ko-KR" dirty="0"/>
              <a:t>그럼</a:t>
            </a:r>
            <a:r>
              <a:rPr lang="en-US" altLang="ko-KR" dirty="0"/>
              <a:t> CSS</a:t>
            </a:r>
            <a:r>
              <a:rPr lang="ko-KR" altLang="ko-KR" dirty="0"/>
              <a:t>는 문서에 어떻게 적용될까요</a:t>
            </a:r>
            <a:r>
              <a:rPr lang="en-US" altLang="ko-KR" dirty="0"/>
              <a:t>? 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ko-KR" altLang="ko-KR" dirty="0" smtClean="0"/>
              <a:t>보통 </a:t>
            </a:r>
            <a:r>
              <a:rPr lang="ko-KR" altLang="ko-KR" dirty="0" err="1"/>
              <a:t>인라인</a:t>
            </a:r>
            <a:r>
              <a:rPr lang="ko-KR" altLang="ko-KR" dirty="0"/>
              <a:t> 방식</a:t>
            </a:r>
            <a:r>
              <a:rPr lang="en-US" altLang="ko-KR" dirty="0"/>
              <a:t>, </a:t>
            </a:r>
            <a:r>
              <a:rPr lang="en-US" altLang="ko-KR" dirty="0" err="1"/>
              <a:t>embeded</a:t>
            </a:r>
            <a:r>
              <a:rPr lang="ko-KR" altLang="ko-KR" dirty="0"/>
              <a:t>방식</a:t>
            </a:r>
            <a:r>
              <a:rPr lang="en-US" altLang="ko-KR" dirty="0"/>
              <a:t>, import</a:t>
            </a:r>
            <a:r>
              <a:rPr lang="ko-KR" altLang="ko-KR" dirty="0"/>
              <a:t>를 이용하는 방식 그리고 마지막으로</a:t>
            </a:r>
            <a:r>
              <a:rPr lang="en-US" altLang="ko-KR" dirty="0"/>
              <a:t> link</a:t>
            </a:r>
            <a:r>
              <a:rPr lang="ko-KR" altLang="ko-KR" dirty="0"/>
              <a:t>를 이용하는 방식이 </a:t>
            </a:r>
            <a:endParaRPr lang="en-US" altLang="ko-KR" dirty="0" smtClean="0"/>
          </a:p>
          <a:p>
            <a:r>
              <a:rPr lang="ko-KR" altLang="ko-KR" dirty="0" smtClean="0"/>
              <a:t>있습니다</a:t>
            </a:r>
            <a:r>
              <a:rPr lang="en-US" altLang="ko-KR" dirty="0"/>
              <a:t>.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 smtClean="0"/>
              <a:t>우선</a:t>
            </a:r>
            <a:r>
              <a:rPr lang="en-US" altLang="ko-KR" dirty="0" smtClean="0"/>
              <a:t> </a:t>
            </a:r>
            <a:r>
              <a:rPr lang="en-US" altLang="ko-KR" dirty="0"/>
              <a:t>CSS </a:t>
            </a:r>
            <a:r>
              <a:rPr lang="ko-KR" altLang="ko-KR" dirty="0"/>
              <a:t>적용 방식부터 알아보고 </a:t>
            </a:r>
            <a:r>
              <a:rPr lang="ko-KR" altLang="ko-KR" dirty="0" err="1"/>
              <a:t>선택자에</a:t>
            </a:r>
            <a:r>
              <a:rPr lang="ko-KR" altLang="ko-KR" dirty="0"/>
              <a:t> 대한 자세한 내용은</a:t>
            </a:r>
            <a:r>
              <a:rPr lang="en-US" altLang="ko-KR" dirty="0"/>
              <a:t> </a:t>
            </a:r>
            <a:r>
              <a:rPr lang="ko-KR" altLang="en-US" dirty="0" smtClean="0"/>
              <a:t>다음</a:t>
            </a:r>
            <a:r>
              <a:rPr lang="ko-KR" altLang="ko-KR" dirty="0" smtClean="0"/>
              <a:t>에 </a:t>
            </a:r>
            <a:r>
              <a:rPr lang="ko-KR" altLang="ko-KR" dirty="0"/>
              <a:t>자세히 다루겠습니다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3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방식으로 스타일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방식으로 스타일을 적용하는 방법은 절대 권장하는 사항은 아닙니다</a:t>
            </a:r>
            <a:r>
              <a:rPr lang="en-US" altLang="ko-KR" dirty="0"/>
              <a:t>. </a:t>
            </a:r>
            <a:r>
              <a:rPr lang="ko-KR" altLang="ko-KR" dirty="0"/>
              <a:t>하지만 바로 바로 스타일이 적용되는 것을 볼 수 있기 때문에 로컬 컴퓨터에서 스타일이 적용되는 것을 확인하거나</a:t>
            </a:r>
            <a:r>
              <a:rPr lang="en-US" altLang="ko-KR" dirty="0"/>
              <a:t> 5</a:t>
            </a:r>
            <a:r>
              <a:rPr lang="ko-KR" altLang="ko-KR" dirty="0"/>
              <a:t>페이지 내외의 간단한 웹 페이지를 만들어야 할 때 또는 웹 페이지를 메일로 전송할 때 이외에는 사용하지 말아야 합니다</a:t>
            </a:r>
            <a:r>
              <a:rPr lang="en-US" altLang="ko-KR" dirty="0"/>
              <a:t>. </a:t>
            </a:r>
            <a:r>
              <a:rPr lang="ko-KR" altLang="ko-KR" dirty="0"/>
              <a:t>그 이유는 </a:t>
            </a:r>
            <a:r>
              <a:rPr lang="ko-KR" altLang="ko-KR" dirty="0" err="1"/>
              <a:t>인라인</a:t>
            </a:r>
            <a:r>
              <a:rPr lang="ko-KR" altLang="ko-KR" dirty="0"/>
              <a:t> 방식으로 사용하면 나중에 웹 페이지 유지 보수할 때 정말 힘들기 때문입니다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 err="1"/>
              <a:t>인라인</a:t>
            </a:r>
            <a:r>
              <a:rPr lang="ko-KR" altLang="ko-KR" dirty="0"/>
              <a:t> 방식은 다음과 같이 적용하는 것을 말합니다</a:t>
            </a:r>
            <a:r>
              <a:rPr lang="en-US" altLang="ko-KR" dirty="0" smtClean="0"/>
              <a:t>.</a:t>
            </a:r>
          </a:p>
          <a:p>
            <a:endParaRPr lang="ko-KR" altLang="ko-KR" dirty="0"/>
          </a:p>
          <a:p>
            <a:r>
              <a:rPr lang="en-US" altLang="ko-KR" sz="1800" b="1" dirty="0"/>
              <a:t>&lt;p style="</a:t>
            </a:r>
            <a:r>
              <a:rPr lang="en-US" altLang="ko-KR" sz="1800" b="1" dirty="0" err="1"/>
              <a:t>color:red</a:t>
            </a:r>
            <a:r>
              <a:rPr lang="en-US" altLang="ko-KR" sz="1800" b="1" dirty="0"/>
              <a:t>;"&gt; ... &lt;/p</a:t>
            </a:r>
            <a:r>
              <a:rPr lang="en-US" altLang="ko-KR" sz="1800" b="1" dirty="0" smtClean="0"/>
              <a:t>&gt;</a:t>
            </a:r>
          </a:p>
          <a:p>
            <a:endParaRPr lang="ko-KR" altLang="ko-KR" dirty="0"/>
          </a:p>
          <a:p>
            <a:r>
              <a:rPr lang="ko-KR" altLang="ko-KR" dirty="0" err="1"/>
              <a:t>인라인</a:t>
            </a:r>
            <a:r>
              <a:rPr lang="ko-KR" altLang="ko-KR" dirty="0"/>
              <a:t> 방식은 태그에 직접 스타일을 적용하는 것이기 때문에 어떻게 적용되는지 바로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sz="1200" u="sng" dirty="0" smtClean="0"/>
              <a:t>㈜ </a:t>
            </a:r>
            <a:r>
              <a:rPr lang="ko-KR" altLang="en-US" sz="1200" u="sng" dirty="0" err="1" smtClean="0"/>
              <a:t>인라인</a:t>
            </a:r>
            <a:r>
              <a:rPr lang="ko-KR" altLang="en-US" sz="1200" u="sng" dirty="0" smtClean="0"/>
              <a:t> 방식도 반드시 익히시기 바랍니다</a:t>
            </a:r>
            <a:r>
              <a:rPr lang="en-US" altLang="ko-KR" sz="1200" u="sng" dirty="0" smtClean="0"/>
              <a:t>. </a:t>
            </a:r>
            <a:r>
              <a:rPr lang="ko-KR" altLang="en-US" sz="1200" u="sng" dirty="0" smtClean="0"/>
              <a:t>템플릿 방식으로 서비스 되는 몇몇 </a:t>
            </a:r>
            <a:r>
              <a:rPr lang="ko-KR" altLang="en-US" sz="1200" u="sng" dirty="0" err="1" smtClean="0"/>
              <a:t>호스팅</a:t>
            </a:r>
            <a:r>
              <a:rPr lang="ko-KR" altLang="en-US" sz="1200" u="sng" dirty="0" smtClean="0"/>
              <a:t> 업체의 서비스인 경우 외부 </a:t>
            </a:r>
            <a:r>
              <a:rPr lang="en-US" altLang="ko-KR" sz="1200" u="sng" dirty="0" smtClean="0"/>
              <a:t>CSS </a:t>
            </a:r>
            <a:r>
              <a:rPr lang="ko-KR" altLang="en-US" sz="1200" u="sng" dirty="0" smtClean="0"/>
              <a:t>를 불러오지 못하기 때문에</a:t>
            </a:r>
            <a:r>
              <a:rPr lang="en-US" altLang="ko-KR" sz="1200" u="sng" dirty="0" smtClean="0"/>
              <a:t>, </a:t>
            </a:r>
            <a:r>
              <a:rPr lang="ko-KR" altLang="en-US" sz="1200" u="sng" dirty="0" err="1" smtClean="0"/>
              <a:t>인라인</a:t>
            </a:r>
            <a:r>
              <a:rPr lang="ko-KR" altLang="en-US" sz="1200" u="sng" dirty="0" smtClean="0"/>
              <a:t> 방식으로 스타일을 처리해야 하기 때문입니다</a:t>
            </a:r>
            <a:r>
              <a:rPr lang="en-US" altLang="ko-KR" sz="1200" u="sng" dirty="0" smtClean="0"/>
              <a:t>.</a:t>
            </a:r>
            <a:endParaRPr lang="ko-KR" altLang="ko-KR" sz="1200" u="sng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0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DOCTYPE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HTML5 DOCTYPE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도 이전 버전의 </a:t>
            </a:r>
            <a:r>
              <a:rPr lang="en-US" altLang="ko-KR" dirty="0"/>
              <a:t>HTML</a:t>
            </a:r>
            <a:r>
              <a:rPr lang="ko-KR" altLang="en-US" dirty="0"/>
              <a:t>로 만들어진 문서와의 호환성은 무시해 버리고 웹 </a:t>
            </a:r>
            <a:r>
              <a:rPr lang="ko-KR" altLang="en-US" dirty="0" smtClean="0"/>
              <a:t>표준을 </a:t>
            </a:r>
            <a:r>
              <a:rPr lang="ko-KR" altLang="en-US" dirty="0"/>
              <a:t>이용해서 새로운 웹사이트를 만들 경우에만 </a:t>
            </a:r>
            <a:r>
              <a:rPr lang="en-US" altLang="ko-KR" dirty="0"/>
              <a:t>HTML5</a:t>
            </a:r>
            <a:r>
              <a:rPr lang="ko-KR" altLang="en-US" dirty="0"/>
              <a:t>를 사용해야 </a:t>
            </a:r>
            <a:r>
              <a:rPr lang="ko-KR" altLang="en-US" dirty="0" smtClean="0"/>
              <a:t>합</a:t>
            </a:r>
            <a:r>
              <a:rPr lang="ko-KR" altLang="en-US" dirty="0"/>
              <a:t>니</a:t>
            </a:r>
            <a:r>
              <a:rPr lang="ko-KR" altLang="en-US" dirty="0" smtClean="0"/>
              <a:t>다</a:t>
            </a:r>
            <a:r>
              <a:rPr lang="en-US" altLang="ko-KR" dirty="0"/>
              <a:t>. </a:t>
            </a:r>
            <a:r>
              <a:rPr lang="ko-KR" altLang="en-US" dirty="0" smtClean="0"/>
              <a:t>왜냐하면 </a:t>
            </a:r>
            <a:r>
              <a:rPr lang="en-US" altLang="ko-KR" dirty="0"/>
              <a:t>DOCTYPE </a:t>
            </a:r>
            <a:r>
              <a:rPr lang="ko-KR" altLang="en-US" dirty="0"/>
              <a:t>자체가 호환성을 염두에 두고 있지 않기 </a:t>
            </a:r>
            <a:r>
              <a:rPr lang="ko-KR" altLang="en-US" dirty="0" smtClean="0"/>
              <a:t>때문입니다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HTML5</a:t>
            </a:r>
            <a:r>
              <a:rPr lang="ko-KR" altLang="en-US" dirty="0"/>
              <a:t>는 다음과 같이 아주 간단한 </a:t>
            </a:r>
            <a:r>
              <a:rPr lang="en-US" altLang="ko-KR" dirty="0"/>
              <a:t>DOCTYPE</a:t>
            </a:r>
            <a:r>
              <a:rPr lang="ko-KR" altLang="en-US" dirty="0"/>
              <a:t>을 </a:t>
            </a:r>
            <a:r>
              <a:rPr lang="ko-KR" altLang="en-US" dirty="0" smtClean="0"/>
              <a:t>갖습니다</a:t>
            </a:r>
            <a:r>
              <a:rPr lang="en-US" altLang="ko-KR" dirty="0" smtClean="0"/>
              <a:t>.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&lt;!</a:t>
            </a:r>
            <a:r>
              <a:rPr lang="en-US" altLang="ko-KR" sz="2400" b="1" dirty="0">
                <a:solidFill>
                  <a:srgbClr val="FF0000"/>
                </a:solidFill>
              </a:rPr>
              <a:t>DOCTYPE HTML&gt;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57200" y="3507974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smtClean="0">
                <a:solidFill>
                  <a:srgbClr val="FF0000"/>
                </a:solidFill>
              </a:rPr>
              <a:t>HTML5</a:t>
            </a:r>
            <a:r>
              <a:rPr lang="ko-KR" altLang="en-US" sz="2000" b="1" smtClean="0">
                <a:solidFill>
                  <a:srgbClr val="FF0000"/>
                </a:solidFill>
              </a:rPr>
              <a:t>의 전체 문서 구조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832" y="4012029"/>
            <a:ext cx="8208912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&lt;</a:t>
            </a:r>
            <a:r>
              <a:rPr lang="en-US" altLang="ko-KR" dirty="0" smtClean="0"/>
              <a:t>meta </a:t>
            </a:r>
            <a:r>
              <a:rPr lang="en-US" altLang="ko-KR" dirty="0" smtClean="0"/>
              <a:t>charset=utf-8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&lt;title&gt;</a:t>
            </a:r>
            <a:r>
              <a:rPr lang="ko-KR" altLang="en-US" dirty="0"/>
              <a:t>제목</a:t>
            </a:r>
            <a:r>
              <a:rPr lang="en-US" altLang="ko-KR" dirty="0"/>
              <a:t>&lt;/title&gt;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방식으로 스타일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8024" y="1340768"/>
            <a:ext cx="4104456" cy="478539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altLang="ko-KR" sz="1200" dirty="0"/>
              <a:t>&lt;!DOCTYPE HTML&gt;</a:t>
            </a:r>
            <a:endParaRPr lang="ko-KR" altLang="ko-KR" sz="1200" dirty="0"/>
          </a:p>
          <a:p>
            <a:r>
              <a:rPr lang="en-US" altLang="ko-KR" sz="1200" dirty="0"/>
              <a:t>&lt;html&gt;</a:t>
            </a:r>
            <a:endParaRPr lang="ko-KR" altLang="ko-KR" sz="1200" dirty="0"/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r>
              <a:rPr lang="en-US" altLang="ko-KR" sz="1200" dirty="0"/>
              <a:t>&lt;title&gt;Windows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r>
              <a:rPr lang="en-US" altLang="ko-KR" sz="1200" dirty="0"/>
              <a:t>&lt;/head&gt;</a:t>
            </a:r>
            <a:endParaRPr lang="ko-KR" altLang="ko-KR" sz="1200" dirty="0"/>
          </a:p>
          <a:p>
            <a:r>
              <a:rPr lang="en-US" altLang="ko-KR" sz="1200" dirty="0"/>
              <a:t>&lt;body&gt;</a:t>
            </a:r>
            <a:endParaRPr lang="ko-KR" altLang="ko-KR" sz="1200" dirty="0"/>
          </a:p>
          <a:p>
            <a:r>
              <a:rPr lang="en-US" altLang="ko-KR" sz="1200" dirty="0"/>
              <a:t>&lt;h1&gt;Windows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&lt;/h1&gt; </a:t>
            </a:r>
            <a:endParaRPr lang="ko-KR" altLang="ko-KR" sz="1200" dirty="0"/>
          </a:p>
          <a:p>
            <a:r>
              <a:rPr lang="en-US" altLang="ko-KR" sz="1200" dirty="0"/>
              <a:t>&lt;p&gt;</a:t>
            </a:r>
            <a:r>
              <a:rPr lang="ko-KR" altLang="ko-KR" sz="1200" dirty="0"/>
              <a:t>윈도우</a:t>
            </a:r>
            <a:r>
              <a:rPr lang="en-US" altLang="ko-KR" sz="1200" dirty="0"/>
              <a:t> 7</a:t>
            </a:r>
            <a:r>
              <a:rPr lang="ko-KR" altLang="ko-KR" sz="1200" dirty="0"/>
              <a:t>은 최신 버전의 윈도우로써</a:t>
            </a:r>
            <a:r>
              <a:rPr lang="en-US" altLang="ko-KR" sz="1200" dirty="0"/>
              <a:t>, </a:t>
            </a:r>
            <a:r>
              <a:rPr lang="ko-KR" altLang="ko-KR" sz="1200" dirty="0"/>
              <a:t>이전</a:t>
            </a:r>
            <a:r>
              <a:rPr lang="en-US" altLang="ko-KR" sz="1200" dirty="0"/>
              <a:t> XP </a:t>
            </a:r>
            <a:r>
              <a:rPr lang="ko-KR" altLang="ko-KR" sz="1200" dirty="0"/>
              <a:t>이후 출시된 </a:t>
            </a:r>
            <a:r>
              <a:rPr lang="ko-KR" altLang="ko-KR" sz="1200" dirty="0" err="1"/>
              <a:t>비스타의</a:t>
            </a:r>
            <a:r>
              <a:rPr lang="ko-KR" altLang="ko-KR" sz="1200" dirty="0"/>
              <a:t> 실패를 만회하고자</a:t>
            </a:r>
            <a:r>
              <a:rPr lang="en-US" altLang="ko-KR" sz="1200" dirty="0"/>
              <a:t>, </a:t>
            </a:r>
            <a:endParaRPr lang="ko-KR" altLang="ko-KR" sz="1200" dirty="0"/>
          </a:p>
          <a:p>
            <a:r>
              <a:rPr lang="en-US" altLang="ko-KR" sz="1200" dirty="0"/>
              <a:t>... </a:t>
            </a:r>
            <a:r>
              <a:rPr lang="ko-KR" altLang="ko-KR" sz="1200" dirty="0"/>
              <a:t>중략 </a:t>
            </a:r>
            <a:r>
              <a:rPr lang="en-US" altLang="ko-KR" sz="1200" dirty="0"/>
              <a:t>… </a:t>
            </a:r>
            <a:endParaRPr lang="ko-KR" altLang="ko-KR" sz="1200" dirty="0"/>
          </a:p>
          <a:p>
            <a:r>
              <a:rPr lang="ko-KR" altLang="ko-KR" sz="1200" dirty="0"/>
              <a:t>조금은 틀립니다</a:t>
            </a:r>
            <a:r>
              <a:rPr lang="en-US" altLang="ko-KR" sz="1200" dirty="0"/>
              <a:t>. &lt;/p&gt;</a:t>
            </a:r>
            <a:endParaRPr lang="ko-KR" altLang="ko-KR" sz="1200" dirty="0"/>
          </a:p>
          <a:p>
            <a:r>
              <a:rPr lang="en-US" altLang="ko-KR" sz="1200" dirty="0"/>
              <a:t>&lt;/body&gt;</a:t>
            </a:r>
            <a:endParaRPr lang="ko-KR" altLang="ko-KR" sz="1200" dirty="0"/>
          </a:p>
          <a:p>
            <a:r>
              <a:rPr lang="en-US" altLang="ko-KR" sz="1200" dirty="0"/>
              <a:t>&lt;/html&gt;</a:t>
            </a:r>
            <a:endParaRPr lang="ko-KR" altLang="ko-KR" sz="1200" dirty="0"/>
          </a:p>
          <a:p>
            <a:endParaRPr lang="ko-KR" altLang="en-US" sz="1200" dirty="0"/>
          </a:p>
        </p:txBody>
      </p:sp>
      <p:pic>
        <p:nvPicPr>
          <p:cNvPr id="4" name="그림 3" descr="EMB000009f0040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424815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776584" y="622622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 err="1"/>
              <a:t>인라인</a:t>
            </a:r>
            <a:r>
              <a:rPr lang="ko-KR" altLang="ko-KR" sz="1200" dirty="0"/>
              <a:t> 스타일 </a:t>
            </a:r>
            <a:r>
              <a:rPr lang="ko-KR" altLang="ko-KR" sz="2000" b="1" dirty="0" smtClean="0">
                <a:solidFill>
                  <a:srgbClr val="FF0000"/>
                </a:solidFill>
              </a:rPr>
              <a:t>미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ko-KR" altLang="ko-KR" sz="2000" b="1" dirty="0" smtClean="0">
                <a:solidFill>
                  <a:srgbClr val="FF0000"/>
                </a:solidFill>
              </a:rPr>
              <a:t>적용 </a:t>
            </a:r>
            <a:r>
              <a:rPr lang="ko-KR" altLang="ko-KR" sz="1200" dirty="0"/>
              <a:t>코드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020272" y="6165304"/>
            <a:ext cx="1908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source/ch06/ex6-1.html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4139630" y="3068960"/>
            <a:ext cx="720080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3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방식으로 스타일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224136"/>
          </a:xfrm>
        </p:spPr>
        <p:txBody>
          <a:bodyPr>
            <a:normAutofit lnSpcReduction="10000"/>
          </a:bodyPr>
          <a:lstStyle/>
          <a:p>
            <a:r>
              <a:rPr lang="ko-KR" altLang="ko-KR" dirty="0" smtClean="0"/>
              <a:t>예제에서</a:t>
            </a:r>
            <a:r>
              <a:rPr lang="en-US" altLang="ko-KR" dirty="0" smtClean="0"/>
              <a:t> </a:t>
            </a:r>
            <a:r>
              <a:rPr lang="en-US" altLang="ko-KR" dirty="0"/>
              <a:t>&lt;h1&gt; ... &lt;/h1&gt; </a:t>
            </a:r>
            <a:r>
              <a:rPr lang="ko-KR" altLang="ko-KR" dirty="0"/>
              <a:t>부분에 </a:t>
            </a:r>
            <a:r>
              <a:rPr lang="ko-KR" altLang="ko-KR" dirty="0" err="1"/>
              <a:t>인라인</a:t>
            </a:r>
            <a:r>
              <a:rPr lang="ko-KR" altLang="ko-KR" dirty="0"/>
              <a:t> 스타일을 적용해 보겠습니다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/>
              <a:t> </a:t>
            </a:r>
            <a:r>
              <a:rPr lang="en-US" altLang="ko-KR" b="1" dirty="0" smtClean="0">
                <a:solidFill>
                  <a:srgbClr val="FF0000"/>
                </a:solidFill>
              </a:rPr>
              <a:t>&lt;</a:t>
            </a:r>
            <a:r>
              <a:rPr lang="en-US" altLang="ko-KR" b="1" dirty="0">
                <a:solidFill>
                  <a:srgbClr val="FF0000"/>
                </a:solidFill>
              </a:rPr>
              <a:t>h1 style="size:24px; color:#06F; font-family:'</a:t>
            </a:r>
            <a:r>
              <a:rPr lang="ko-KR" altLang="ko-KR" b="1" dirty="0">
                <a:solidFill>
                  <a:srgbClr val="FF0000"/>
                </a:solidFill>
              </a:rPr>
              <a:t>돋움</a:t>
            </a:r>
            <a:r>
              <a:rPr lang="en-US" altLang="ko-KR" b="1" dirty="0">
                <a:solidFill>
                  <a:srgbClr val="FF0000"/>
                </a:solidFill>
              </a:rPr>
              <a:t>'; "&gt;Windows 7</a:t>
            </a:r>
            <a:r>
              <a:rPr lang="ko-KR" altLang="ko-KR" b="1" dirty="0">
                <a:solidFill>
                  <a:srgbClr val="FF0000"/>
                </a:solidFill>
              </a:rPr>
              <a:t>과</a:t>
            </a:r>
            <a:r>
              <a:rPr lang="en-US" altLang="ko-KR" b="1" dirty="0">
                <a:solidFill>
                  <a:srgbClr val="FF0000"/>
                </a:solidFill>
              </a:rPr>
              <a:t> Mac OSX </a:t>
            </a:r>
            <a:r>
              <a:rPr lang="ko-KR" altLang="ko-KR" b="1" dirty="0">
                <a:solidFill>
                  <a:srgbClr val="FF0000"/>
                </a:solidFill>
              </a:rPr>
              <a:t>비교</a:t>
            </a:r>
            <a:r>
              <a:rPr lang="en-US" altLang="ko-KR" b="1" dirty="0">
                <a:solidFill>
                  <a:srgbClr val="FF0000"/>
                </a:solidFill>
              </a:rPr>
              <a:t>&lt;/h1&gt;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ko-KR" altLang="ko-KR" dirty="0" smtClean="0"/>
              <a:t>바로 </a:t>
            </a:r>
            <a:r>
              <a:rPr lang="ko-KR" altLang="ko-KR" dirty="0"/>
              <a:t>위와 같이</a:t>
            </a:r>
            <a:r>
              <a:rPr lang="en-US" altLang="ko-KR" dirty="0"/>
              <a:t> HTML </a:t>
            </a:r>
            <a:r>
              <a:rPr lang="ko-KR" altLang="ko-KR" dirty="0"/>
              <a:t>코드에 스타일을 적용해 보면 결과는</a:t>
            </a:r>
            <a:r>
              <a:rPr lang="en-US" altLang="ko-KR" dirty="0"/>
              <a:t> </a:t>
            </a:r>
            <a:r>
              <a:rPr lang="ko-KR" altLang="ko-KR" dirty="0" smtClean="0"/>
              <a:t>그림</a:t>
            </a:r>
            <a:r>
              <a:rPr lang="ko-KR" altLang="en-US" dirty="0" smtClean="0"/>
              <a:t>과</a:t>
            </a:r>
            <a:r>
              <a:rPr lang="ko-KR" altLang="ko-KR" dirty="0" smtClean="0"/>
              <a:t> </a:t>
            </a:r>
            <a:r>
              <a:rPr lang="ko-KR" altLang="ko-KR" dirty="0"/>
              <a:t>같습니다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 descr="EMB000009f0040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3744416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31429" y="6021288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&lt;h1&gt;</a:t>
            </a:r>
            <a:r>
              <a:rPr lang="ko-KR" altLang="ko-KR" sz="1200" dirty="0"/>
              <a:t>에 </a:t>
            </a:r>
            <a:r>
              <a:rPr lang="ko-KR" altLang="ko-KR" sz="1200" dirty="0" err="1"/>
              <a:t>인라인</a:t>
            </a:r>
            <a:r>
              <a:rPr lang="ko-KR" altLang="ko-KR" sz="1200" dirty="0"/>
              <a:t> 스타일이 </a:t>
            </a:r>
            <a:r>
              <a:rPr lang="ko-KR" altLang="ko-KR" sz="2400" b="1" dirty="0">
                <a:solidFill>
                  <a:srgbClr val="FF0000"/>
                </a:solidFill>
              </a:rPr>
              <a:t>적용된</a:t>
            </a:r>
            <a:r>
              <a:rPr lang="ko-KR" altLang="ko-KR" sz="1200" dirty="0"/>
              <a:t> 결과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0" y="2580536"/>
            <a:ext cx="388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 err="1"/>
              <a:t>인라인</a:t>
            </a:r>
            <a:r>
              <a:rPr lang="ko-KR" altLang="ko-KR" sz="1400" dirty="0"/>
              <a:t> 스타일로 문서에</a:t>
            </a:r>
            <a:r>
              <a:rPr lang="en-US" altLang="ko-KR" sz="1400" dirty="0"/>
              <a:t> CSS</a:t>
            </a:r>
            <a:r>
              <a:rPr lang="ko-KR" altLang="ko-KR" sz="1400" dirty="0"/>
              <a:t>를 직접 적용하는 것은 권장하지 않습니다</a:t>
            </a:r>
            <a:r>
              <a:rPr lang="en-US" altLang="ko-KR" sz="1400" dirty="0"/>
              <a:t>. </a:t>
            </a:r>
            <a:r>
              <a:rPr lang="ko-KR" altLang="ko-KR" sz="1400" dirty="0"/>
              <a:t>이 방법은 웹 표준 이전 방식과 별 차이가 없습니다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ko-KR" sz="1400" dirty="0" smtClean="0"/>
              <a:t>즉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HTML </a:t>
            </a:r>
            <a:r>
              <a:rPr lang="ko-KR" altLang="ko-KR" sz="1400" dirty="0"/>
              <a:t>문서와</a:t>
            </a:r>
            <a:r>
              <a:rPr lang="en-US" altLang="ko-KR" sz="1400" dirty="0"/>
              <a:t> CSS</a:t>
            </a:r>
            <a:r>
              <a:rPr lang="ko-KR" altLang="ko-KR" sz="1400" dirty="0"/>
              <a:t>를 통해 문서의 구조와 디자인을 분리하는 방법이 아니라 예전 방식으로</a:t>
            </a:r>
            <a:r>
              <a:rPr lang="en-US" altLang="ko-KR" sz="1400" dirty="0"/>
              <a:t> HTML </a:t>
            </a:r>
            <a:r>
              <a:rPr lang="ko-KR" altLang="ko-KR" sz="1400" dirty="0"/>
              <a:t>문서에서 모든 것을 처리하는 방법이기 때문입니다</a:t>
            </a:r>
            <a:r>
              <a:rPr lang="en-US" altLang="ko-KR" sz="1400" dirty="0"/>
              <a:t>. </a:t>
            </a:r>
            <a:r>
              <a:rPr lang="ko-KR" altLang="ko-KR" sz="1400" dirty="0"/>
              <a:t>페이지가 얼마 안 되면 각각의 페이지를 열어서 수정할 수 있지만</a:t>
            </a:r>
            <a:r>
              <a:rPr lang="en-US" altLang="ko-KR" sz="1400" dirty="0"/>
              <a:t>, </a:t>
            </a:r>
            <a:r>
              <a:rPr lang="ko-KR" altLang="ko-KR" sz="1400" dirty="0"/>
              <a:t>일반적인 웹사이트는 수많은 페이지가 존재하기 때문에 만약 웹 문서의 디자인을 수정할 일이 생기면 수정 자체가 불가능할 수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771800" y="2060848"/>
            <a:ext cx="1008112" cy="108012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39952" y="260648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ex6-1.html</a:t>
            </a:r>
            <a:r>
              <a:rPr lang="ko-KR" altLang="en-US" b="1" dirty="0" smtClean="0">
                <a:solidFill>
                  <a:srgbClr val="FF0000"/>
                </a:solidFill>
              </a:rPr>
              <a:t>을 </a:t>
            </a:r>
            <a:r>
              <a:rPr lang="en-US" altLang="ko-KR" b="1" dirty="0" smtClean="0">
                <a:solidFill>
                  <a:srgbClr val="FF0000"/>
                </a:solidFill>
              </a:rPr>
              <a:t>ex6-2.html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복사해둔다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방식으로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040560"/>
          </a:xfrm>
        </p:spPr>
        <p:txBody>
          <a:bodyPr/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방식보다 많이 사용하는 방법 중 하나는 </a:t>
            </a:r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방식입니다</a:t>
            </a:r>
            <a:r>
              <a:rPr lang="en-US" altLang="ko-KR" dirty="0"/>
              <a:t>. </a:t>
            </a:r>
            <a:r>
              <a:rPr lang="ko-KR" altLang="ko-KR" dirty="0" err="1"/>
              <a:t>임베디드</a:t>
            </a:r>
            <a:r>
              <a:rPr lang="ko-KR" altLang="ko-KR" dirty="0"/>
              <a:t> 방식은 </a:t>
            </a:r>
            <a:r>
              <a:rPr lang="ko-KR" altLang="ko-KR" dirty="0" err="1"/>
              <a:t>인라인</a:t>
            </a:r>
            <a:r>
              <a:rPr lang="ko-KR" altLang="ko-KR" dirty="0"/>
              <a:t> 방식처럼 직접적으로 태그에 스타일을 적용하는 것이 아니라</a:t>
            </a:r>
            <a:r>
              <a:rPr lang="en-US" altLang="ko-KR" dirty="0"/>
              <a:t> &lt;head&gt;</a:t>
            </a:r>
            <a:r>
              <a:rPr lang="ko-KR" altLang="ko-KR" dirty="0"/>
              <a:t>와</a:t>
            </a:r>
            <a:r>
              <a:rPr lang="en-US" altLang="ko-KR" dirty="0"/>
              <a:t> &lt;/head&gt; </a:t>
            </a:r>
            <a:r>
              <a:rPr lang="ko-KR" altLang="ko-KR" dirty="0"/>
              <a:t>태그 사이에 스타일을 지정해서 사용하는 방법을 말합니다</a:t>
            </a:r>
            <a:r>
              <a:rPr lang="en-US" altLang="ko-KR" dirty="0"/>
              <a:t>. </a:t>
            </a:r>
            <a:r>
              <a:rPr lang="ko-KR" altLang="ko-KR" dirty="0"/>
              <a:t>즉</a:t>
            </a:r>
            <a:r>
              <a:rPr lang="en-US" altLang="ko-KR" dirty="0"/>
              <a:t> HTML </a:t>
            </a:r>
            <a:r>
              <a:rPr lang="ko-KR" altLang="ko-KR" dirty="0"/>
              <a:t>문서 내부에 따로 스타일을 적용해서 태그 및 클래스 등에 스타일을 지정하는 것을 말합니다</a:t>
            </a:r>
            <a:r>
              <a:rPr lang="en-US" altLang="ko-KR" dirty="0"/>
              <a:t>. </a:t>
            </a:r>
            <a:r>
              <a:rPr lang="ko-KR" altLang="ko-KR" dirty="0"/>
              <a:t>일반적으로 스타일을 지정하는 방법은 다음과 같습니다</a:t>
            </a:r>
            <a:r>
              <a:rPr lang="en-US" altLang="ko-KR" dirty="0" smtClean="0"/>
              <a:t>.</a:t>
            </a:r>
          </a:p>
          <a:p>
            <a:endParaRPr lang="ko-KR" altLang="ko-KR" dirty="0"/>
          </a:p>
          <a:p>
            <a:r>
              <a:rPr lang="en-US" altLang="ko-KR" b="1" dirty="0" smtClean="0"/>
              <a:t>   &lt;</a:t>
            </a:r>
            <a:r>
              <a:rPr lang="en-US" altLang="ko-KR" b="1" dirty="0"/>
              <a:t>style type="text/ccs" </a:t>
            </a:r>
            <a:r>
              <a:rPr lang="en-US" altLang="ko-KR" b="1" dirty="0" smtClean="0"/>
              <a:t>&gt;</a:t>
            </a:r>
            <a:endParaRPr lang="ko-KR" altLang="ko-KR" dirty="0"/>
          </a:p>
          <a:p>
            <a:r>
              <a:rPr lang="en-US" altLang="ko-KR" b="1" dirty="0" smtClean="0"/>
              <a:t>        h1 </a:t>
            </a:r>
            <a:r>
              <a:rPr lang="en-US" altLang="ko-KR" b="1" dirty="0"/>
              <a:t>{ color: #</a:t>
            </a:r>
            <a:r>
              <a:rPr lang="en-US" altLang="ko-KR" b="1" dirty="0" err="1"/>
              <a:t>ffc</a:t>
            </a:r>
            <a:r>
              <a:rPr lang="en-US" altLang="ko-KR" b="1" dirty="0"/>
              <a:t>; }</a:t>
            </a:r>
            <a:endParaRPr lang="ko-KR" altLang="ko-KR" dirty="0"/>
          </a:p>
          <a:p>
            <a:r>
              <a:rPr lang="en-US" altLang="ko-KR" b="1" dirty="0" smtClean="0"/>
              <a:t>   &lt;/</a:t>
            </a:r>
            <a:r>
              <a:rPr lang="en-US" altLang="ko-KR" b="1" dirty="0"/>
              <a:t>style&gt;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ko-KR" dirty="0"/>
              <a:t>먼저 스타일의 형식을</a:t>
            </a:r>
            <a:r>
              <a:rPr lang="en-US" altLang="ko-KR" dirty="0"/>
              <a:t> text/</a:t>
            </a:r>
            <a:r>
              <a:rPr lang="en-US" altLang="ko-KR" dirty="0" err="1"/>
              <a:t>css</a:t>
            </a:r>
            <a:r>
              <a:rPr lang="ko-KR" altLang="ko-KR" dirty="0"/>
              <a:t>로 지정해 주고</a:t>
            </a:r>
            <a:r>
              <a:rPr lang="en-US" altLang="ko-KR" dirty="0"/>
              <a:t> media </a:t>
            </a:r>
            <a:r>
              <a:rPr lang="ko-KR" altLang="ko-KR" dirty="0"/>
              <a:t>타입을 지정합니다</a:t>
            </a:r>
            <a:r>
              <a:rPr lang="en-US" altLang="ko-KR" dirty="0"/>
              <a:t>. </a:t>
            </a:r>
            <a:r>
              <a:rPr lang="ko-KR" altLang="ko-KR" dirty="0"/>
              <a:t>그리고 스타일 내부에서 태그 및 클래스 또는 아이디의 형식을 지정합니다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9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방식으로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003232" cy="4857403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/>
              <a:t>&lt;!DOCTYPE HTML&gt;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&lt;html&gt;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&lt;head&gt;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&lt;meta http-</a:t>
            </a:r>
            <a:r>
              <a:rPr lang="en-US" altLang="ko-KR" sz="1600" dirty="0" err="1"/>
              <a:t>equiv</a:t>
            </a:r>
            <a:r>
              <a:rPr lang="en-US" altLang="ko-KR" sz="1600" dirty="0"/>
              <a:t>="Content-Type" content="text/html; charset=UTF-8"&gt;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&lt;title&gt;Windows 7</a:t>
            </a:r>
            <a:r>
              <a:rPr lang="ko-KR" altLang="ko-KR" sz="1600" dirty="0"/>
              <a:t>과</a:t>
            </a:r>
            <a:r>
              <a:rPr lang="en-US" altLang="ko-KR" sz="1600" dirty="0"/>
              <a:t> Mac OSX </a:t>
            </a:r>
            <a:r>
              <a:rPr lang="ko-KR" altLang="ko-KR" sz="1600" dirty="0"/>
              <a:t>비교</a:t>
            </a:r>
            <a:r>
              <a:rPr lang="en-US" altLang="ko-KR" sz="1600" dirty="0"/>
              <a:t>&lt;/title&gt;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&lt;style type="text/</a:t>
            </a:r>
            <a:r>
              <a:rPr lang="en-US" altLang="ko-KR" sz="2400" b="1" dirty="0" err="1">
                <a:solidFill>
                  <a:srgbClr val="FF0000"/>
                </a:solidFill>
              </a:rPr>
              <a:t>css</a:t>
            </a:r>
            <a:r>
              <a:rPr lang="en-US" altLang="ko-KR" sz="2400" b="1" dirty="0">
                <a:solidFill>
                  <a:srgbClr val="FF0000"/>
                </a:solidFill>
              </a:rPr>
              <a:t>"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&gt;</a:t>
            </a:r>
            <a:endParaRPr lang="ko-KR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</a:rPr>
              <a:t>   h1 </a:t>
            </a:r>
            <a:r>
              <a:rPr lang="en-US" altLang="ko-KR" sz="2400" b="1" dirty="0">
                <a:solidFill>
                  <a:srgbClr val="FF0000"/>
                </a:solidFill>
              </a:rPr>
              <a:t>{ size:24px; color:#06F; font-family:'</a:t>
            </a:r>
            <a:r>
              <a:rPr lang="ko-KR" altLang="ko-KR" sz="2400" b="1" dirty="0">
                <a:solidFill>
                  <a:srgbClr val="FF0000"/>
                </a:solidFill>
              </a:rPr>
              <a:t>돋움</a:t>
            </a:r>
            <a:r>
              <a:rPr lang="en-US" altLang="ko-KR" sz="2400" b="1" dirty="0">
                <a:solidFill>
                  <a:srgbClr val="FF0000"/>
                </a:solidFill>
              </a:rPr>
              <a:t>'; }</a:t>
            </a:r>
            <a:endParaRPr lang="ko-KR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&lt;/style&gt;</a:t>
            </a:r>
            <a:endParaRPr lang="ko-KR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600" dirty="0"/>
              <a:t>&lt;/head&gt;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&lt;body&gt;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&lt;h1&gt;Windows 7</a:t>
            </a:r>
            <a:r>
              <a:rPr lang="ko-KR" altLang="ko-KR" sz="1600" dirty="0"/>
              <a:t>과</a:t>
            </a:r>
            <a:r>
              <a:rPr lang="en-US" altLang="ko-KR" sz="1600" dirty="0"/>
              <a:t> Mac OSX </a:t>
            </a:r>
            <a:r>
              <a:rPr lang="ko-KR" altLang="ko-KR" sz="1600" dirty="0"/>
              <a:t>비교</a:t>
            </a:r>
            <a:r>
              <a:rPr lang="en-US" altLang="ko-KR" sz="1600" dirty="0"/>
              <a:t>&lt;/h1&gt;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&lt;p&gt;</a:t>
            </a:r>
            <a:r>
              <a:rPr lang="ko-KR" altLang="ko-KR" sz="1600" dirty="0"/>
              <a:t>윈도우</a:t>
            </a:r>
            <a:r>
              <a:rPr lang="en-US" altLang="ko-KR" sz="1600" dirty="0"/>
              <a:t> 7</a:t>
            </a:r>
            <a:r>
              <a:rPr lang="ko-KR" altLang="ko-KR" sz="1600" dirty="0"/>
              <a:t>은 최신 버전의 윈도우로써</a:t>
            </a:r>
            <a:r>
              <a:rPr lang="en-US" altLang="ko-KR" sz="1600" dirty="0"/>
              <a:t>, </a:t>
            </a:r>
            <a:r>
              <a:rPr lang="ko-KR" altLang="ko-KR" sz="1600" dirty="0"/>
              <a:t>이전</a:t>
            </a:r>
            <a:r>
              <a:rPr lang="en-US" altLang="ko-KR" sz="1600" dirty="0"/>
              <a:t> XP </a:t>
            </a:r>
            <a:r>
              <a:rPr lang="ko-KR" altLang="ko-KR" sz="1600" dirty="0"/>
              <a:t>이후 출시된 </a:t>
            </a:r>
            <a:r>
              <a:rPr lang="ko-KR" altLang="ko-KR" sz="1600" dirty="0" err="1"/>
              <a:t>비스타의</a:t>
            </a:r>
            <a:r>
              <a:rPr lang="ko-KR" altLang="ko-KR" sz="1600" dirty="0"/>
              <a:t> 실패를 </a:t>
            </a:r>
            <a:r>
              <a:rPr lang="en-US" altLang="ko-KR" sz="1600" dirty="0" smtClean="0"/>
              <a:t>…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 smtClean="0"/>
              <a:t>&lt;/</a:t>
            </a:r>
            <a:r>
              <a:rPr lang="en-US" altLang="ko-KR" sz="1600" dirty="0"/>
              <a:t>body&gt;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&lt;/html&gt;</a:t>
            </a:r>
            <a:endParaRPr lang="ko-KR" altLang="ko-KR" sz="1600" dirty="0"/>
          </a:p>
          <a:p>
            <a:pPr>
              <a:lnSpc>
                <a:spcPct val="100000"/>
              </a:lnSpc>
            </a:pP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6237312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예제 </a:t>
            </a:r>
            <a:r>
              <a:rPr lang="en-US" altLang="ko-KR" sz="1400" b="1" dirty="0" smtClean="0"/>
              <a:t>1 </a:t>
            </a:r>
            <a:r>
              <a:rPr lang="ko-KR" altLang="ko-KR" sz="1400" dirty="0" err="1" smtClean="0">
                <a:solidFill>
                  <a:srgbClr val="FF0000"/>
                </a:solidFill>
              </a:rPr>
              <a:t>임베디드</a:t>
            </a:r>
            <a:r>
              <a:rPr lang="ko-KR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ko-KR" sz="1400" dirty="0">
                <a:solidFill>
                  <a:srgbClr val="FF0000"/>
                </a:solidFill>
              </a:rPr>
              <a:t>방식으로 스타일 적용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84468" y="1412776"/>
            <a:ext cx="4799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ex6-1.html</a:t>
            </a:r>
            <a:r>
              <a:rPr lang="ko-KR" altLang="en-US" b="1" dirty="0" smtClean="0">
                <a:solidFill>
                  <a:srgbClr val="FF0000"/>
                </a:solidFill>
              </a:rPr>
              <a:t>을 </a:t>
            </a:r>
            <a:r>
              <a:rPr lang="en-US" altLang="ko-KR" b="1" dirty="0" smtClean="0">
                <a:solidFill>
                  <a:srgbClr val="FF0000"/>
                </a:solidFill>
              </a:rPr>
              <a:t>ex6-2.html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추가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6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인라인</a:t>
            </a:r>
            <a:r>
              <a:rPr lang="ko-KR" altLang="ko-KR" dirty="0"/>
              <a:t> 방식으로 </a:t>
            </a:r>
            <a:r>
              <a:rPr lang="en-US" altLang="ko-KR" dirty="0" smtClean="0"/>
              <a:t>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785395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altLang="ko-KR" sz="1400" dirty="0"/>
              <a:t>&lt;!DOCTYPE HTML&gt;</a:t>
            </a:r>
            <a:endParaRPr lang="ko-KR" altLang="ko-KR" sz="1400" dirty="0"/>
          </a:p>
          <a:p>
            <a:r>
              <a:rPr lang="en-US" altLang="ko-KR" sz="1400" dirty="0"/>
              <a:t>&lt;html&gt;</a:t>
            </a:r>
            <a:endParaRPr lang="ko-KR" altLang="ko-KR" sz="1400" dirty="0"/>
          </a:p>
          <a:p>
            <a:r>
              <a:rPr lang="en-US" altLang="ko-KR" sz="1400" dirty="0"/>
              <a:t>&lt;head&gt;</a:t>
            </a:r>
            <a:endParaRPr lang="ko-KR" altLang="ko-KR" sz="1400" dirty="0"/>
          </a:p>
          <a:p>
            <a:r>
              <a:rPr lang="en-US" altLang="ko-KR" sz="1400" dirty="0"/>
              <a:t>&lt;meta http-</a:t>
            </a:r>
            <a:r>
              <a:rPr lang="en-US" altLang="ko-KR" sz="1400" dirty="0" err="1"/>
              <a:t>equiv</a:t>
            </a:r>
            <a:r>
              <a:rPr lang="en-US" altLang="ko-KR" sz="1400" dirty="0"/>
              <a:t>="Content-Type" content="text/html; charset=UTF-8"&gt;</a:t>
            </a:r>
            <a:endParaRPr lang="ko-KR" altLang="ko-KR" sz="1400" dirty="0"/>
          </a:p>
          <a:p>
            <a:r>
              <a:rPr lang="en-US" altLang="ko-KR" sz="1400" dirty="0"/>
              <a:t>&lt;title&gt;Windows 7</a:t>
            </a:r>
            <a:r>
              <a:rPr lang="ko-KR" altLang="ko-KR" sz="1400" dirty="0"/>
              <a:t>과</a:t>
            </a:r>
            <a:r>
              <a:rPr lang="en-US" altLang="ko-KR" sz="1400" dirty="0"/>
              <a:t> Mac OSX </a:t>
            </a:r>
            <a:r>
              <a:rPr lang="ko-KR" altLang="ko-KR" sz="1400" dirty="0"/>
              <a:t>비교</a:t>
            </a:r>
            <a:r>
              <a:rPr lang="en-US" altLang="ko-KR" sz="1400" dirty="0"/>
              <a:t>&lt;/title&gt;</a:t>
            </a:r>
            <a:endParaRPr lang="ko-KR" altLang="ko-KR" sz="1400" dirty="0"/>
          </a:p>
          <a:p>
            <a:r>
              <a:rPr lang="en-US" altLang="ko-KR" sz="1400" dirty="0"/>
              <a:t>&lt;/head&gt;</a:t>
            </a:r>
            <a:endParaRPr lang="ko-KR" altLang="ko-KR" sz="1400" dirty="0"/>
          </a:p>
          <a:p>
            <a:r>
              <a:rPr lang="en-US" altLang="ko-KR" sz="1400" dirty="0"/>
              <a:t>&lt;body&gt;</a:t>
            </a:r>
            <a:endParaRPr lang="ko-KR" altLang="ko-KR" sz="1400" dirty="0"/>
          </a:p>
          <a:p>
            <a:r>
              <a:rPr lang="en-US" altLang="ko-KR" b="1" dirty="0">
                <a:solidFill>
                  <a:srgbClr val="FF0000"/>
                </a:solidFill>
              </a:rPr>
              <a:t>&lt;h1 style="size:24px; color:#06F; font-family:'</a:t>
            </a:r>
            <a:r>
              <a:rPr lang="ko-KR" altLang="ko-KR" b="1" dirty="0">
                <a:solidFill>
                  <a:srgbClr val="FF0000"/>
                </a:solidFill>
              </a:rPr>
              <a:t>돋움</a:t>
            </a:r>
            <a:r>
              <a:rPr lang="en-US" altLang="ko-KR" b="1" dirty="0">
                <a:solidFill>
                  <a:srgbClr val="FF0000"/>
                </a:solidFill>
              </a:rPr>
              <a:t>'; </a:t>
            </a:r>
            <a:r>
              <a:rPr lang="en-US" altLang="ko-KR" b="1" dirty="0" smtClean="0">
                <a:solidFill>
                  <a:srgbClr val="FF0000"/>
                </a:solidFill>
              </a:rPr>
              <a:t>"&gt;</a:t>
            </a:r>
          </a:p>
          <a:p>
            <a:r>
              <a:rPr lang="en-US" altLang="ko-KR" sz="1400" dirty="0" smtClean="0"/>
              <a:t>Windows </a:t>
            </a:r>
            <a:r>
              <a:rPr lang="en-US" altLang="ko-KR" sz="1400" dirty="0"/>
              <a:t>7</a:t>
            </a:r>
            <a:r>
              <a:rPr lang="ko-KR" altLang="ko-KR" sz="1400" dirty="0"/>
              <a:t>과</a:t>
            </a:r>
            <a:r>
              <a:rPr lang="en-US" altLang="ko-KR" sz="1400" dirty="0"/>
              <a:t> Mac OSX </a:t>
            </a:r>
            <a:r>
              <a:rPr lang="ko-KR" altLang="ko-KR" sz="1400" dirty="0"/>
              <a:t>비교</a:t>
            </a:r>
            <a:r>
              <a:rPr lang="en-US" altLang="ko-KR" sz="1400" b="1" dirty="0"/>
              <a:t>&lt;/h1&gt;</a:t>
            </a:r>
            <a:endParaRPr lang="ko-KR" altLang="ko-KR" sz="1400" b="1" dirty="0"/>
          </a:p>
          <a:p>
            <a:r>
              <a:rPr lang="en-US" altLang="ko-KR" sz="1400" dirty="0"/>
              <a:t>...</a:t>
            </a:r>
            <a:endParaRPr lang="ko-KR" altLang="ko-KR" sz="1400" dirty="0"/>
          </a:p>
          <a:p>
            <a:r>
              <a:rPr lang="ko-KR" altLang="ko-KR" sz="1400" dirty="0"/>
              <a:t>응용프로그램인 경우 윈도우와 맥인 경우 동일한 것</a:t>
            </a:r>
            <a:r>
              <a:rPr lang="en-US" altLang="ko-KR" sz="1400" dirty="0"/>
              <a:t>(</a:t>
            </a:r>
            <a:r>
              <a:rPr lang="ko-KR" altLang="ko-KR" sz="1400" dirty="0"/>
              <a:t>어도비 포토샵</a:t>
            </a:r>
            <a:r>
              <a:rPr lang="en-US" altLang="ko-KR" sz="1400" dirty="0"/>
              <a:t>, MS </a:t>
            </a:r>
            <a:r>
              <a:rPr lang="ko-KR" altLang="ko-KR" sz="1400" dirty="0"/>
              <a:t>오피스</a:t>
            </a:r>
            <a:r>
              <a:rPr lang="en-US" altLang="ko-KR" sz="1400" dirty="0"/>
              <a:t>) </a:t>
            </a:r>
            <a:r>
              <a:rPr lang="ko-KR" altLang="ko-KR" sz="1400" dirty="0"/>
              <a:t>있지만</a:t>
            </a:r>
            <a:r>
              <a:rPr lang="en-US" altLang="ko-KR" sz="1400" dirty="0"/>
              <a:t>, </a:t>
            </a:r>
            <a:r>
              <a:rPr lang="ko-KR" altLang="ko-KR" sz="1400" dirty="0"/>
              <a:t>매우 다른 프로그램들이 존재하고</a:t>
            </a:r>
            <a:r>
              <a:rPr lang="en-US" altLang="ko-KR" sz="1400" dirty="0"/>
              <a:t>, </a:t>
            </a:r>
            <a:r>
              <a:rPr lang="ko-KR" altLang="ko-KR" sz="1400" dirty="0"/>
              <a:t>사용법도 조금은 틀립니다</a:t>
            </a:r>
            <a:r>
              <a:rPr lang="en-US" altLang="ko-KR" sz="1400" dirty="0"/>
              <a:t>. &lt;/p&gt;</a:t>
            </a:r>
            <a:endParaRPr lang="ko-KR" altLang="ko-KR" sz="1400" dirty="0"/>
          </a:p>
          <a:p>
            <a:r>
              <a:rPr lang="en-US" altLang="ko-KR" sz="1400" dirty="0"/>
              <a:t>&lt;h1&gt;Windows 7</a:t>
            </a:r>
            <a:r>
              <a:rPr lang="ko-KR" altLang="ko-KR" sz="1400" dirty="0"/>
              <a:t>과</a:t>
            </a:r>
            <a:r>
              <a:rPr lang="en-US" altLang="ko-KR" sz="1400" dirty="0"/>
              <a:t> Mac OSX </a:t>
            </a:r>
            <a:r>
              <a:rPr lang="ko-KR" altLang="ko-KR" sz="1400" dirty="0"/>
              <a:t>비교</a:t>
            </a:r>
            <a:r>
              <a:rPr lang="en-US" altLang="ko-KR" sz="1400" dirty="0"/>
              <a:t>&lt;/h1&gt;</a:t>
            </a:r>
            <a:endParaRPr lang="ko-KR" altLang="ko-KR" sz="1400" dirty="0"/>
          </a:p>
          <a:p>
            <a:r>
              <a:rPr lang="en-US" altLang="ko-KR" sz="1400" dirty="0"/>
              <a:t>&lt;p&gt;</a:t>
            </a:r>
            <a:r>
              <a:rPr lang="ko-KR" altLang="ko-KR" sz="1400" dirty="0"/>
              <a:t>윈도우</a:t>
            </a:r>
            <a:r>
              <a:rPr lang="en-US" altLang="ko-KR" sz="1400" dirty="0"/>
              <a:t> 7</a:t>
            </a:r>
            <a:r>
              <a:rPr lang="ko-KR" altLang="ko-KR" sz="1400" dirty="0"/>
              <a:t>은 최신 버전의 윈도우로써</a:t>
            </a:r>
            <a:r>
              <a:rPr lang="en-US" altLang="ko-KR" sz="1400" dirty="0"/>
              <a:t>, </a:t>
            </a:r>
            <a:r>
              <a:rPr lang="ko-KR" altLang="ko-KR" sz="1400" dirty="0"/>
              <a:t>이전</a:t>
            </a:r>
            <a:r>
              <a:rPr lang="en-US" altLang="ko-KR" sz="1400" dirty="0"/>
              <a:t> XP </a:t>
            </a:r>
            <a:r>
              <a:rPr lang="ko-KR" altLang="ko-KR" sz="1400" dirty="0"/>
              <a:t>이후 출시된 </a:t>
            </a:r>
            <a:r>
              <a:rPr lang="ko-KR" altLang="ko-KR" sz="1400" dirty="0" err="1"/>
              <a:t>비스타의</a:t>
            </a:r>
            <a:r>
              <a:rPr lang="ko-KR" altLang="ko-KR" sz="1400" dirty="0"/>
              <a:t> 실패를 </a:t>
            </a:r>
            <a:r>
              <a:rPr lang="ko-KR" altLang="ko-KR" sz="1400" dirty="0" smtClean="0"/>
              <a:t>만회하고자</a:t>
            </a:r>
            <a:r>
              <a:rPr lang="en-US" altLang="ko-KR" sz="1400" dirty="0" smtClean="0"/>
              <a:t>…</a:t>
            </a:r>
            <a:endParaRPr lang="ko-KR" altLang="ko-KR" sz="1400" dirty="0"/>
          </a:p>
          <a:p>
            <a:r>
              <a:rPr lang="en-US" altLang="ko-KR" sz="1400" dirty="0"/>
              <a:t>&lt;/body&gt;</a:t>
            </a:r>
            <a:endParaRPr lang="ko-KR" altLang="ko-KR" sz="1400" dirty="0"/>
          </a:p>
          <a:p>
            <a:r>
              <a:rPr lang="en-US" altLang="ko-KR" sz="1400" dirty="0"/>
              <a:t>&lt;/html&gt;</a:t>
            </a:r>
            <a:endParaRPr lang="ko-KR" altLang="ko-KR" sz="1400" dirty="0"/>
          </a:p>
          <a:p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6237312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예제 </a:t>
            </a:r>
            <a:r>
              <a:rPr lang="en-US" altLang="ko-KR" sz="1400" b="1" dirty="0" smtClean="0"/>
              <a:t>2 </a:t>
            </a:r>
            <a:r>
              <a:rPr lang="ko-KR" altLang="ko-KR" sz="1400" b="1" dirty="0" err="1" smtClean="0"/>
              <a:t>인라인</a:t>
            </a:r>
            <a:r>
              <a:rPr lang="ko-KR" altLang="ko-KR" sz="1400" b="1" dirty="0" smtClean="0"/>
              <a:t> </a:t>
            </a:r>
            <a:r>
              <a:rPr lang="ko-KR" altLang="ko-KR" sz="1400" b="1" dirty="0"/>
              <a:t>방식의 스타일 적용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284468" y="1412776"/>
            <a:ext cx="4799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ex6-1.html</a:t>
            </a:r>
            <a:r>
              <a:rPr lang="ko-KR" altLang="en-US" b="1" dirty="0" smtClean="0">
                <a:solidFill>
                  <a:srgbClr val="FF0000"/>
                </a:solidFill>
              </a:rPr>
              <a:t>을 </a:t>
            </a:r>
            <a:r>
              <a:rPr lang="en-US" altLang="ko-KR" b="1" dirty="0" smtClean="0">
                <a:solidFill>
                  <a:srgbClr val="FF0000"/>
                </a:solidFill>
              </a:rPr>
              <a:t>ex6-3.html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추가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4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방식으로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592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[</a:t>
            </a:r>
            <a:r>
              <a:rPr lang="ko-KR" altLang="ko-KR" sz="1400" dirty="0"/>
              <a:t>예제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1]</a:t>
            </a:r>
            <a:r>
              <a:rPr lang="ko-KR" altLang="ko-KR" sz="1400" dirty="0"/>
              <a:t>과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예제 </a:t>
            </a:r>
            <a:r>
              <a:rPr lang="en-US" altLang="ko-KR" sz="1400" dirty="0" smtClean="0"/>
              <a:t>2</a:t>
            </a:r>
            <a:r>
              <a:rPr lang="en-US" altLang="ko-KR" sz="1400" dirty="0"/>
              <a:t>]</a:t>
            </a:r>
            <a:r>
              <a:rPr lang="ko-KR" altLang="ko-KR" sz="1400" dirty="0"/>
              <a:t>의 차이점은 </a:t>
            </a:r>
            <a:r>
              <a:rPr lang="ko-KR" altLang="ko-KR" sz="1400" dirty="0" err="1"/>
              <a:t>인라인</a:t>
            </a:r>
            <a:r>
              <a:rPr lang="ko-KR" altLang="ko-KR" sz="1400" dirty="0"/>
              <a:t> 방식은 태그에 직접 적용한 것이고 </a:t>
            </a:r>
            <a:r>
              <a:rPr lang="ko-KR" altLang="ko-KR" sz="1400" dirty="0" err="1"/>
              <a:t>임베디드</a:t>
            </a:r>
            <a:r>
              <a:rPr lang="ko-KR" altLang="ko-KR" sz="1400" dirty="0"/>
              <a:t> 방식은</a:t>
            </a:r>
            <a:r>
              <a:rPr lang="en-US" altLang="ko-KR" sz="1400" dirty="0"/>
              <a:t> CSS </a:t>
            </a:r>
            <a:r>
              <a:rPr lang="ko-KR" altLang="ko-KR" sz="1400" dirty="0"/>
              <a:t>스타일을 따로 지정했다는 점입니다</a:t>
            </a:r>
            <a:r>
              <a:rPr lang="en-US" altLang="ko-KR" sz="1400" dirty="0" smtClean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현재 상태에서 </a:t>
            </a:r>
            <a:r>
              <a:rPr lang="ko-KR" altLang="ko-KR" sz="1400" dirty="0" smtClean="0"/>
              <a:t>결과는</a:t>
            </a:r>
            <a:r>
              <a:rPr lang="en-US" altLang="ko-KR" sz="1400" dirty="0" smtClean="0"/>
              <a:t> </a:t>
            </a:r>
            <a:r>
              <a:rPr lang="ko-KR" altLang="ko-KR" sz="1400" dirty="0" smtClean="0"/>
              <a:t>동일합니다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하지만 여기서 차이점이 하나 더 있습니다</a:t>
            </a:r>
            <a:r>
              <a:rPr lang="en-US" altLang="ko-KR" sz="1400" dirty="0"/>
              <a:t>.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 err="1"/>
              <a:t>인라인</a:t>
            </a:r>
            <a:r>
              <a:rPr lang="ko-KR" altLang="ko-KR" sz="1400" dirty="0"/>
              <a:t> 방식과 </a:t>
            </a:r>
            <a:r>
              <a:rPr lang="ko-KR" altLang="ko-KR" sz="1400" dirty="0" err="1"/>
              <a:t>임베디드</a:t>
            </a:r>
            <a:r>
              <a:rPr lang="ko-KR" altLang="ko-KR" sz="1400" dirty="0"/>
              <a:t> 방식에서</a:t>
            </a:r>
            <a:r>
              <a:rPr lang="en-US" altLang="ko-KR" sz="1400" dirty="0"/>
              <a:t> &lt;h1&gt; </a:t>
            </a:r>
            <a:r>
              <a:rPr lang="ko-KR" altLang="ko-KR" sz="1400" dirty="0"/>
              <a:t>태그로 감싼 구문이 하나 더 있을 경우 어떻게 될까요</a:t>
            </a:r>
            <a:r>
              <a:rPr lang="en-US" altLang="ko-KR" sz="1400" dirty="0"/>
              <a:t>?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ko-KR" sz="1400" dirty="0" smtClean="0"/>
              <a:t>이 </a:t>
            </a:r>
            <a:r>
              <a:rPr lang="ko-KR" altLang="ko-KR" sz="1400" dirty="0"/>
              <a:t>경우 결과는 완전히 다르게 됩니다</a:t>
            </a:r>
            <a:r>
              <a:rPr lang="en-US" altLang="ko-KR" sz="1400" dirty="0"/>
              <a:t>. </a:t>
            </a:r>
            <a:r>
              <a:rPr lang="ko-KR" altLang="ko-KR" sz="1400" dirty="0" err="1"/>
              <a:t>인라인</a:t>
            </a:r>
            <a:r>
              <a:rPr lang="ko-KR" altLang="ko-KR" sz="1400" dirty="0"/>
              <a:t> 방식의 경우</a:t>
            </a:r>
            <a:r>
              <a:rPr lang="en-US" altLang="ko-KR" sz="1400" dirty="0"/>
              <a:t> h1 </a:t>
            </a:r>
            <a:r>
              <a:rPr lang="ko-KR" altLang="ko-KR" sz="1400" dirty="0"/>
              <a:t>태그에 </a:t>
            </a:r>
            <a:r>
              <a:rPr lang="ko-KR" altLang="ko-KR" sz="1400" dirty="0" err="1"/>
              <a:t>인라인으로</a:t>
            </a:r>
            <a:r>
              <a:rPr lang="ko-KR" altLang="ko-KR" sz="1400" dirty="0"/>
              <a:t> 적용한 부분만 스타일이 적용되고 </a:t>
            </a:r>
            <a:r>
              <a:rPr lang="ko-KR" altLang="ko-KR" sz="1400" dirty="0" err="1"/>
              <a:t>임베디드</a:t>
            </a:r>
            <a:r>
              <a:rPr lang="ko-KR" altLang="ko-KR" sz="1400" dirty="0"/>
              <a:t> 방식인 경우</a:t>
            </a:r>
            <a:r>
              <a:rPr lang="en-US" altLang="ko-KR" sz="1400" dirty="0"/>
              <a:t> h1 </a:t>
            </a:r>
            <a:r>
              <a:rPr lang="ko-KR" altLang="ko-KR" sz="1400" dirty="0"/>
              <a:t>태그에 있는 모든 곳에 값이 적용됩니다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4" name="그림 3" descr="EMB000009f0040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4824536" cy="27279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64088" y="4149080"/>
            <a:ext cx="352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인라인</a:t>
            </a:r>
            <a:r>
              <a:rPr lang="ko-KR" altLang="en-US" sz="1400" dirty="0"/>
              <a:t> 방식</a:t>
            </a:r>
            <a:r>
              <a:rPr lang="en-US" altLang="ko-KR" sz="1400" dirty="0"/>
              <a:t>(</a:t>
            </a:r>
            <a:r>
              <a:rPr lang="ko-KR" altLang="en-US" sz="1400" dirty="0"/>
              <a:t>왼쪽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ex6-3.html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방식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</a:t>
            </a:r>
            <a:r>
              <a:rPr lang="en-US" altLang="ko-KR" sz="1400" dirty="0"/>
              <a:t>)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차이 </a:t>
            </a:r>
            <a:r>
              <a:rPr lang="en-US" altLang="ko-KR" sz="1400" b="1" dirty="0">
                <a:solidFill>
                  <a:srgbClr val="FF0000"/>
                </a:solidFill>
              </a:rPr>
              <a:t>ex6-2.html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586044" y="1808943"/>
            <a:ext cx="5557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ex6-1.html</a:t>
            </a:r>
            <a:r>
              <a:rPr lang="ko-KR" altLang="en-US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b="1" dirty="0" smtClean="0">
                <a:solidFill>
                  <a:srgbClr val="FF0000"/>
                </a:solidFill>
              </a:rPr>
              <a:t>body </a:t>
            </a:r>
            <a:r>
              <a:rPr lang="ko-KR" altLang="en-US" b="1" dirty="0" smtClean="0">
                <a:solidFill>
                  <a:srgbClr val="FF0000"/>
                </a:solidFill>
              </a:rPr>
              <a:t>태그 안쪽의 내용을 복사해서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ex6-2.html</a:t>
            </a:r>
            <a:r>
              <a:rPr lang="ko-KR" altLang="en-US" b="1" dirty="0" smtClean="0">
                <a:solidFill>
                  <a:srgbClr val="FF0000"/>
                </a:solidFill>
              </a:rPr>
              <a:t>와 </a:t>
            </a:r>
            <a:r>
              <a:rPr lang="en-US" altLang="ko-KR" b="1" dirty="0">
                <a:solidFill>
                  <a:srgbClr val="FF0000"/>
                </a:solidFill>
              </a:rPr>
              <a:t>ex6-3.html </a:t>
            </a:r>
            <a:r>
              <a:rPr lang="ko-KR" altLang="en-US" b="1" dirty="0" smtClean="0">
                <a:solidFill>
                  <a:srgbClr val="FF0000"/>
                </a:solidFill>
              </a:rPr>
              <a:t>에 붙여 놓고 실행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방식으로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여기서 </a:t>
            </a:r>
            <a:r>
              <a:rPr lang="ko-KR" altLang="ko-KR" dirty="0" smtClean="0"/>
              <a:t> </a:t>
            </a:r>
            <a:r>
              <a:rPr lang="ko-KR" altLang="ko-KR" dirty="0" err="1"/>
              <a:t>임베디드</a:t>
            </a:r>
            <a:r>
              <a:rPr lang="ko-KR" altLang="ko-KR" dirty="0"/>
              <a:t> 방식에 </a:t>
            </a:r>
            <a:r>
              <a:rPr lang="ko-KR" altLang="ko-KR" dirty="0" err="1"/>
              <a:t>인라인</a:t>
            </a:r>
            <a:r>
              <a:rPr lang="ko-KR" altLang="ko-KR" dirty="0"/>
              <a:t> 방식과 똑 같이 처음에 나오는</a:t>
            </a:r>
            <a:r>
              <a:rPr lang="en-US" altLang="ko-KR" dirty="0"/>
              <a:t> h1</a:t>
            </a:r>
            <a:r>
              <a:rPr lang="ko-KR" altLang="ko-KR" dirty="0"/>
              <a:t>에만 스타일을 적용하고 싶을 때는 어떻게 할까요</a:t>
            </a:r>
            <a:r>
              <a:rPr lang="en-US" altLang="ko-KR" dirty="0" smtClean="0"/>
              <a:t>? </a:t>
            </a:r>
            <a:r>
              <a:rPr lang="en-US" altLang="ko-KR" dirty="0"/>
              <a:t> </a:t>
            </a:r>
            <a:r>
              <a:rPr lang="ko-KR" altLang="ko-KR" dirty="0" smtClean="0"/>
              <a:t>이럴 </a:t>
            </a:r>
            <a:r>
              <a:rPr lang="ko-KR" altLang="ko-KR" dirty="0"/>
              <a:t>때는 클래스 </a:t>
            </a:r>
            <a:r>
              <a:rPr lang="ko-KR" altLang="ko-KR" dirty="0" err="1"/>
              <a:t>선택자를</a:t>
            </a:r>
            <a:r>
              <a:rPr lang="ko-KR" altLang="ko-KR" dirty="0"/>
              <a:t> 사용해 주면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선택자에</a:t>
            </a:r>
            <a:r>
              <a:rPr lang="ko-KR" altLang="en-US" dirty="0" smtClean="0"/>
              <a:t> 대해서는 따로 설명 드립니다</a:t>
            </a:r>
            <a:r>
              <a:rPr lang="en-US" altLang="ko-KR" dirty="0" smtClean="0"/>
              <a:t>. </a:t>
            </a:r>
            <a:endParaRPr lang="ko-KR" altLang="ko-KR" dirty="0"/>
          </a:p>
          <a:p>
            <a:endParaRPr lang="en-US" altLang="ko-KR" b="1" dirty="0" smtClean="0"/>
          </a:p>
          <a:p>
            <a:r>
              <a:rPr lang="en-US" altLang="ko-KR" sz="2600" b="1" i="1" dirty="0" smtClean="0">
                <a:solidFill>
                  <a:srgbClr val="FF0000"/>
                </a:solidFill>
              </a:rPr>
              <a:t>.</a:t>
            </a:r>
            <a:r>
              <a:rPr lang="en-US" altLang="ko-KR" sz="2600" b="1" i="1" dirty="0" err="1">
                <a:solidFill>
                  <a:srgbClr val="FF0000"/>
                </a:solidFill>
              </a:rPr>
              <a:t>firsthead</a:t>
            </a:r>
            <a:r>
              <a:rPr lang="en-US" altLang="ko-KR" sz="2600" b="1" i="1" dirty="0">
                <a:solidFill>
                  <a:srgbClr val="FF0000"/>
                </a:solidFill>
              </a:rPr>
              <a:t> </a:t>
            </a:r>
            <a:r>
              <a:rPr lang="en-US" altLang="ko-KR" sz="1700" b="1" i="1" dirty="0">
                <a:solidFill>
                  <a:srgbClr val="FF0000"/>
                </a:solidFill>
              </a:rPr>
              <a:t>{ size:24px; color:#06F; font-family:'</a:t>
            </a:r>
            <a:r>
              <a:rPr lang="ko-KR" altLang="ko-KR" sz="1700" b="1" i="1" dirty="0">
                <a:solidFill>
                  <a:srgbClr val="FF0000"/>
                </a:solidFill>
              </a:rPr>
              <a:t>돋움</a:t>
            </a:r>
            <a:r>
              <a:rPr lang="en-US" altLang="ko-KR" sz="1700" b="1" i="1" dirty="0">
                <a:solidFill>
                  <a:srgbClr val="FF0000"/>
                </a:solidFill>
              </a:rPr>
              <a:t>'; </a:t>
            </a:r>
            <a:r>
              <a:rPr lang="en-US" altLang="ko-KR" sz="1700" b="1" i="1" dirty="0" smtClean="0">
                <a:solidFill>
                  <a:srgbClr val="FF0000"/>
                </a:solidFill>
              </a:rPr>
              <a:t>}</a:t>
            </a:r>
          </a:p>
          <a:p>
            <a:endParaRPr lang="ko-KR" altLang="ko-KR" dirty="0"/>
          </a:p>
          <a:p>
            <a:r>
              <a:rPr lang="ko-KR" altLang="ko-KR" dirty="0"/>
              <a:t>클래스 선택자의 시작은 </a:t>
            </a:r>
            <a:r>
              <a:rPr lang="en-US" altLang="ko-KR" b="1" dirty="0"/>
              <a:t>.(</a:t>
            </a:r>
            <a:r>
              <a:rPr lang="ko-KR" altLang="ko-KR" b="1" dirty="0"/>
              <a:t>점</a:t>
            </a:r>
            <a:r>
              <a:rPr lang="en-US" altLang="ko-KR" b="1" dirty="0"/>
              <a:t>, </a:t>
            </a:r>
            <a:r>
              <a:rPr lang="ko-KR" altLang="ko-KR" b="1" dirty="0"/>
              <a:t>콤마</a:t>
            </a:r>
            <a:r>
              <a:rPr lang="en-US" altLang="ko-KR" b="1" dirty="0"/>
              <a:t>)</a:t>
            </a:r>
            <a:r>
              <a:rPr lang="ko-KR" altLang="ko-KR" dirty="0"/>
              <a:t>로 시작합니다</a:t>
            </a:r>
            <a:r>
              <a:rPr lang="en-US" altLang="ko-KR" dirty="0"/>
              <a:t>. </a:t>
            </a:r>
            <a:r>
              <a:rPr lang="ko-KR" altLang="ko-KR" dirty="0"/>
              <a:t>이게 다른 </a:t>
            </a:r>
            <a:r>
              <a:rPr lang="ko-KR" altLang="ko-KR" dirty="0" err="1"/>
              <a:t>선택자와의</a:t>
            </a:r>
            <a:r>
              <a:rPr lang="ko-KR" altLang="ko-KR" dirty="0"/>
              <a:t> 차이점입니다</a:t>
            </a:r>
            <a:r>
              <a:rPr lang="en-US" altLang="ko-KR" dirty="0"/>
              <a:t>. .(</a:t>
            </a:r>
            <a:r>
              <a:rPr lang="ko-KR" altLang="ko-KR" dirty="0"/>
              <a:t>점</a:t>
            </a:r>
            <a:r>
              <a:rPr lang="en-US" altLang="ko-KR" dirty="0"/>
              <a:t>)</a:t>
            </a:r>
            <a:r>
              <a:rPr lang="ko-KR" altLang="ko-KR" dirty="0"/>
              <a:t>으로 시작하는 </a:t>
            </a:r>
            <a:r>
              <a:rPr lang="ko-KR" altLang="ko-KR" dirty="0" err="1"/>
              <a:t>선택자는</a:t>
            </a:r>
            <a:r>
              <a:rPr lang="ko-KR" altLang="ko-KR" dirty="0"/>
              <a:t> 클래스 </a:t>
            </a:r>
            <a:r>
              <a:rPr lang="ko-KR" altLang="ko-KR" dirty="0" err="1"/>
              <a:t>선택자다라고</a:t>
            </a:r>
            <a:r>
              <a:rPr lang="ko-KR" altLang="ko-KR" dirty="0"/>
              <a:t> 기억하시면 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CSS </a:t>
            </a:r>
            <a:r>
              <a:rPr lang="ko-KR" altLang="ko-KR" dirty="0"/>
              <a:t>내부에서는</a:t>
            </a:r>
            <a:r>
              <a:rPr lang="en-US" altLang="ko-KR" dirty="0"/>
              <a:t> .(</a:t>
            </a:r>
            <a:r>
              <a:rPr lang="ko-KR" altLang="ko-KR" dirty="0"/>
              <a:t>점</a:t>
            </a:r>
            <a:r>
              <a:rPr lang="en-US" altLang="ko-KR" dirty="0"/>
              <a:t>)</a:t>
            </a:r>
            <a:r>
              <a:rPr lang="ko-KR" altLang="ko-KR" dirty="0"/>
              <a:t>으로 시작하고</a:t>
            </a:r>
            <a:r>
              <a:rPr lang="en-US" altLang="ko-KR" dirty="0"/>
              <a:t> HTML </a:t>
            </a:r>
            <a:r>
              <a:rPr lang="ko-KR" altLang="ko-KR" dirty="0"/>
              <a:t>문서에서는</a:t>
            </a:r>
            <a:r>
              <a:rPr lang="en-US" altLang="ko-KR" dirty="0"/>
              <a:t> </a:t>
            </a:r>
            <a:r>
              <a:rPr lang="en-US" altLang="ko-KR" b="1" dirty="0"/>
              <a:t>class=”</a:t>
            </a:r>
            <a:r>
              <a:rPr lang="ko-KR" altLang="ko-KR" b="1" dirty="0" smtClean="0"/>
              <a:t>클래스</a:t>
            </a:r>
            <a:r>
              <a:rPr lang="en-US" altLang="ko-KR" b="1" dirty="0" smtClean="0"/>
              <a:t> </a:t>
            </a:r>
            <a:r>
              <a:rPr lang="ko-KR" altLang="ko-KR" b="1" dirty="0" err="1" smtClean="0"/>
              <a:t>선택자</a:t>
            </a:r>
            <a:r>
              <a:rPr lang="en-US" altLang="ko-KR" b="1" dirty="0" smtClean="0"/>
              <a:t> </a:t>
            </a:r>
            <a:r>
              <a:rPr lang="ko-KR" altLang="ko-KR" b="1" dirty="0" smtClean="0"/>
              <a:t>이름</a:t>
            </a:r>
            <a:r>
              <a:rPr lang="en-US" altLang="ko-KR" b="1" dirty="0"/>
              <a:t>”</a:t>
            </a:r>
            <a:r>
              <a:rPr lang="ko-KR" altLang="ko-KR" dirty="0"/>
              <a:t>으로 정의합니다</a:t>
            </a:r>
            <a:r>
              <a:rPr lang="en-US" altLang="ko-KR" dirty="0"/>
              <a:t>. HTML </a:t>
            </a:r>
            <a:r>
              <a:rPr lang="ko-KR" altLang="ko-KR" dirty="0"/>
              <a:t>문서 내부에서는</a:t>
            </a:r>
            <a:r>
              <a:rPr lang="en-US" altLang="ko-KR" dirty="0"/>
              <a:t> .(</a:t>
            </a:r>
            <a:r>
              <a:rPr lang="ko-KR" altLang="ko-KR" dirty="0"/>
              <a:t>점</a:t>
            </a:r>
            <a:r>
              <a:rPr lang="en-US" altLang="ko-KR" dirty="0"/>
              <a:t>)</a:t>
            </a:r>
            <a:r>
              <a:rPr lang="ko-KR" altLang="ko-KR" dirty="0"/>
              <a:t>을 빼고 이름만 사용합니다</a:t>
            </a:r>
            <a:r>
              <a:rPr lang="en-US" altLang="ko-KR" dirty="0"/>
              <a:t>. </a:t>
            </a:r>
            <a:r>
              <a:rPr lang="ko-KR" altLang="ko-KR" dirty="0"/>
              <a:t>왜냐하면 앞 부분에</a:t>
            </a:r>
            <a:r>
              <a:rPr lang="en-US" altLang="ko-KR" dirty="0"/>
              <a:t> class= </a:t>
            </a:r>
            <a:r>
              <a:rPr lang="ko-KR" altLang="ko-KR" dirty="0"/>
              <a:t>이라고 클래스를 지정하는 문구가 나오기 때문입니다</a:t>
            </a:r>
            <a:r>
              <a:rPr lang="en-US" altLang="ko-KR" dirty="0"/>
              <a:t>. </a:t>
            </a:r>
            <a:r>
              <a:rPr lang="ko-KR" altLang="ko-KR" dirty="0"/>
              <a:t>만약</a:t>
            </a:r>
            <a:r>
              <a:rPr lang="en-US" altLang="ko-KR" dirty="0"/>
              <a:t> </a:t>
            </a:r>
            <a:r>
              <a:rPr lang="en-US" altLang="ko-KR" b="1" dirty="0"/>
              <a:t>class=”.</a:t>
            </a:r>
            <a:r>
              <a:rPr lang="ko-KR" altLang="ko-KR" b="1" dirty="0" smtClean="0"/>
              <a:t>클래스</a:t>
            </a:r>
            <a:r>
              <a:rPr lang="en-US" altLang="ko-KR" b="1" dirty="0" smtClean="0"/>
              <a:t> </a:t>
            </a:r>
            <a:r>
              <a:rPr lang="ko-KR" altLang="ko-KR" b="1" dirty="0" err="1" smtClean="0"/>
              <a:t>선택자</a:t>
            </a:r>
            <a:r>
              <a:rPr lang="en-US" altLang="ko-KR" b="1" dirty="0" smtClean="0"/>
              <a:t> </a:t>
            </a:r>
            <a:r>
              <a:rPr lang="ko-KR" altLang="ko-KR" b="1" dirty="0" smtClean="0"/>
              <a:t>이름</a:t>
            </a:r>
            <a:r>
              <a:rPr lang="en-US" altLang="ko-KR" b="1" dirty="0"/>
              <a:t>”</a:t>
            </a:r>
            <a:r>
              <a:rPr lang="ko-KR" altLang="ko-KR" b="1" dirty="0"/>
              <a:t>으로 지정하면 값이 적용되질 않습니다</a:t>
            </a:r>
            <a:r>
              <a:rPr lang="en-US" altLang="ko-KR" b="1" dirty="0"/>
              <a:t>.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이렇게 스타일을 적용하고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첫 번째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h1 </a:t>
            </a:r>
            <a:r>
              <a:rPr lang="ko-KR" altLang="ko-KR" sz="2200" b="1" dirty="0">
                <a:solidFill>
                  <a:srgbClr val="FF0000"/>
                </a:solidFill>
              </a:rPr>
              <a:t>태그</a:t>
            </a:r>
            <a:r>
              <a:rPr lang="ko-KR" altLang="ko-KR" dirty="0"/>
              <a:t>에</a:t>
            </a:r>
            <a:r>
              <a:rPr lang="en-US" altLang="ko-KR" dirty="0"/>
              <a:t>,</a:t>
            </a:r>
            <a:endParaRPr lang="ko-KR" altLang="ko-KR" dirty="0"/>
          </a:p>
          <a:p>
            <a:r>
              <a:rPr lang="en-US" altLang="ko-KR" sz="3000" b="1" dirty="0">
                <a:solidFill>
                  <a:srgbClr val="FF0000"/>
                </a:solidFill>
              </a:rPr>
              <a:t>&lt;h1 class="</a:t>
            </a:r>
            <a:r>
              <a:rPr lang="en-US" altLang="ko-KR" sz="3000" b="1" dirty="0" err="1">
                <a:solidFill>
                  <a:srgbClr val="FF0000"/>
                </a:solidFill>
              </a:rPr>
              <a:t>firsthead</a:t>
            </a:r>
            <a:r>
              <a:rPr lang="en-US" altLang="ko-KR" sz="3000" b="1" dirty="0">
                <a:solidFill>
                  <a:srgbClr val="FF0000"/>
                </a:solidFill>
              </a:rPr>
              <a:t>"&gt; ... &lt;/h1&gt;</a:t>
            </a:r>
            <a:endParaRPr lang="ko-KR" altLang="ko-KR" sz="3000" b="1" dirty="0">
              <a:solidFill>
                <a:srgbClr val="FF0000"/>
              </a:solidFill>
            </a:endParaRPr>
          </a:p>
          <a:p>
            <a:r>
              <a:rPr lang="ko-KR" altLang="ko-KR" dirty="0"/>
              <a:t>이렇게 지정해 주면 </a:t>
            </a:r>
            <a:r>
              <a:rPr lang="ko-KR" altLang="ko-KR" dirty="0" err="1"/>
              <a:t>인라인</a:t>
            </a:r>
            <a:r>
              <a:rPr lang="ko-KR" altLang="ko-KR" dirty="0"/>
              <a:t> 스타일과 똑같이 스타일이 해당</a:t>
            </a:r>
            <a:r>
              <a:rPr lang="en-US" altLang="ko-KR" dirty="0"/>
              <a:t> h1</a:t>
            </a:r>
            <a:r>
              <a:rPr lang="ko-KR" altLang="ko-KR" dirty="0"/>
              <a:t>에만 적용됩니다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64976" y="1979108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ex6-2.html 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ex6-4.html 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2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임베디드</a:t>
            </a:r>
            <a:r>
              <a:rPr lang="en-US" altLang="ko-KR" dirty="0"/>
              <a:t>(Embedded) </a:t>
            </a:r>
            <a:r>
              <a:rPr lang="ko-KR" altLang="ko-KR" dirty="0"/>
              <a:t>방식으로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040560"/>
          </a:xfrm>
        </p:spPr>
        <p:txBody>
          <a:bodyPr>
            <a:normAutofit lnSpcReduction="10000"/>
          </a:bodyPr>
          <a:lstStyle/>
          <a:p>
            <a:r>
              <a:rPr lang="ko-KR" altLang="ko-KR" dirty="0"/>
              <a:t>어떻게 보면 </a:t>
            </a:r>
            <a:r>
              <a:rPr lang="ko-KR" altLang="ko-KR" dirty="0" err="1"/>
              <a:t>인라인</a:t>
            </a:r>
            <a:r>
              <a:rPr lang="ko-KR" altLang="ko-KR" dirty="0"/>
              <a:t> 스타일을 적용하는 법과 동일합니다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 smtClean="0"/>
              <a:t>단 </a:t>
            </a:r>
            <a:r>
              <a:rPr lang="ko-KR" altLang="ko-KR" dirty="0"/>
              <a:t>여기서는 클래스 이름을 지정해 주고 해당 클래스를 원하는 곳에 지정해 주는 것에서 차이가 있습니다</a:t>
            </a:r>
            <a:r>
              <a:rPr lang="en-US" altLang="ko-KR" dirty="0"/>
              <a:t>. </a:t>
            </a:r>
            <a:r>
              <a:rPr lang="ko-KR" altLang="ko-KR" dirty="0"/>
              <a:t>그것보다 더 큰 차이는 해당 클래스를 적용한 곳이 많으면 많을수록 수정하기가 쉬워진다는 </a:t>
            </a:r>
            <a:r>
              <a:rPr lang="ko-KR" altLang="ko-KR" dirty="0" smtClean="0"/>
              <a:t>것입니다</a:t>
            </a:r>
            <a:endParaRPr lang="en-US" altLang="ko-KR" dirty="0" smtClean="0"/>
          </a:p>
          <a:p>
            <a:endParaRPr lang="ko-KR" altLang="ko-KR" dirty="0"/>
          </a:p>
          <a:p>
            <a:r>
              <a:rPr lang="ko-KR" altLang="ko-KR" dirty="0"/>
              <a:t>만약 문서 안에 글꼴 크기를</a:t>
            </a:r>
            <a:r>
              <a:rPr lang="en-US" altLang="ko-KR" dirty="0"/>
              <a:t> 24</a:t>
            </a:r>
            <a:r>
              <a:rPr lang="ko-KR" altLang="ko-KR" dirty="0"/>
              <a:t>픽셀</a:t>
            </a:r>
            <a:r>
              <a:rPr lang="en-US" altLang="ko-KR" dirty="0"/>
              <a:t>, </a:t>
            </a:r>
            <a:r>
              <a:rPr lang="ko-KR" altLang="ko-KR" dirty="0"/>
              <a:t>색상은</a:t>
            </a:r>
            <a:r>
              <a:rPr lang="en-US" altLang="ko-KR" dirty="0"/>
              <a:t> #06F</a:t>
            </a:r>
            <a:r>
              <a:rPr lang="ko-KR" altLang="ko-KR" dirty="0"/>
              <a:t>로 지정하고 글꼴 모양을 돋움으로 지정한 곳이</a:t>
            </a:r>
            <a:r>
              <a:rPr lang="en-US" altLang="ko-KR" dirty="0"/>
              <a:t> 100</a:t>
            </a:r>
            <a:r>
              <a:rPr lang="ko-KR" altLang="ko-KR" dirty="0"/>
              <a:t>군데가 있다고 합시다</a:t>
            </a:r>
            <a:r>
              <a:rPr lang="en-US" altLang="ko-KR" dirty="0"/>
              <a:t>. </a:t>
            </a:r>
            <a:r>
              <a:rPr lang="ko-KR" altLang="ko-KR" dirty="0"/>
              <a:t>갑자기 디자인적으로 필요해서 색상을 다른 색으로 바꾸게 되었을 때</a:t>
            </a:r>
            <a:r>
              <a:rPr lang="en-US" altLang="ko-KR" dirty="0"/>
              <a:t>, </a:t>
            </a:r>
            <a:r>
              <a:rPr lang="ko-KR" altLang="ko-KR" b="1" u="sng" dirty="0" err="1"/>
              <a:t>인라인</a:t>
            </a:r>
            <a:r>
              <a:rPr lang="ko-KR" altLang="ko-KR" b="1" u="sng" dirty="0"/>
              <a:t> 방식은</a:t>
            </a:r>
            <a:r>
              <a:rPr lang="en-US" altLang="ko-KR" b="1" u="sng" dirty="0"/>
              <a:t> 100</a:t>
            </a:r>
            <a:r>
              <a:rPr lang="ko-KR" altLang="ko-KR" b="1" u="sng" dirty="0"/>
              <a:t>군데를 전부 수정해야 하지만 클래스로 지정했을 경우 해당 클래스의 속성만 바꿔주면 한꺼번에</a:t>
            </a:r>
            <a:r>
              <a:rPr lang="en-US" altLang="ko-KR" b="1" u="sng" dirty="0"/>
              <a:t> 100</a:t>
            </a:r>
            <a:r>
              <a:rPr lang="ko-KR" altLang="ko-KR" b="1" u="sng" dirty="0"/>
              <a:t>군데가 수정되는 것입니다</a:t>
            </a:r>
            <a:r>
              <a:rPr lang="en-US" altLang="ko-KR" b="1" u="sng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ko-KR" dirty="0"/>
              <a:t>하지만 이런 </a:t>
            </a:r>
            <a:r>
              <a:rPr lang="ko-KR" altLang="ko-KR" dirty="0" err="1"/>
              <a:t>임베디드</a:t>
            </a:r>
            <a:r>
              <a:rPr lang="ko-KR" altLang="ko-KR" dirty="0"/>
              <a:t> 방식도 대형 사이트를 만들 때 사용하면 불편한 경우가 있습니다</a:t>
            </a:r>
            <a:r>
              <a:rPr lang="en-US" altLang="ko-KR" dirty="0"/>
              <a:t>. </a:t>
            </a:r>
            <a:r>
              <a:rPr lang="ko-KR" altLang="ko-KR" dirty="0"/>
              <a:t>대형 사이트인 경우 디자인적인 요소도 많을 수밖에 없고 그에 따라</a:t>
            </a:r>
            <a:r>
              <a:rPr lang="en-US" altLang="ko-KR" dirty="0"/>
              <a:t> CSS </a:t>
            </a:r>
            <a:r>
              <a:rPr lang="ko-KR" altLang="ko-KR" dirty="0"/>
              <a:t>코드의 길이도 늘어날 수밖에 없습니다</a:t>
            </a:r>
            <a:r>
              <a:rPr lang="en-US" altLang="ko-KR" dirty="0"/>
              <a:t>. </a:t>
            </a:r>
            <a:r>
              <a:rPr lang="ko-KR" altLang="ko-KR" dirty="0"/>
              <a:t>그렇다면</a:t>
            </a:r>
            <a:r>
              <a:rPr lang="en-US" altLang="ko-KR" dirty="0"/>
              <a:t> CSS </a:t>
            </a:r>
            <a:r>
              <a:rPr lang="ko-KR" altLang="ko-KR" dirty="0"/>
              <a:t>코드의 길이가 제어하기 힘들 정도로 늘어날 경우에는 방법이 없을까요</a:t>
            </a:r>
            <a:r>
              <a:rPr lang="en-US" altLang="ko-KR" dirty="0"/>
              <a:t>?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업무에서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코드 길이만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라인이 넘어가는 경우가 흔합니다</a:t>
            </a:r>
            <a:r>
              <a:rPr lang="en-US" altLang="ko-KR" dirty="0" smtClean="0"/>
              <a:t>.)</a:t>
            </a:r>
          </a:p>
          <a:p>
            <a:r>
              <a:rPr lang="ko-KR" altLang="ko-KR" dirty="0" smtClean="0"/>
              <a:t>바로 </a:t>
            </a:r>
            <a:r>
              <a:rPr lang="ko-KR" altLang="ko-KR" dirty="0"/>
              <a:t>외부에</a:t>
            </a:r>
            <a:r>
              <a:rPr lang="en-US" altLang="ko-KR" dirty="0"/>
              <a:t> CSS </a:t>
            </a:r>
            <a:r>
              <a:rPr lang="ko-KR" altLang="ko-KR" dirty="0"/>
              <a:t>파일을 별도로 저장하여</a:t>
            </a:r>
            <a:r>
              <a:rPr lang="en-US" altLang="ko-KR" dirty="0"/>
              <a:t> HTML</a:t>
            </a:r>
            <a:r>
              <a:rPr lang="ko-KR" altLang="ko-KR" dirty="0"/>
              <a:t>과 파일 자체를 분리해주는 방법이 있습니다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0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많은 사이트가 </a:t>
            </a:r>
            <a:r>
              <a:rPr lang="ko-KR" altLang="ko-KR" dirty="0" err="1"/>
              <a:t>임베디드</a:t>
            </a:r>
            <a:r>
              <a:rPr lang="ko-KR" altLang="ko-KR" dirty="0"/>
              <a:t> 방식을 사용하고 있지만 외부파일에 의해서</a:t>
            </a:r>
            <a:r>
              <a:rPr lang="en-US" altLang="ko-KR" dirty="0"/>
              <a:t> CSS </a:t>
            </a:r>
            <a:r>
              <a:rPr lang="ko-KR" altLang="ko-KR" dirty="0"/>
              <a:t>파일을 지정해 주면 사이트 관리가 더욱 편리합니다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외부 파일에 의한</a:t>
            </a:r>
            <a:r>
              <a:rPr lang="en-US" altLang="ko-KR" dirty="0"/>
              <a:t> CSS </a:t>
            </a:r>
            <a:r>
              <a:rPr lang="ko-KR" altLang="ko-KR" dirty="0"/>
              <a:t>적용은 말 그대로 확장자가</a:t>
            </a:r>
            <a:r>
              <a:rPr lang="en-US" altLang="ko-KR" dirty="0"/>
              <a:t> .</a:t>
            </a:r>
            <a:r>
              <a:rPr lang="en-US" altLang="ko-KR" dirty="0" err="1"/>
              <a:t>css</a:t>
            </a:r>
            <a:r>
              <a:rPr lang="ko-KR" altLang="ko-KR" dirty="0"/>
              <a:t>인 파일을 외부에 저장해 놓고</a:t>
            </a:r>
            <a:r>
              <a:rPr lang="en-US" altLang="ko-KR" dirty="0"/>
              <a:t> HTML </a:t>
            </a:r>
            <a:r>
              <a:rPr lang="ko-KR" altLang="ko-KR" dirty="0"/>
              <a:t>문서에</a:t>
            </a:r>
            <a:r>
              <a:rPr lang="en-US" altLang="ko-KR" dirty="0"/>
              <a:t> @import </a:t>
            </a:r>
            <a:r>
              <a:rPr lang="ko-KR" altLang="ko-KR" dirty="0"/>
              <a:t>방식 또는</a:t>
            </a:r>
            <a:r>
              <a:rPr lang="en-US" altLang="ko-KR" dirty="0"/>
              <a:t> link</a:t>
            </a:r>
            <a:r>
              <a:rPr lang="ko-KR" altLang="ko-KR" dirty="0"/>
              <a:t>를 통해서 불러오는 방법입니다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 smtClean="0"/>
          </a:p>
          <a:p>
            <a:r>
              <a:rPr lang="ko-KR" altLang="ko-KR" dirty="0" err="1"/>
              <a:t>임베디드</a:t>
            </a:r>
            <a:r>
              <a:rPr lang="ko-KR" altLang="ko-KR" dirty="0"/>
              <a:t> 방식이</a:t>
            </a:r>
            <a:r>
              <a:rPr lang="en-US" altLang="ko-KR" dirty="0"/>
              <a:t> HTML </a:t>
            </a:r>
            <a:r>
              <a:rPr lang="ko-KR" altLang="ko-KR" dirty="0"/>
              <a:t>문서 내부에 스타일을 정의한 반면 외부파일에 의한 방식은</a:t>
            </a:r>
            <a:r>
              <a:rPr lang="en-US" altLang="ko-KR" dirty="0"/>
              <a:t> &lt;head&gt;</a:t>
            </a:r>
            <a:r>
              <a:rPr lang="ko-KR" altLang="ko-KR" dirty="0"/>
              <a:t>와 </a:t>
            </a:r>
            <a:r>
              <a:rPr lang="en-US" altLang="ko-KR" dirty="0"/>
              <a:t>&lt;/head&gt; </a:t>
            </a:r>
            <a:r>
              <a:rPr lang="ko-KR" altLang="ko-KR" dirty="0"/>
              <a:t>사이에 연결 방법에 따라 다음과 같이 지정해서</a:t>
            </a:r>
            <a:r>
              <a:rPr lang="en-US" altLang="ko-KR" dirty="0"/>
              <a:t> CSS </a:t>
            </a:r>
            <a:r>
              <a:rPr lang="ko-KR" altLang="ko-KR" dirty="0"/>
              <a:t>스타일을 불러옵니다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@import </a:t>
            </a:r>
            <a:r>
              <a:rPr lang="ko-KR" altLang="ko-KR" b="1" dirty="0">
                <a:solidFill>
                  <a:srgbClr val="FF0000"/>
                </a:solidFill>
              </a:rPr>
              <a:t>방식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&lt;style type="text/</a:t>
            </a:r>
            <a:r>
              <a:rPr lang="en-US" altLang="ko-KR" b="1" dirty="0" err="1"/>
              <a:t>css</a:t>
            </a:r>
            <a:r>
              <a:rPr lang="en-US" altLang="ko-KR" b="1" dirty="0"/>
              <a:t>" </a:t>
            </a:r>
            <a:r>
              <a:rPr lang="en-US" altLang="ko-KR" b="1" dirty="0" smtClean="0"/>
              <a:t>&gt;</a:t>
            </a:r>
            <a:endParaRPr lang="ko-KR" altLang="ko-KR" dirty="0"/>
          </a:p>
          <a:p>
            <a:r>
              <a:rPr lang="en-US" altLang="ko-KR" b="1" dirty="0" smtClean="0"/>
              <a:t> @</a:t>
            </a:r>
            <a:r>
              <a:rPr lang="en-US" altLang="ko-KR" b="1" dirty="0"/>
              <a:t>import </a:t>
            </a:r>
            <a:r>
              <a:rPr lang="en-US" altLang="ko-KR" b="1" dirty="0" err="1"/>
              <a:t>url</a:t>
            </a:r>
            <a:r>
              <a:rPr lang="en-US" altLang="ko-KR" b="1" dirty="0"/>
              <a:t>(main.css);</a:t>
            </a:r>
            <a:endParaRPr lang="ko-KR" altLang="ko-KR" dirty="0"/>
          </a:p>
          <a:p>
            <a:r>
              <a:rPr lang="en-US" altLang="ko-KR" b="1" dirty="0"/>
              <a:t>&lt;/style&gt;</a:t>
            </a:r>
            <a:endParaRPr lang="ko-KR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link </a:t>
            </a:r>
            <a:r>
              <a:rPr lang="ko-KR" altLang="ko-KR" b="1" dirty="0">
                <a:solidFill>
                  <a:srgbClr val="FF0000"/>
                </a:solidFill>
              </a:rPr>
              <a:t>방식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en-US" altLang="ko-KR" b="1" dirty="0"/>
              <a:t>&lt;link </a:t>
            </a:r>
            <a:r>
              <a:rPr lang="en-US" altLang="ko-KR" b="1" dirty="0" err="1"/>
              <a:t>href</a:t>
            </a:r>
            <a:r>
              <a:rPr lang="en-US" altLang="ko-KR" b="1" dirty="0"/>
              <a:t>="main.css" </a:t>
            </a:r>
            <a:r>
              <a:rPr lang="en-US" altLang="ko-KR" b="1" dirty="0" err="1"/>
              <a:t>rel</a:t>
            </a:r>
            <a:r>
              <a:rPr lang="en-US" altLang="ko-KR" b="1" dirty="0"/>
              <a:t>="</a:t>
            </a:r>
            <a:r>
              <a:rPr lang="en-US" altLang="ko-KR" b="1" dirty="0" err="1"/>
              <a:t>stylesheet</a:t>
            </a:r>
            <a:r>
              <a:rPr lang="en-US" altLang="ko-KR" b="1" dirty="0"/>
              <a:t>" type="text/</a:t>
            </a:r>
            <a:r>
              <a:rPr lang="en-US" altLang="ko-KR" b="1" dirty="0" err="1"/>
              <a:t>css</a:t>
            </a:r>
            <a:r>
              <a:rPr lang="en-US" altLang="ko-KR" b="1" dirty="0"/>
              <a:t>" </a:t>
            </a:r>
            <a:r>
              <a:rPr lang="en-US" altLang="ko-KR" b="1" dirty="0" smtClean="0"/>
              <a:t> </a:t>
            </a:r>
            <a:r>
              <a:rPr lang="en-US" altLang="ko-KR" b="1" dirty="0"/>
              <a:t>/&gt;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1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EMB000009f004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6" y="3356993"/>
            <a:ext cx="4102536" cy="35010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그렇다면</a:t>
            </a:r>
            <a:r>
              <a:rPr lang="en-US" altLang="ko-KR" sz="1600" dirty="0"/>
              <a:t>, </a:t>
            </a:r>
            <a:r>
              <a:rPr lang="ko-KR" altLang="en-US" sz="1600" dirty="0"/>
              <a:t>외부에서 파일을 불러오는 방법을 왜 두 가지로 나눌까요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/>
              <a:t>첫 번째는 </a:t>
            </a:r>
            <a:r>
              <a:rPr lang="en-US" altLang="ko-KR" sz="1600" dirty="0"/>
              <a:t>@import </a:t>
            </a:r>
            <a:r>
              <a:rPr lang="ko-KR" altLang="en-US" sz="1600" dirty="0"/>
              <a:t>방식은 아주 구식 브라우저에서 </a:t>
            </a:r>
            <a:r>
              <a:rPr lang="en-US" altLang="ko-KR" sz="1600" dirty="0"/>
              <a:t>@import</a:t>
            </a:r>
            <a:r>
              <a:rPr lang="ko-KR" altLang="en-US" sz="1600" dirty="0"/>
              <a:t>라는 구문을 </a:t>
            </a:r>
            <a:r>
              <a:rPr lang="ko-KR" altLang="en-US" sz="1600" dirty="0" smtClean="0"/>
              <a:t>이해하지 못합니다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 </a:t>
            </a:r>
            <a:r>
              <a:rPr lang="en-US" altLang="ko-KR" sz="1600" dirty="0"/>
              <a:t>@import</a:t>
            </a:r>
            <a:r>
              <a:rPr lang="ko-KR" altLang="en-US" sz="1600" dirty="0"/>
              <a:t>를 사용하면 구식 브라우저에서는 해당 </a:t>
            </a:r>
            <a:r>
              <a:rPr lang="en-US" altLang="ko-KR" sz="1600" dirty="0"/>
              <a:t>CSS </a:t>
            </a:r>
            <a:r>
              <a:rPr lang="ko-KR" altLang="en-US" sz="1600" dirty="0"/>
              <a:t>파일을 </a:t>
            </a:r>
            <a:r>
              <a:rPr lang="ko-KR" altLang="en-US" sz="1600" dirty="0" smtClean="0"/>
              <a:t>적용하지 </a:t>
            </a:r>
            <a:r>
              <a:rPr lang="ko-KR" altLang="en-US" sz="1600" dirty="0"/>
              <a:t>못하게 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두 번째는 </a:t>
            </a:r>
            <a:r>
              <a:rPr lang="en-US" altLang="ko-KR" sz="1600" dirty="0"/>
              <a:t>@import </a:t>
            </a:r>
            <a:r>
              <a:rPr lang="ko-KR" altLang="en-US" sz="1600" dirty="0"/>
              <a:t>구문을 사용하게 되면 </a:t>
            </a:r>
            <a:r>
              <a:rPr lang="en-US" altLang="ko-KR" sz="1600" dirty="0"/>
              <a:t>CSS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내부에서 </a:t>
            </a:r>
            <a:r>
              <a:rPr lang="ko-KR" altLang="en-US" sz="1600" dirty="0"/>
              <a:t>다른 </a:t>
            </a:r>
            <a:r>
              <a:rPr lang="en-US" altLang="ko-KR" sz="1600" dirty="0"/>
              <a:t>CSS </a:t>
            </a:r>
            <a:r>
              <a:rPr lang="ko-KR" altLang="en-US" sz="1600" dirty="0"/>
              <a:t>파일을 불러올 수 있습니다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6-4]</a:t>
            </a:r>
            <a:r>
              <a:rPr lang="ko-KR" altLang="en-US" sz="1600" dirty="0"/>
              <a:t>를 보면 </a:t>
            </a:r>
            <a:r>
              <a:rPr lang="en-US" altLang="ko-KR" sz="1600" dirty="0"/>
              <a:t>main.css </a:t>
            </a:r>
            <a:r>
              <a:rPr lang="ko-KR" altLang="en-US" sz="1600" dirty="0"/>
              <a:t>파일에 문서의 기본이 되는 속성을 지정해 </a:t>
            </a:r>
            <a:r>
              <a:rPr lang="ko-KR" altLang="en-US" sz="1600" dirty="0" smtClean="0"/>
              <a:t>주고 </a:t>
            </a:r>
            <a:r>
              <a:rPr lang="en-US" altLang="ko-KR" sz="1600" dirty="0" smtClean="0"/>
              <a:t>company.css </a:t>
            </a:r>
            <a:r>
              <a:rPr lang="ko-KR" altLang="en-US" sz="1600" dirty="0"/>
              <a:t>파일에는 회사 소개와 관련된 페이지의 디자인 속성이 있고 </a:t>
            </a:r>
            <a:r>
              <a:rPr lang="en-US" altLang="ko-KR" sz="1600" dirty="0" smtClean="0"/>
              <a:t>member.css </a:t>
            </a:r>
            <a:r>
              <a:rPr lang="ko-KR" altLang="en-US" sz="1600" dirty="0"/>
              <a:t>파일에는 회원 가입과 관련된 페이지 디자인 속성을 지닌 스타일이 </a:t>
            </a:r>
            <a:r>
              <a:rPr lang="ko-KR" altLang="en-US" sz="1600" dirty="0" smtClean="0"/>
              <a:t>있다면 </a:t>
            </a:r>
            <a:r>
              <a:rPr lang="en-US" altLang="ko-KR" sz="1600" dirty="0" smtClean="0"/>
              <a:t>main.css </a:t>
            </a:r>
            <a:r>
              <a:rPr lang="ko-KR" altLang="en-US" sz="1600" dirty="0"/>
              <a:t>파일을 각각의 파일에서 </a:t>
            </a:r>
            <a:r>
              <a:rPr lang="en-US" altLang="ko-KR" sz="1600" dirty="0"/>
              <a:t>import </a:t>
            </a:r>
            <a:r>
              <a:rPr lang="ko-KR" altLang="en-US" sz="1600" dirty="0"/>
              <a:t>해주면 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용어 살펴보기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웹사이트의 소스를 보면 가끔 </a:t>
            </a:r>
            <a:r>
              <a:rPr lang="en-US" altLang="ko-KR" dirty="0"/>
              <a:t>meta</a:t>
            </a:r>
            <a:r>
              <a:rPr lang="ko-KR" altLang="en-US" dirty="0"/>
              <a:t>라고 표시된 부분을 볼 수 있습니다</a:t>
            </a:r>
            <a:r>
              <a:rPr lang="en-US" altLang="ko-KR" dirty="0"/>
              <a:t>. </a:t>
            </a:r>
            <a:r>
              <a:rPr lang="ko-KR" altLang="en-US" dirty="0"/>
              <a:t>여기 </a:t>
            </a:r>
            <a:r>
              <a:rPr lang="en-US" altLang="ko-KR" dirty="0"/>
              <a:t>meta</a:t>
            </a:r>
            <a:r>
              <a:rPr lang="ko-KR" altLang="en-US" dirty="0"/>
              <a:t>라는 </a:t>
            </a:r>
            <a:r>
              <a:rPr lang="ko-KR" altLang="en-US" dirty="0" smtClean="0"/>
              <a:t>부분은 </a:t>
            </a:r>
            <a:r>
              <a:rPr lang="ko-KR" altLang="en-US" dirty="0"/>
              <a:t>메타 데이터라고 해서 웹 페이지가 </a:t>
            </a:r>
            <a:r>
              <a:rPr lang="en-US" altLang="ko-KR" dirty="0"/>
              <a:t>html</a:t>
            </a:r>
            <a:r>
              <a:rPr lang="ko-KR" altLang="en-US" dirty="0"/>
              <a:t>로 구성되어 있는지</a:t>
            </a:r>
            <a:r>
              <a:rPr lang="en-US" altLang="ko-KR" dirty="0"/>
              <a:t>, </a:t>
            </a:r>
            <a:r>
              <a:rPr lang="ko-KR" altLang="en-US" dirty="0"/>
              <a:t>검색 엔진에서 키워드는 </a:t>
            </a:r>
            <a:r>
              <a:rPr lang="ko-KR" altLang="en-US" dirty="0" smtClean="0"/>
              <a:t>어떤 키워드를 </a:t>
            </a:r>
            <a:r>
              <a:rPr lang="ko-KR" altLang="en-US" dirty="0"/>
              <a:t>지정할 것인지 표시해 주는 곳입니다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텍스트를 화면에 표시하는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smtClean="0"/>
              <a:t>meta </a:t>
            </a:r>
            <a:r>
              <a:rPr lang="en-US" altLang="ko-KR" dirty="0"/>
              <a:t>charset=utf-8"&gt;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charset</a:t>
            </a:r>
            <a:r>
              <a:rPr lang="ko-KR" altLang="en-US" dirty="0"/>
              <a:t>은 캐릭터 셋을 말하며</a:t>
            </a:r>
            <a:r>
              <a:rPr lang="en-US" altLang="ko-KR" dirty="0"/>
              <a:t>, </a:t>
            </a:r>
            <a:r>
              <a:rPr lang="ko-KR" altLang="en-US" dirty="0"/>
              <a:t>현재 웹사이트의 </a:t>
            </a:r>
            <a:r>
              <a:rPr lang="ko-KR" altLang="en-US" dirty="0" smtClean="0"/>
              <a:t>언어를 지정해 </a:t>
            </a:r>
            <a:r>
              <a:rPr lang="ko-KR" altLang="en-US" dirty="0"/>
              <a:t>주는 </a:t>
            </a:r>
            <a:r>
              <a:rPr lang="ko-KR" altLang="en-US" dirty="0" smtClean="0"/>
              <a:t>것입니다</a:t>
            </a:r>
            <a:r>
              <a:rPr lang="en-US" altLang="ko-KR" dirty="0"/>
              <a:t>. </a:t>
            </a:r>
            <a:r>
              <a:rPr lang="ko-KR" altLang="en-US" dirty="0"/>
              <a:t>최신의 웹사이트는 </a:t>
            </a:r>
            <a:r>
              <a:rPr lang="en-US" altLang="ko-KR" dirty="0"/>
              <a:t>utf-8</a:t>
            </a:r>
            <a:r>
              <a:rPr lang="ko-KR" altLang="en-US" dirty="0"/>
              <a:t>을 사용하여 제작됩니다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ko-KR" altLang="en-US" dirty="0" smtClean="0"/>
              <a:t>유니코드 </a:t>
            </a:r>
            <a:r>
              <a:rPr lang="ko-KR" altLang="en-US" dirty="0"/>
              <a:t>문자이며</a:t>
            </a:r>
            <a:r>
              <a:rPr lang="en-US" altLang="ko-KR" dirty="0"/>
              <a:t>, utf-8 </a:t>
            </a:r>
            <a:r>
              <a:rPr lang="ko-KR" altLang="en-US" dirty="0" smtClean="0"/>
              <a:t>이전에는 </a:t>
            </a:r>
            <a:r>
              <a:rPr lang="en-US" altLang="ko-KR" dirty="0" err="1"/>
              <a:t>euc-kr</a:t>
            </a:r>
            <a:r>
              <a:rPr lang="en-US" altLang="ko-KR" dirty="0"/>
              <a:t> </a:t>
            </a:r>
            <a:r>
              <a:rPr lang="ko-KR" altLang="en-US" dirty="0"/>
              <a:t>이라는 한국어 셋을 이용하기도 했었습니다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utf-8</a:t>
            </a:r>
            <a:r>
              <a:rPr lang="ko-KR" altLang="en-US" dirty="0"/>
              <a:t>의 장점은 웹사이트에서 여러 나라의 언어를 표기하더라도 전부 표시되는 것입니다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예를 </a:t>
            </a:r>
            <a:r>
              <a:rPr lang="ko-KR" altLang="en-US" dirty="0"/>
              <a:t>들어 한국어 웹사이트에 중국어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아랍어 등을 표기하더라도</a:t>
            </a:r>
            <a:r>
              <a:rPr lang="en-US" altLang="ko-KR" dirty="0"/>
              <a:t>, </a:t>
            </a:r>
            <a:r>
              <a:rPr lang="ko-KR" altLang="en-US" dirty="0"/>
              <a:t>전부 해당 문자가 </a:t>
            </a:r>
            <a:r>
              <a:rPr lang="ko-KR" altLang="en-US" dirty="0" smtClean="0"/>
              <a:t>보이게 </a:t>
            </a:r>
            <a:r>
              <a:rPr lang="ko-KR" altLang="en-US" dirty="0"/>
              <a:t>됩니다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 err="1"/>
              <a:t>euc-kr</a:t>
            </a:r>
            <a:r>
              <a:rPr lang="ko-KR" altLang="en-US" dirty="0"/>
              <a:t>로 지정할 경우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아랍어 문자들은 전부 깨져 </a:t>
            </a:r>
            <a:r>
              <a:rPr lang="ko-KR" altLang="en-US" dirty="0" smtClean="0"/>
              <a:t>보여 읽을 수 없게 되는 경우도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5184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main.css </a:t>
            </a:r>
            <a:r>
              <a:rPr lang="ko-KR" altLang="ko-KR" sz="1400" dirty="0"/>
              <a:t>파일에 아래와 같이 속성을 지정해 주고</a:t>
            </a:r>
            <a:r>
              <a:rPr lang="en-US" altLang="ko-KR" sz="1400" dirty="0"/>
              <a:t>, 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/>
              <a:t>body {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   padding:0</a:t>
            </a:r>
            <a:r>
              <a:rPr lang="en-US" altLang="ko-KR" sz="1400" b="1" dirty="0"/>
              <a:t>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   margin:10px</a:t>
            </a:r>
            <a:r>
              <a:rPr lang="en-US" altLang="ko-KR" sz="1400" b="1" dirty="0"/>
              <a:t>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   font:12px/14px </a:t>
            </a:r>
            <a:r>
              <a:rPr lang="en-US" altLang="ko-KR" sz="1400" b="1" dirty="0"/>
              <a:t>Arial, Helvetica, sans-serif;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   color</a:t>
            </a:r>
            <a:r>
              <a:rPr lang="en-US" altLang="ko-KR" sz="1400" b="1" dirty="0"/>
              <a:t>: #333;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/>
              <a:t>}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>
                <a:solidFill>
                  <a:srgbClr val="FF0000"/>
                </a:solidFill>
              </a:rPr>
              <a:t>firsthead</a:t>
            </a:r>
            <a:r>
              <a:rPr lang="en-US" altLang="ko-KR" sz="1400" b="1" dirty="0">
                <a:solidFill>
                  <a:srgbClr val="FF0000"/>
                </a:solidFill>
              </a:rPr>
              <a:t> { size:24px; color:#06F; font-family:'</a:t>
            </a:r>
            <a:r>
              <a:rPr lang="ko-KR" altLang="ko-KR" sz="1400" b="1" dirty="0">
                <a:solidFill>
                  <a:srgbClr val="FF0000"/>
                </a:solidFill>
              </a:rPr>
              <a:t>돋움</a:t>
            </a:r>
            <a:r>
              <a:rPr lang="en-US" altLang="ko-KR" sz="1400" b="1" dirty="0">
                <a:solidFill>
                  <a:srgbClr val="FF0000"/>
                </a:solidFill>
              </a:rPr>
              <a:t>'; }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b="1" dirty="0"/>
              <a:t> 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company.css </a:t>
            </a:r>
            <a:r>
              <a:rPr lang="ko-KR" altLang="ko-KR" sz="1400" dirty="0"/>
              <a:t>파일에는 아래와 같이 속성을 지정해 주면</a:t>
            </a:r>
            <a:r>
              <a:rPr lang="en-US" altLang="ko-KR" sz="1400" dirty="0"/>
              <a:t>, 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/>
              <a:t>@import 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("main.css");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body </a:t>
            </a:r>
            <a:r>
              <a:rPr lang="en-US" altLang="ko-KR" sz="1400" b="1" dirty="0"/>
              <a:t>{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 smtClean="0"/>
              <a:t>   background-color</a:t>
            </a:r>
            <a:r>
              <a:rPr lang="en-US" altLang="ko-KR" sz="1400" b="1" dirty="0"/>
              <a:t>: #FF6;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/>
              <a:t>}</a:t>
            </a:r>
            <a:endParaRPr lang="ko-KR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>
                <a:solidFill>
                  <a:srgbClr val="FF0000"/>
                </a:solidFill>
              </a:rPr>
              <a:t>firsthead</a:t>
            </a:r>
            <a:r>
              <a:rPr lang="en-US" altLang="ko-KR" sz="1400" b="1" dirty="0">
                <a:solidFill>
                  <a:srgbClr val="FF0000"/>
                </a:solidFill>
              </a:rPr>
              <a:t> {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   text-decoration</a:t>
            </a:r>
            <a:r>
              <a:rPr lang="en-US" altLang="ko-KR" sz="1400" b="1" dirty="0">
                <a:solidFill>
                  <a:srgbClr val="FF0000"/>
                </a:solidFill>
              </a:rPr>
              <a:t>: underline;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</a:rPr>
              <a:t>   color</a:t>
            </a:r>
            <a:r>
              <a:rPr lang="en-US" altLang="ko-KR" sz="1400" b="1" dirty="0">
                <a:solidFill>
                  <a:srgbClr val="FF0000"/>
                </a:solidFill>
              </a:rPr>
              <a:t>: #F00;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}</a:t>
            </a:r>
            <a:endParaRPr lang="ko-KR" altLang="ko-KR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/>
              <a:t>company.html </a:t>
            </a:r>
            <a:r>
              <a:rPr lang="ko-KR" altLang="ko-KR" sz="1400" dirty="0"/>
              <a:t>파일에서는</a:t>
            </a:r>
            <a:r>
              <a:rPr lang="en-US" altLang="ko-KR" sz="1400" dirty="0"/>
              <a:t> company.css </a:t>
            </a:r>
            <a:r>
              <a:rPr lang="ko-KR" altLang="ko-KR" sz="1400" dirty="0"/>
              <a:t>파일 하나만 </a:t>
            </a:r>
            <a:r>
              <a:rPr lang="ko-KR" altLang="ko-KR" sz="1400" dirty="0" err="1"/>
              <a:t>임포트</a:t>
            </a:r>
            <a:r>
              <a:rPr lang="ko-KR" altLang="ko-KR" sz="1400" dirty="0"/>
              <a:t> 해도</a:t>
            </a:r>
            <a:r>
              <a:rPr lang="en-US" altLang="ko-KR" sz="1400" dirty="0"/>
              <a:t> main.css</a:t>
            </a:r>
            <a:r>
              <a:rPr lang="ko-KR" altLang="ko-KR" sz="1400" dirty="0"/>
              <a:t>의 속성과</a:t>
            </a:r>
            <a:r>
              <a:rPr lang="en-US" altLang="ko-KR" sz="1400" dirty="0"/>
              <a:t> company.css </a:t>
            </a:r>
            <a:r>
              <a:rPr lang="ko-KR" altLang="ko-KR" sz="1400" dirty="0"/>
              <a:t>파일의 속성이 동시에 적용됩니다</a:t>
            </a:r>
            <a:r>
              <a:rPr lang="en-US" altLang="ko-KR" sz="1400" dirty="0"/>
              <a:t>. </a:t>
            </a:r>
            <a:endParaRPr lang="ko-KR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7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785395"/>
          </a:xfrm>
        </p:spPr>
        <p:txBody>
          <a:bodyPr>
            <a:normAutofit fontScale="92500"/>
          </a:bodyPr>
          <a:lstStyle/>
          <a:p>
            <a:r>
              <a:rPr lang="ko-KR" altLang="ko-KR" dirty="0"/>
              <a:t>여기서 자세히 보시면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main.css </a:t>
            </a:r>
            <a:r>
              <a:rPr lang="ko-KR" altLang="ko-KR" dirty="0">
                <a:solidFill>
                  <a:srgbClr val="FF0000"/>
                </a:solidFill>
              </a:rPr>
              <a:t>파일에 있는</a:t>
            </a:r>
            <a:r>
              <a:rPr lang="en-US" altLang="ko-KR" dirty="0">
                <a:solidFill>
                  <a:srgbClr val="FF0000"/>
                </a:solidFill>
              </a:rPr>
              <a:t> .</a:t>
            </a:r>
            <a:r>
              <a:rPr lang="en-US" altLang="ko-KR" dirty="0" err="1">
                <a:solidFill>
                  <a:srgbClr val="FF0000"/>
                </a:solidFill>
              </a:rPr>
              <a:t>firsthead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ko-KR" dirty="0">
                <a:solidFill>
                  <a:srgbClr val="FF0000"/>
                </a:solidFill>
              </a:rPr>
              <a:t>클래스 선택자의 글꼴 색상</a:t>
            </a:r>
            <a:r>
              <a:rPr lang="en-US" altLang="ko-KR" dirty="0">
                <a:solidFill>
                  <a:srgbClr val="FF0000"/>
                </a:solidFill>
              </a:rPr>
              <a:t> (color:#06f;)</a:t>
            </a:r>
            <a:r>
              <a:rPr lang="ko-KR" altLang="ko-KR" dirty="0">
                <a:solidFill>
                  <a:srgbClr val="FF0000"/>
                </a:solidFill>
              </a:rPr>
              <a:t>이</a:t>
            </a:r>
            <a:r>
              <a:rPr lang="en-US" altLang="ko-KR" dirty="0">
                <a:solidFill>
                  <a:srgbClr val="FF0000"/>
                </a:solidFill>
              </a:rPr>
              <a:t> company.css (color:#f00;) </a:t>
            </a:r>
            <a:r>
              <a:rPr lang="ko-KR" altLang="ko-KR" dirty="0">
                <a:solidFill>
                  <a:srgbClr val="FF0000"/>
                </a:solidFill>
              </a:rPr>
              <a:t>파일과 다릅니다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ko-KR" dirty="0"/>
              <a:t>이럴 경우에는 어떻게 적용될까요</a:t>
            </a:r>
            <a:r>
              <a:rPr lang="en-US" altLang="ko-KR" dirty="0"/>
              <a:t>? main.css</a:t>
            </a:r>
            <a:r>
              <a:rPr lang="ko-KR" altLang="ko-KR" dirty="0"/>
              <a:t>만 불러온 문서와</a:t>
            </a:r>
            <a:r>
              <a:rPr lang="en-US" altLang="ko-KR" dirty="0"/>
              <a:t> main.css</a:t>
            </a:r>
            <a:r>
              <a:rPr lang="ko-KR" altLang="ko-KR" dirty="0"/>
              <a:t>를 </a:t>
            </a:r>
            <a:r>
              <a:rPr lang="ko-KR" altLang="ko-KR" dirty="0" err="1"/>
              <a:t>임포트한</a:t>
            </a:r>
            <a:r>
              <a:rPr lang="en-US" altLang="ko-KR" dirty="0"/>
              <a:t> company.css</a:t>
            </a:r>
            <a:r>
              <a:rPr lang="ko-KR" altLang="ko-KR" dirty="0"/>
              <a:t>만 불러온 문서는 어떻게 보여질까요</a:t>
            </a:r>
            <a:r>
              <a:rPr lang="en-US" altLang="ko-KR" dirty="0"/>
              <a:t>?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en-US" dirty="0" smtClean="0"/>
              <a:t>다음 페이지 </a:t>
            </a:r>
            <a:r>
              <a:rPr lang="ko-KR" altLang="ko-KR" dirty="0" smtClean="0"/>
              <a:t>그림에서 </a:t>
            </a:r>
            <a:r>
              <a:rPr lang="ko-KR" altLang="ko-KR" dirty="0"/>
              <a:t>보면</a:t>
            </a:r>
            <a:r>
              <a:rPr lang="en-US" altLang="ko-KR" dirty="0"/>
              <a:t> main.css</a:t>
            </a:r>
            <a:r>
              <a:rPr lang="ko-KR" altLang="ko-KR" dirty="0"/>
              <a:t>만 불러온 문서 파일과</a:t>
            </a:r>
            <a:r>
              <a:rPr lang="en-US" altLang="ko-KR" dirty="0"/>
              <a:t> main.css</a:t>
            </a:r>
            <a:r>
              <a:rPr lang="ko-KR" altLang="ko-KR" dirty="0"/>
              <a:t>를</a:t>
            </a:r>
            <a:r>
              <a:rPr lang="en-US" altLang="ko-KR" dirty="0"/>
              <a:t> @import</a:t>
            </a:r>
            <a:r>
              <a:rPr lang="ko-KR" altLang="ko-KR" dirty="0"/>
              <a:t>한</a:t>
            </a:r>
            <a:r>
              <a:rPr lang="en-US" altLang="ko-KR" dirty="0"/>
              <a:t> company.css </a:t>
            </a:r>
            <a:r>
              <a:rPr lang="ko-KR" altLang="ko-KR" dirty="0"/>
              <a:t>파일을 불러온 문서 파일의 결과를 보실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CSS</a:t>
            </a:r>
            <a:r>
              <a:rPr lang="ko-KR" altLang="ko-KR" dirty="0"/>
              <a:t>의 사전적 의미를 다시 한번 생각해 보세요</a:t>
            </a:r>
            <a:r>
              <a:rPr lang="en-US" altLang="ko-KR" dirty="0"/>
              <a:t>. </a:t>
            </a:r>
            <a:r>
              <a:rPr lang="ko-KR" altLang="ko-KR" dirty="0"/>
              <a:t>계단식 스타일 시트</a:t>
            </a:r>
            <a:r>
              <a:rPr lang="en-US" altLang="ko-KR" dirty="0"/>
              <a:t>, </a:t>
            </a:r>
            <a:r>
              <a:rPr lang="ko-KR" altLang="ko-KR" dirty="0"/>
              <a:t>즉 물이 위에서 아래로 내려오다 중간에 다른 색 물감을 풀어 놓으면 마지막에 도착한 물의 색은 중간에 풀어놓은 색으로 보여지게 됩니다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ko-KR" dirty="0" smtClean="0"/>
              <a:t>즉</a:t>
            </a:r>
            <a:r>
              <a:rPr lang="en-US" altLang="ko-KR" dirty="0" smtClean="0"/>
              <a:t> </a:t>
            </a:r>
            <a:r>
              <a:rPr lang="en-US" altLang="ko-KR" dirty="0"/>
              <a:t>main.css</a:t>
            </a:r>
            <a:r>
              <a:rPr lang="ko-KR" altLang="ko-KR" dirty="0"/>
              <a:t>에서 지정한 색이지만 여기는 상단에 지정된 색이고</a:t>
            </a:r>
            <a:r>
              <a:rPr lang="en-US" altLang="ko-KR" dirty="0"/>
              <a:t> company.css</a:t>
            </a:r>
            <a:r>
              <a:rPr lang="ko-KR" altLang="ko-KR" dirty="0"/>
              <a:t>에서 다른 색 물감을 풀어놓았으니 </a:t>
            </a:r>
            <a:r>
              <a:rPr lang="ko-KR" altLang="ko-KR" dirty="0">
                <a:solidFill>
                  <a:srgbClr val="FF0000"/>
                </a:solidFill>
              </a:rPr>
              <a:t>당연히</a:t>
            </a:r>
            <a:r>
              <a:rPr lang="en-US" altLang="ko-KR" dirty="0">
                <a:solidFill>
                  <a:srgbClr val="FF0000"/>
                </a:solidFill>
              </a:rPr>
              <a:t> company.css </a:t>
            </a:r>
            <a:r>
              <a:rPr lang="ko-KR" altLang="ko-KR" dirty="0">
                <a:solidFill>
                  <a:srgbClr val="FF0000"/>
                </a:solidFill>
              </a:rPr>
              <a:t>파일을 적용한</a:t>
            </a:r>
            <a:r>
              <a:rPr lang="en-US" altLang="ko-KR" dirty="0">
                <a:solidFill>
                  <a:srgbClr val="FF0000"/>
                </a:solidFill>
              </a:rPr>
              <a:t> HTML </a:t>
            </a:r>
            <a:r>
              <a:rPr lang="ko-KR" altLang="ko-KR" dirty="0">
                <a:solidFill>
                  <a:srgbClr val="FF0000"/>
                </a:solidFill>
              </a:rPr>
              <a:t>문서는 그 색으로 보여질 것입니다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en-US" altLang="ko-KR" dirty="0"/>
              <a:t>import</a:t>
            </a:r>
            <a:r>
              <a:rPr lang="ko-KR" altLang="ko-KR" dirty="0"/>
              <a:t>의 장점은 개별</a:t>
            </a:r>
            <a:r>
              <a:rPr lang="en-US" altLang="ko-KR" dirty="0"/>
              <a:t> CSS </a:t>
            </a:r>
            <a:r>
              <a:rPr lang="ko-KR" altLang="ko-KR" dirty="0"/>
              <a:t>파일을 서로 내부에서 불러올 수 있는 장점이 있습니다</a:t>
            </a:r>
            <a:r>
              <a:rPr lang="en-US" altLang="ko-KR" dirty="0"/>
              <a:t>. </a:t>
            </a:r>
            <a:r>
              <a:rPr lang="ko-KR" altLang="ko-KR" dirty="0"/>
              <a:t>그래서 여러 개의</a:t>
            </a:r>
            <a:r>
              <a:rPr lang="en-US" altLang="ko-KR" dirty="0"/>
              <a:t> CSS </a:t>
            </a:r>
            <a:r>
              <a:rPr lang="ko-KR" altLang="ko-KR" dirty="0"/>
              <a:t>파일을 조합하여 하나의</a:t>
            </a:r>
            <a:r>
              <a:rPr lang="en-US" altLang="ko-KR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ko-KR" dirty="0"/>
              <a:t>파일로 만들어서 사용할 수도 있고 </a:t>
            </a:r>
            <a:r>
              <a:rPr lang="ko-KR" altLang="ko-KR" dirty="0" err="1"/>
              <a:t>임베디드</a:t>
            </a:r>
            <a:r>
              <a:rPr lang="ko-KR" altLang="ko-KR" dirty="0"/>
              <a:t> 방식으로 스타일을 적용하면서 필요한 요소만 따로</a:t>
            </a:r>
            <a:r>
              <a:rPr lang="en-US" altLang="ko-KR" dirty="0"/>
              <a:t> @import </a:t>
            </a:r>
            <a:r>
              <a:rPr lang="ko-KR" altLang="ko-KR" dirty="0"/>
              <a:t>할 수도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6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8423" y="476672"/>
            <a:ext cx="8229600" cy="648072"/>
          </a:xfrm>
        </p:spPr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pic>
        <p:nvPicPr>
          <p:cNvPr id="4" name="그림 3" descr="EMB000009f004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8" y="1916832"/>
            <a:ext cx="7891230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4563223" y="1124744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ex6-4.html 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ex6-5.html 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</a:t>
            </a:r>
            <a:r>
              <a:rPr lang="en-US" altLang="ko-KR" b="1" dirty="0" smtClean="0">
                <a:solidFill>
                  <a:srgbClr val="FF0000"/>
                </a:solidFill>
              </a:rPr>
              <a:t>style </a:t>
            </a:r>
            <a:r>
              <a:rPr lang="ko-KR" altLang="en-US" b="1" dirty="0" smtClean="0">
                <a:solidFill>
                  <a:srgbClr val="FF0000"/>
                </a:solidFill>
              </a:rPr>
              <a:t>태그를 내부를 지운다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9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606148"/>
            <a:ext cx="4248472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&lt;!DOCTYPE HTML&gt;</a:t>
            </a:r>
            <a:endParaRPr lang="ko-KR" altLang="ko-KR" sz="1200" dirty="0"/>
          </a:p>
          <a:p>
            <a:r>
              <a:rPr lang="en-US" altLang="ko-KR" sz="1200" dirty="0"/>
              <a:t>&lt;html&gt;</a:t>
            </a:r>
            <a:endParaRPr lang="ko-KR" altLang="ko-KR" sz="1200" dirty="0"/>
          </a:p>
          <a:p>
            <a:r>
              <a:rPr lang="en-US" altLang="ko-KR" sz="1200" dirty="0"/>
              <a:t>&lt;head&gt;</a:t>
            </a:r>
            <a:endParaRPr lang="ko-KR" altLang="ko-KR" sz="1200" dirty="0"/>
          </a:p>
          <a:p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r>
              <a:rPr lang="en-US" altLang="ko-KR" sz="1200" dirty="0"/>
              <a:t>&lt;title&gt;Windows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r>
              <a:rPr lang="en-US" altLang="ko-KR" sz="1200" dirty="0"/>
              <a:t>&lt;style 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"&gt;</a:t>
            </a:r>
            <a:endParaRPr lang="ko-KR" altLang="ko-KR" sz="1200" dirty="0"/>
          </a:p>
          <a:p>
            <a:r>
              <a:rPr lang="en-US" altLang="ko-KR" sz="1200" b="1" dirty="0" smtClean="0"/>
              <a:t>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200" b="1" dirty="0">
                <a:solidFill>
                  <a:srgbClr val="FF0000"/>
                </a:solidFill>
              </a:rPr>
              <a:t>import </a:t>
            </a:r>
            <a:r>
              <a:rPr lang="en-US" altLang="ko-KR" sz="1200" b="1" dirty="0" err="1">
                <a:solidFill>
                  <a:srgbClr val="FF0000"/>
                </a:solidFill>
              </a:rPr>
              <a:t>url</a:t>
            </a:r>
            <a:r>
              <a:rPr lang="en-US" altLang="ko-KR" sz="1200" b="1" dirty="0">
                <a:solidFill>
                  <a:srgbClr val="FF0000"/>
                </a:solidFill>
              </a:rPr>
              <a:t>("main.css");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&lt;/style&gt;</a:t>
            </a:r>
            <a:endParaRPr lang="ko-KR" altLang="ko-KR" sz="1200" dirty="0"/>
          </a:p>
          <a:p>
            <a:r>
              <a:rPr lang="en-US" altLang="ko-KR" sz="1200" dirty="0"/>
              <a:t>&lt;/head&gt;</a:t>
            </a:r>
            <a:endParaRPr lang="ko-KR" altLang="ko-KR" sz="1200" dirty="0"/>
          </a:p>
          <a:p>
            <a:r>
              <a:rPr lang="en-US" altLang="ko-KR" sz="1200" dirty="0"/>
              <a:t>&lt;body&gt;</a:t>
            </a:r>
            <a:endParaRPr lang="ko-KR" altLang="ko-KR" sz="1200" dirty="0"/>
          </a:p>
          <a:p>
            <a:r>
              <a:rPr lang="en-US" altLang="ko-KR" sz="1200" dirty="0"/>
              <a:t>&lt;h1 class="</a:t>
            </a:r>
            <a:r>
              <a:rPr lang="en-US" altLang="ko-KR" sz="1200" dirty="0" err="1"/>
              <a:t>firsthead</a:t>
            </a:r>
            <a:r>
              <a:rPr lang="en-US" altLang="ko-KR" sz="1200" dirty="0"/>
              <a:t>"&gt;Windows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&lt;/h1&gt;</a:t>
            </a:r>
            <a:endParaRPr lang="ko-KR" altLang="ko-KR" sz="1200" dirty="0"/>
          </a:p>
          <a:p>
            <a:r>
              <a:rPr lang="en-US" altLang="ko-KR" sz="1200" dirty="0"/>
              <a:t> </a:t>
            </a:r>
            <a:r>
              <a:rPr lang="ko-KR" altLang="ko-KR" sz="1200" dirty="0"/>
              <a:t>&lt;p&gt;윈도우 7은 최신 버전의 윈도우로써, 이전 XP 이후 출시된 </a:t>
            </a:r>
            <a:r>
              <a:rPr lang="ko-KR" altLang="ko-KR" sz="1200" dirty="0" err="1"/>
              <a:t>비스타의</a:t>
            </a:r>
            <a:r>
              <a:rPr lang="ko-KR" altLang="ko-KR" sz="1200" dirty="0"/>
              <a:t> 실패를 만회하고자, 마이크로소프트에서 출시한   … 중간 생략 …</a:t>
            </a:r>
          </a:p>
          <a:p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1606148"/>
            <a:ext cx="4104456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&lt;!DOCTYPE HTML&gt;</a:t>
            </a:r>
            <a:endParaRPr lang="ko-KR" altLang="ko-KR" sz="1200" dirty="0"/>
          </a:p>
          <a:p>
            <a:r>
              <a:rPr lang="en-US" altLang="ko-KR" sz="1200" dirty="0"/>
              <a:t>&lt;html&gt;</a:t>
            </a:r>
            <a:endParaRPr lang="ko-KR" altLang="ko-KR" sz="1200" dirty="0"/>
          </a:p>
          <a:p>
            <a:r>
              <a:rPr lang="en-US" altLang="ko-KR" sz="1200" dirty="0"/>
              <a:t>&lt;head&gt;</a:t>
            </a:r>
            <a:endParaRPr lang="ko-KR" altLang="ko-KR" sz="1200" dirty="0"/>
          </a:p>
          <a:p>
            <a:r>
              <a:rPr lang="en-US" altLang="ko-KR" sz="1200" dirty="0"/>
              <a:t>&lt;meta http-</a:t>
            </a:r>
            <a:r>
              <a:rPr lang="en-US" altLang="ko-KR" sz="1200" dirty="0" err="1"/>
              <a:t>equiv</a:t>
            </a:r>
            <a:r>
              <a:rPr lang="en-US" altLang="ko-KR" sz="1200" dirty="0"/>
              <a:t>="Content-Type" content="text/html; charset=UTF-8"&gt;</a:t>
            </a:r>
            <a:endParaRPr lang="ko-KR" altLang="ko-KR" sz="1200" dirty="0"/>
          </a:p>
          <a:p>
            <a:r>
              <a:rPr lang="en-US" altLang="ko-KR" sz="1200" dirty="0"/>
              <a:t>&lt;title&gt;Windows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&lt;/title&gt;</a:t>
            </a:r>
            <a:endParaRPr lang="ko-KR" altLang="ko-KR" sz="1200" dirty="0"/>
          </a:p>
          <a:p>
            <a:r>
              <a:rPr lang="en-US" altLang="ko-KR" sz="1200" dirty="0"/>
              <a:t>&lt;style 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"&gt;</a:t>
            </a:r>
            <a:endParaRPr lang="ko-KR" altLang="ko-KR" sz="1200" dirty="0"/>
          </a:p>
          <a:p>
            <a:r>
              <a:rPr lang="en-US" altLang="ko-KR" sz="1200" b="1" dirty="0" smtClean="0"/>
              <a:t> 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@</a:t>
            </a:r>
            <a:r>
              <a:rPr lang="en-US" altLang="ko-KR" sz="1200" b="1" dirty="0">
                <a:solidFill>
                  <a:srgbClr val="FF0000"/>
                </a:solidFill>
              </a:rPr>
              <a:t>import </a:t>
            </a:r>
            <a:r>
              <a:rPr lang="en-US" altLang="ko-KR" sz="1200" b="1" dirty="0" err="1">
                <a:solidFill>
                  <a:srgbClr val="FF0000"/>
                </a:solidFill>
              </a:rPr>
              <a:t>url</a:t>
            </a:r>
            <a:r>
              <a:rPr lang="en-US" altLang="ko-KR" sz="1200" b="1" dirty="0">
                <a:solidFill>
                  <a:srgbClr val="FF0000"/>
                </a:solidFill>
              </a:rPr>
              <a:t>("company.css");</a:t>
            </a:r>
            <a:endParaRPr lang="ko-KR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&lt;/style&gt;</a:t>
            </a:r>
            <a:endParaRPr lang="ko-KR" altLang="ko-KR" sz="1200" dirty="0"/>
          </a:p>
          <a:p>
            <a:r>
              <a:rPr lang="en-US" altLang="ko-KR" sz="1200" dirty="0"/>
              <a:t>&lt;/head&gt;</a:t>
            </a:r>
            <a:endParaRPr lang="ko-KR" altLang="ko-KR" sz="1200" dirty="0"/>
          </a:p>
          <a:p>
            <a:r>
              <a:rPr lang="en-US" altLang="ko-KR" sz="1200" dirty="0"/>
              <a:t>&lt;body&gt;</a:t>
            </a:r>
            <a:endParaRPr lang="ko-KR" altLang="ko-KR" sz="1200" dirty="0"/>
          </a:p>
          <a:p>
            <a:r>
              <a:rPr lang="en-US" altLang="ko-KR" sz="1200" dirty="0"/>
              <a:t>&lt;h1 class="</a:t>
            </a:r>
            <a:r>
              <a:rPr lang="en-US" altLang="ko-KR" sz="1200" dirty="0" err="1"/>
              <a:t>firsthead</a:t>
            </a:r>
            <a:r>
              <a:rPr lang="en-US" altLang="ko-KR" sz="1200" dirty="0"/>
              <a:t>"&gt;Windows 7</a:t>
            </a:r>
            <a:r>
              <a:rPr lang="ko-KR" altLang="ko-KR" sz="1200" dirty="0"/>
              <a:t>과</a:t>
            </a:r>
            <a:r>
              <a:rPr lang="en-US" altLang="ko-KR" sz="1200" dirty="0"/>
              <a:t> Mac OSX </a:t>
            </a:r>
            <a:r>
              <a:rPr lang="ko-KR" altLang="ko-KR" sz="1200" dirty="0"/>
              <a:t>비교</a:t>
            </a:r>
            <a:r>
              <a:rPr lang="en-US" altLang="ko-KR" sz="1200" dirty="0"/>
              <a:t>&lt;/h1&gt;</a:t>
            </a:r>
            <a:endParaRPr lang="ko-KR" altLang="ko-KR" sz="1200" dirty="0"/>
          </a:p>
          <a:p>
            <a:r>
              <a:rPr lang="ko-KR" altLang="ko-KR" sz="1200" dirty="0"/>
              <a:t>&lt;p&gt;윈도우 7은 최신 버전의 윈도우로써, 이전 XP 이후 출시된 </a:t>
            </a:r>
            <a:r>
              <a:rPr lang="ko-KR" altLang="ko-KR" sz="1200" dirty="0" err="1"/>
              <a:t>비스타의</a:t>
            </a:r>
            <a:r>
              <a:rPr lang="ko-KR" altLang="ko-KR" sz="1200" dirty="0"/>
              <a:t> 실패를 만회하고자, 마이크로소프트에서 출시한 … 중간 생략 </a:t>
            </a:r>
            <a:r>
              <a:rPr lang="ko-KR" altLang="ko-KR" sz="1200" dirty="0" smtClean="0"/>
              <a:t>…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788024" y="465313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이전 페이지 </a:t>
            </a:r>
            <a:r>
              <a:rPr lang="ko-KR" altLang="ko-KR" sz="1200" b="1" dirty="0" smtClean="0"/>
              <a:t>화면 </a:t>
            </a:r>
            <a:r>
              <a:rPr lang="ko-KR" altLang="ko-KR" sz="1200" b="1" dirty="0"/>
              <a:t>오른쪽에 있는 html 코드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104" y="465313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이전 페이지 </a:t>
            </a:r>
            <a:r>
              <a:rPr lang="ko-KR" altLang="ko-KR" sz="1200" b="1" dirty="0" smtClean="0"/>
              <a:t>화면 </a:t>
            </a:r>
            <a:r>
              <a:rPr lang="ko-KR" altLang="en-US" sz="1200" b="1" dirty="0" smtClean="0"/>
              <a:t>왼쪽</a:t>
            </a:r>
            <a:r>
              <a:rPr lang="ko-KR" altLang="ko-KR" sz="1200" b="1" dirty="0" smtClean="0"/>
              <a:t>에 </a:t>
            </a:r>
            <a:r>
              <a:rPr lang="ko-KR" altLang="ko-KR" sz="1200" b="1" dirty="0"/>
              <a:t>있는 html 코드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5104" y="5085184"/>
            <a:ext cx="827336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@import </a:t>
            </a:r>
            <a:r>
              <a:rPr lang="ko-KR" altLang="ko-KR" sz="1400" dirty="0"/>
              <a:t>를 사용하면 필요한</a:t>
            </a:r>
            <a:r>
              <a:rPr lang="en-US" altLang="ko-KR" sz="1400" dirty="0"/>
              <a:t> CSS </a:t>
            </a:r>
            <a:r>
              <a:rPr lang="ko-KR" altLang="ko-KR" sz="1400" dirty="0"/>
              <a:t>문을 따로 저장해서</a:t>
            </a:r>
            <a:r>
              <a:rPr lang="en-US" altLang="ko-KR" sz="1400" dirty="0"/>
              <a:t>, </a:t>
            </a:r>
            <a:r>
              <a:rPr lang="ko-KR" altLang="ko-KR" sz="1400" dirty="0"/>
              <a:t>하나의</a:t>
            </a:r>
            <a:r>
              <a:rPr lang="en-US" altLang="ko-KR" sz="1400" dirty="0"/>
              <a:t> CSS </a:t>
            </a:r>
            <a:r>
              <a:rPr lang="ko-KR" altLang="ko-KR" sz="1400" dirty="0"/>
              <a:t>문서 처럼 보여줄 수 있는 장점이 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이것은 단점으로도 작용됩니다</a:t>
            </a:r>
            <a:r>
              <a:rPr lang="en-US" altLang="ko-KR" sz="1400" dirty="0"/>
              <a:t>. </a:t>
            </a:r>
            <a:r>
              <a:rPr lang="ko-KR" altLang="ko-KR" sz="1400" dirty="0"/>
              <a:t>예를 들어 </a:t>
            </a:r>
            <a:r>
              <a:rPr lang="en-US" altLang="ko-KR" sz="1400" dirty="0"/>
              <a:t>10</a:t>
            </a:r>
            <a:r>
              <a:rPr lang="ko-KR" altLang="ko-KR" sz="1400" dirty="0"/>
              <a:t>개의</a:t>
            </a:r>
            <a:r>
              <a:rPr lang="en-US" altLang="ko-KR" sz="1400" dirty="0"/>
              <a:t> CSS </a:t>
            </a:r>
            <a:r>
              <a:rPr lang="ko-KR" altLang="ko-KR" sz="1400" dirty="0"/>
              <a:t>문이 있는데</a:t>
            </a:r>
            <a:r>
              <a:rPr lang="en-US" altLang="ko-KR" sz="1400" dirty="0"/>
              <a:t>, </a:t>
            </a:r>
            <a:r>
              <a:rPr lang="ko-KR" altLang="ko-KR" sz="1400" dirty="0"/>
              <a:t>어떤</a:t>
            </a:r>
            <a:r>
              <a:rPr lang="en-US" altLang="ko-KR" sz="1400" dirty="0"/>
              <a:t> CSS </a:t>
            </a:r>
            <a:r>
              <a:rPr lang="ko-KR" altLang="ko-KR" sz="1400" dirty="0"/>
              <a:t>문을 하나의</a:t>
            </a:r>
            <a:r>
              <a:rPr lang="en-US" altLang="ko-KR" sz="1400" dirty="0"/>
              <a:t> CSS</a:t>
            </a:r>
            <a:r>
              <a:rPr lang="ko-KR" altLang="ko-KR" sz="1400" dirty="0"/>
              <a:t>로</a:t>
            </a:r>
            <a:r>
              <a:rPr lang="en-US" altLang="ko-KR" sz="1400" dirty="0"/>
              <a:t> @import</a:t>
            </a:r>
            <a:r>
              <a:rPr lang="ko-KR" altLang="ko-KR" sz="1400" dirty="0"/>
              <a:t>를 했는지 개별</a:t>
            </a:r>
            <a:r>
              <a:rPr lang="en-US" altLang="ko-KR" sz="1400" dirty="0"/>
              <a:t> CSS </a:t>
            </a:r>
            <a:r>
              <a:rPr lang="ko-KR" altLang="ko-KR" sz="1400" dirty="0"/>
              <a:t>문에 대한 정확한 계획이 없다면</a:t>
            </a:r>
            <a:r>
              <a:rPr lang="en-US" altLang="ko-KR" sz="1400" dirty="0"/>
              <a:t>, </a:t>
            </a:r>
            <a:r>
              <a:rPr lang="ko-KR" altLang="ko-KR" sz="1400" dirty="0"/>
              <a:t>나중에 어떤</a:t>
            </a:r>
            <a:r>
              <a:rPr lang="en-US" altLang="ko-KR" sz="1400" dirty="0"/>
              <a:t> CSS</a:t>
            </a:r>
            <a:r>
              <a:rPr lang="ko-KR" altLang="ko-KR" sz="1400" dirty="0"/>
              <a:t>가 무슨 역할을 하는지 몰라</a:t>
            </a:r>
            <a:r>
              <a:rPr lang="en-US" altLang="ko-KR" sz="1400" dirty="0"/>
              <a:t>, </a:t>
            </a:r>
            <a:r>
              <a:rPr lang="ko-KR" altLang="ko-KR" sz="1400" dirty="0"/>
              <a:t>모든</a:t>
            </a:r>
            <a:r>
              <a:rPr lang="en-US" altLang="ko-KR" sz="1400" dirty="0"/>
              <a:t> CSS </a:t>
            </a:r>
            <a:r>
              <a:rPr lang="ko-KR" altLang="ko-KR" sz="1400" dirty="0"/>
              <a:t>문이 엉켜버리는 경우도 있기 때문입니다</a:t>
            </a:r>
            <a:r>
              <a:rPr lang="en-US" altLang="ko-KR" sz="1400" dirty="0"/>
              <a:t>.  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79512" y="1196752"/>
            <a:ext cx="8938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ex6-4.html 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ex6-5-1.html,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ex6-5-2.html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</a:t>
            </a:r>
            <a:r>
              <a:rPr lang="en-US" altLang="ko-KR" b="1" dirty="0" smtClean="0">
                <a:solidFill>
                  <a:srgbClr val="FF0000"/>
                </a:solidFill>
              </a:rPr>
              <a:t>style </a:t>
            </a:r>
            <a:r>
              <a:rPr lang="ko-KR" altLang="en-US" b="1" dirty="0" smtClean="0">
                <a:solidFill>
                  <a:srgbClr val="FF0000"/>
                </a:solidFill>
              </a:rPr>
              <a:t>태그를 내부를 지운다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9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@import</a:t>
            </a:r>
            <a:r>
              <a:rPr lang="ko-KR" altLang="ko-KR" dirty="0"/>
              <a:t>는</a:t>
            </a:r>
            <a:r>
              <a:rPr lang="en-US" altLang="ko-KR" dirty="0"/>
              <a:t> CSS </a:t>
            </a:r>
            <a:r>
              <a:rPr lang="ko-KR" altLang="ko-KR" dirty="0"/>
              <a:t>파일 내부에서도 </a:t>
            </a:r>
            <a:r>
              <a:rPr lang="ko-KR" altLang="ko-KR" dirty="0" err="1"/>
              <a:t>임포트할</a:t>
            </a:r>
            <a:r>
              <a:rPr lang="ko-KR" altLang="ko-KR" dirty="0"/>
              <a:t> 수 있지만</a:t>
            </a:r>
            <a:r>
              <a:rPr lang="en-US" altLang="ko-KR" dirty="0"/>
              <a:t>, link</a:t>
            </a:r>
            <a:r>
              <a:rPr lang="ko-KR" altLang="ko-KR" dirty="0"/>
              <a:t>는 개별적인 파일로 따로 따로 불러와야만 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즉</a:t>
            </a:r>
            <a:r>
              <a:rPr lang="en-US" altLang="ko-KR" dirty="0"/>
              <a:t> HTML </a:t>
            </a:r>
            <a:r>
              <a:rPr lang="ko-KR" altLang="ko-KR" dirty="0"/>
              <a:t>문서 내부에</a:t>
            </a:r>
            <a:r>
              <a:rPr lang="en-US" altLang="ko-KR" dirty="0"/>
              <a:t> &lt;head&gt;</a:t>
            </a:r>
            <a:r>
              <a:rPr lang="ko-KR" altLang="ko-KR" dirty="0"/>
              <a:t>와</a:t>
            </a:r>
            <a:r>
              <a:rPr lang="en-US" altLang="ko-KR" dirty="0"/>
              <a:t> &lt;/head&gt; </a:t>
            </a:r>
            <a:r>
              <a:rPr lang="ko-KR" altLang="ko-KR" dirty="0"/>
              <a:t>사이에서</a:t>
            </a:r>
            <a:r>
              <a:rPr lang="en-US" altLang="ko-KR" dirty="0"/>
              <a:t>,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sz="2000" b="1" dirty="0">
                <a:solidFill>
                  <a:srgbClr val="FF0000"/>
                </a:solidFill>
              </a:rPr>
              <a:t>&lt;link </a:t>
            </a:r>
            <a:r>
              <a:rPr lang="en-US" altLang="ko-KR" sz="2000" b="1" dirty="0" err="1">
                <a:solidFill>
                  <a:srgbClr val="FF0000"/>
                </a:solidFill>
              </a:rPr>
              <a:t>href</a:t>
            </a:r>
            <a:r>
              <a:rPr lang="en-US" altLang="ko-KR" sz="2000" b="1" dirty="0">
                <a:solidFill>
                  <a:srgbClr val="FF0000"/>
                </a:solidFill>
              </a:rPr>
              <a:t>="main.css" </a:t>
            </a:r>
            <a:r>
              <a:rPr lang="en-US" altLang="ko-KR" sz="2000" b="1" dirty="0" err="1">
                <a:solidFill>
                  <a:srgbClr val="FF0000"/>
                </a:solidFill>
              </a:rPr>
              <a:t>rel</a:t>
            </a:r>
            <a:r>
              <a:rPr lang="en-US" altLang="ko-KR" sz="2000" b="1" dirty="0">
                <a:solidFill>
                  <a:srgbClr val="FF0000"/>
                </a:solidFill>
              </a:rPr>
              <a:t>="</a:t>
            </a:r>
            <a:r>
              <a:rPr lang="en-US" altLang="ko-KR" sz="2000" b="1" dirty="0" err="1">
                <a:solidFill>
                  <a:srgbClr val="FF0000"/>
                </a:solidFill>
              </a:rPr>
              <a:t>stylesheet</a:t>
            </a:r>
            <a:r>
              <a:rPr lang="en-US" altLang="ko-KR" sz="2000" b="1" dirty="0">
                <a:solidFill>
                  <a:srgbClr val="FF0000"/>
                </a:solidFill>
              </a:rPr>
              <a:t>" type="text/</a:t>
            </a:r>
            <a:r>
              <a:rPr lang="en-US" altLang="ko-KR" sz="2000" b="1" dirty="0" err="1">
                <a:solidFill>
                  <a:srgbClr val="FF0000"/>
                </a:solidFill>
              </a:rPr>
              <a:t>css</a:t>
            </a:r>
            <a:r>
              <a:rPr lang="en-US" altLang="ko-KR" sz="2000" b="1" dirty="0">
                <a:solidFill>
                  <a:srgbClr val="FF0000"/>
                </a:solidFill>
              </a:rPr>
              <a:t>"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/&gt;</a:t>
            </a:r>
            <a:endParaRPr lang="ko-KR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&lt;link </a:t>
            </a:r>
            <a:r>
              <a:rPr lang="en-US" altLang="ko-KR" sz="2000" b="1" dirty="0" err="1">
                <a:solidFill>
                  <a:srgbClr val="FF0000"/>
                </a:solidFill>
              </a:rPr>
              <a:t>href</a:t>
            </a:r>
            <a:r>
              <a:rPr lang="en-US" altLang="ko-KR" sz="2000" b="1" dirty="0">
                <a:solidFill>
                  <a:srgbClr val="FF0000"/>
                </a:solidFill>
              </a:rPr>
              <a:t>="company.css" </a:t>
            </a:r>
            <a:r>
              <a:rPr lang="en-US" altLang="ko-KR" sz="2000" b="1" dirty="0" err="1">
                <a:solidFill>
                  <a:srgbClr val="FF0000"/>
                </a:solidFill>
              </a:rPr>
              <a:t>rel</a:t>
            </a:r>
            <a:r>
              <a:rPr lang="en-US" altLang="ko-KR" sz="2000" b="1" dirty="0">
                <a:solidFill>
                  <a:srgbClr val="FF0000"/>
                </a:solidFill>
              </a:rPr>
              <a:t>="</a:t>
            </a:r>
            <a:r>
              <a:rPr lang="en-US" altLang="ko-KR" sz="2000" b="1" dirty="0" err="1">
                <a:solidFill>
                  <a:srgbClr val="FF0000"/>
                </a:solidFill>
              </a:rPr>
              <a:t>stylesheet</a:t>
            </a:r>
            <a:r>
              <a:rPr lang="en-US" altLang="ko-KR" sz="2000" b="1" dirty="0">
                <a:solidFill>
                  <a:srgbClr val="FF0000"/>
                </a:solidFill>
              </a:rPr>
              <a:t>" type="text/</a:t>
            </a:r>
            <a:r>
              <a:rPr lang="en-US" altLang="ko-KR" sz="2000" b="1" dirty="0" err="1">
                <a:solidFill>
                  <a:srgbClr val="FF0000"/>
                </a:solidFill>
              </a:rPr>
              <a:t>css</a:t>
            </a:r>
            <a:r>
              <a:rPr lang="en-US" altLang="ko-KR" sz="2000" b="1" dirty="0">
                <a:solidFill>
                  <a:srgbClr val="FF0000"/>
                </a:solidFill>
              </a:rPr>
              <a:t>"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/&gt;</a:t>
            </a:r>
            <a:endParaRPr lang="ko-KR" altLang="ko-KR" sz="800" b="1" dirty="0">
              <a:solidFill>
                <a:srgbClr val="FF0000"/>
              </a:solidFill>
            </a:endParaRPr>
          </a:p>
          <a:p>
            <a:r>
              <a:rPr lang="en-US" altLang="ko-KR" sz="800" b="1" dirty="0">
                <a:solidFill>
                  <a:srgbClr val="FF0000"/>
                </a:solidFill>
              </a:rPr>
              <a:t> </a:t>
            </a:r>
            <a:endParaRPr lang="ko-KR" altLang="ko-KR" sz="800" b="1" dirty="0">
              <a:solidFill>
                <a:srgbClr val="FF0000"/>
              </a:solidFill>
            </a:endParaRPr>
          </a:p>
          <a:p>
            <a:r>
              <a:rPr lang="ko-KR" altLang="ko-KR" dirty="0"/>
              <a:t>이런 방식으로 별도 파일로 따로따로 불러와서 적용을 하게 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link </a:t>
            </a:r>
            <a:r>
              <a:rPr lang="ko-KR" altLang="ko-KR" dirty="0"/>
              <a:t>방식은 </a:t>
            </a:r>
            <a:r>
              <a:rPr lang="ko-KR" altLang="ko-KR" dirty="0" err="1"/>
              <a:t>임포트</a:t>
            </a:r>
            <a:r>
              <a:rPr lang="ko-KR" altLang="ko-KR" dirty="0"/>
              <a:t> 방식처럼</a:t>
            </a:r>
            <a:r>
              <a:rPr lang="en-US" altLang="ko-KR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ko-KR" dirty="0"/>
              <a:t>파일 내부에 다른</a:t>
            </a:r>
            <a:r>
              <a:rPr lang="en-US" altLang="ko-KR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ko-KR" dirty="0"/>
              <a:t>파일을 링크할 수 없습니다</a:t>
            </a:r>
            <a:r>
              <a:rPr lang="en-US" altLang="ko-KR" dirty="0"/>
              <a:t>. </a:t>
            </a:r>
            <a:r>
              <a:rPr lang="ko-KR" altLang="ko-KR" dirty="0" err="1"/>
              <a:t>임포트</a:t>
            </a:r>
            <a:r>
              <a:rPr lang="ko-KR" altLang="ko-KR" dirty="0"/>
              <a:t> 방식의</a:t>
            </a:r>
            <a:r>
              <a:rPr lang="en-US" altLang="ko-KR" dirty="0"/>
              <a:t> company.css</a:t>
            </a:r>
            <a:r>
              <a:rPr lang="ko-KR" altLang="ko-KR" dirty="0"/>
              <a:t>처럼</a:t>
            </a:r>
            <a:r>
              <a:rPr lang="en-US" altLang="ko-KR" dirty="0"/>
              <a:t>, 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b="1" dirty="0"/>
              <a:t>&lt;link </a:t>
            </a:r>
            <a:r>
              <a:rPr lang="en-US" altLang="ko-KR" b="1" dirty="0" err="1"/>
              <a:t>href</a:t>
            </a:r>
            <a:r>
              <a:rPr lang="en-US" altLang="ko-KR" b="1" dirty="0"/>
              <a:t>="main.css" </a:t>
            </a:r>
            <a:r>
              <a:rPr lang="en-US" altLang="ko-KR" b="1" dirty="0" err="1"/>
              <a:t>rel</a:t>
            </a:r>
            <a:r>
              <a:rPr lang="en-US" altLang="ko-KR" b="1" dirty="0"/>
              <a:t>="</a:t>
            </a:r>
            <a:r>
              <a:rPr lang="en-US" altLang="ko-KR" b="1" dirty="0" err="1"/>
              <a:t>stylesheet</a:t>
            </a:r>
            <a:r>
              <a:rPr lang="en-US" altLang="ko-KR" b="1" dirty="0"/>
              <a:t>" type="text/</a:t>
            </a:r>
            <a:r>
              <a:rPr lang="en-US" altLang="ko-KR" b="1" dirty="0" err="1"/>
              <a:t>css</a:t>
            </a:r>
            <a:r>
              <a:rPr lang="en-US" altLang="ko-KR" b="1" dirty="0"/>
              <a:t>" </a:t>
            </a:r>
            <a:r>
              <a:rPr lang="en-US" altLang="ko-KR" b="1" dirty="0" smtClean="0"/>
              <a:t> </a:t>
            </a:r>
            <a:r>
              <a:rPr lang="en-US" altLang="ko-KR" b="1" dirty="0"/>
              <a:t>/&gt;</a:t>
            </a:r>
            <a:endParaRPr lang="ko-KR" altLang="ko-KR" dirty="0"/>
          </a:p>
          <a:p>
            <a:r>
              <a:rPr lang="en-US" altLang="ko-KR" b="1" dirty="0"/>
              <a:t>body {</a:t>
            </a:r>
            <a:endParaRPr lang="ko-KR" altLang="ko-KR" dirty="0"/>
          </a:p>
          <a:p>
            <a:r>
              <a:rPr lang="en-US" altLang="ko-KR" b="1" dirty="0"/>
              <a:t>background-color: #FF6;</a:t>
            </a:r>
            <a:endParaRPr lang="ko-KR" altLang="ko-KR" dirty="0"/>
          </a:p>
          <a:p>
            <a:r>
              <a:rPr lang="en-US" altLang="ko-KR" b="1" dirty="0"/>
              <a:t>}</a:t>
            </a:r>
            <a:endParaRPr lang="ko-KR" altLang="ko-KR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firsthead</a:t>
            </a:r>
            <a:r>
              <a:rPr lang="en-US" altLang="ko-KR" b="1" dirty="0"/>
              <a:t> {</a:t>
            </a:r>
            <a:endParaRPr lang="ko-KR" altLang="ko-KR" dirty="0"/>
          </a:p>
          <a:p>
            <a:r>
              <a:rPr lang="en-US" altLang="ko-KR" b="1" dirty="0"/>
              <a:t>text-decoration: underline;</a:t>
            </a:r>
            <a:endParaRPr lang="ko-KR" altLang="ko-KR" dirty="0"/>
          </a:p>
          <a:p>
            <a:r>
              <a:rPr lang="en-US" altLang="ko-KR" b="1" dirty="0"/>
              <a:t>color: #F00;</a:t>
            </a:r>
            <a:endParaRPr lang="ko-KR" altLang="ko-KR" dirty="0"/>
          </a:p>
          <a:p>
            <a:r>
              <a:rPr lang="en-US" altLang="ko-KR" b="1" dirty="0"/>
              <a:t>}</a:t>
            </a:r>
            <a:endParaRPr lang="ko-KR" altLang="ko-KR" dirty="0"/>
          </a:p>
          <a:p>
            <a:r>
              <a:rPr lang="en-US" altLang="ko-KR" b="1" dirty="0"/>
              <a:t> </a:t>
            </a:r>
            <a:endParaRPr lang="ko-KR" altLang="ko-KR" dirty="0"/>
          </a:p>
          <a:p>
            <a:r>
              <a:rPr lang="ko-KR" altLang="ko-KR" dirty="0"/>
              <a:t>이런 식으로 내부에 다른</a:t>
            </a:r>
            <a:r>
              <a:rPr lang="en-US" altLang="ko-KR" dirty="0"/>
              <a:t> CSS </a:t>
            </a:r>
            <a:r>
              <a:rPr lang="ko-KR" altLang="ko-KR" dirty="0"/>
              <a:t>파일을 링크할 수 없습니다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467544" y="2132856"/>
            <a:ext cx="5184576" cy="3240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39552" y="2213248"/>
            <a:ext cx="4896544" cy="3015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4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외부파일에 의한</a:t>
            </a:r>
            <a:r>
              <a:rPr lang="en-US" altLang="ko-KR" dirty="0"/>
              <a:t> CSS </a:t>
            </a:r>
            <a:r>
              <a:rPr lang="ko-KR" altLang="ko-KR" dirty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ko-KR" dirty="0"/>
              <a:t>따라서 두 개의</a:t>
            </a:r>
            <a:r>
              <a:rPr lang="en-US" altLang="ko-KR" dirty="0"/>
              <a:t> CSS </a:t>
            </a:r>
            <a:r>
              <a:rPr lang="ko-KR" altLang="ko-KR" dirty="0"/>
              <a:t>파일을 불러와야 하는 경우에는 따로</a:t>
            </a:r>
            <a:r>
              <a:rPr lang="en-US" altLang="ko-KR" dirty="0"/>
              <a:t> &lt;head&gt;</a:t>
            </a:r>
            <a:r>
              <a:rPr lang="ko-KR" altLang="ko-KR" dirty="0"/>
              <a:t>와</a:t>
            </a:r>
            <a:r>
              <a:rPr lang="en-US" altLang="ko-KR" dirty="0"/>
              <a:t> &lt;/head&gt; </a:t>
            </a:r>
            <a:r>
              <a:rPr lang="ko-KR" altLang="ko-KR" dirty="0"/>
              <a:t>파일에서</a:t>
            </a:r>
            <a:r>
              <a:rPr lang="en-US" altLang="ko-KR" dirty="0"/>
              <a:t>,</a:t>
            </a:r>
            <a:endParaRPr lang="ko-KR" altLang="ko-KR" dirty="0"/>
          </a:p>
          <a:p>
            <a:r>
              <a:rPr lang="en-US" altLang="ko-KR" b="1" dirty="0"/>
              <a:t> </a:t>
            </a:r>
            <a:endParaRPr lang="ko-KR" altLang="ko-KR" dirty="0"/>
          </a:p>
          <a:p>
            <a:endParaRPr lang="en-US" altLang="ko-KR" b="1" dirty="0" smtClean="0"/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800" b="1" dirty="0">
                <a:solidFill>
                  <a:srgbClr val="FF0000"/>
                </a:solidFill>
              </a:rPr>
              <a:t>link </a:t>
            </a:r>
            <a:r>
              <a:rPr lang="en-US" altLang="ko-KR" sz="1800" b="1" dirty="0" err="1">
                <a:solidFill>
                  <a:srgbClr val="FF0000"/>
                </a:solidFill>
              </a:rPr>
              <a:t>href</a:t>
            </a:r>
            <a:r>
              <a:rPr lang="en-US" altLang="ko-KR" sz="1800" b="1" dirty="0">
                <a:solidFill>
                  <a:srgbClr val="FF0000"/>
                </a:solidFill>
              </a:rPr>
              <a:t>="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main.css</a:t>
            </a:r>
            <a:r>
              <a:rPr lang="en-US" altLang="ko-KR" sz="1800" b="1" dirty="0">
                <a:solidFill>
                  <a:srgbClr val="FF0000"/>
                </a:solidFill>
              </a:rPr>
              <a:t>" </a:t>
            </a:r>
            <a:r>
              <a:rPr lang="en-US" altLang="ko-KR" sz="1800" b="1" dirty="0" err="1">
                <a:solidFill>
                  <a:srgbClr val="FF0000"/>
                </a:solidFill>
              </a:rPr>
              <a:t>rel</a:t>
            </a:r>
            <a:r>
              <a:rPr lang="en-US" altLang="ko-KR" sz="1800" b="1" dirty="0">
                <a:solidFill>
                  <a:srgbClr val="FF0000"/>
                </a:solidFill>
              </a:rPr>
              <a:t>="</a:t>
            </a:r>
            <a:r>
              <a:rPr lang="en-US" altLang="ko-KR" sz="1800" b="1" dirty="0" err="1">
                <a:solidFill>
                  <a:srgbClr val="FF0000"/>
                </a:solidFill>
              </a:rPr>
              <a:t>stylesheet</a:t>
            </a:r>
            <a:r>
              <a:rPr lang="en-US" altLang="ko-KR" sz="1800" b="1" dirty="0">
                <a:solidFill>
                  <a:srgbClr val="FF0000"/>
                </a:solidFill>
              </a:rPr>
              <a:t>" type="text/</a:t>
            </a:r>
            <a:r>
              <a:rPr lang="en-US" altLang="ko-KR" sz="1800" b="1" dirty="0" err="1">
                <a:solidFill>
                  <a:srgbClr val="FF0000"/>
                </a:solidFill>
              </a:rPr>
              <a:t>css</a:t>
            </a:r>
            <a:r>
              <a:rPr lang="en-US" altLang="ko-KR" sz="1800" b="1" dirty="0">
                <a:solidFill>
                  <a:srgbClr val="FF0000"/>
                </a:solidFill>
              </a:rPr>
              <a:t>"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/&gt;</a:t>
            </a:r>
            <a:endParaRPr lang="ko-KR" altLang="ko-KR" sz="1800" dirty="0">
              <a:solidFill>
                <a:srgbClr val="FF0000"/>
              </a:solidFill>
            </a:endParaRPr>
          </a:p>
          <a:p>
            <a:r>
              <a:rPr lang="en-US" altLang="ko-KR" sz="1800" b="1" dirty="0">
                <a:solidFill>
                  <a:srgbClr val="FF0000"/>
                </a:solidFill>
              </a:rPr>
              <a:t>&lt;link </a:t>
            </a:r>
            <a:r>
              <a:rPr lang="en-US" altLang="ko-KR" sz="1800" b="1" dirty="0" err="1">
                <a:solidFill>
                  <a:srgbClr val="FF0000"/>
                </a:solidFill>
              </a:rPr>
              <a:t>href</a:t>
            </a:r>
            <a:r>
              <a:rPr lang="en-US" altLang="ko-KR" sz="1800" b="1" dirty="0">
                <a:solidFill>
                  <a:srgbClr val="FF0000"/>
                </a:solidFill>
              </a:rPr>
              <a:t>="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company2.css</a:t>
            </a:r>
            <a:r>
              <a:rPr lang="en-US" altLang="ko-KR" sz="1800" b="1" dirty="0">
                <a:solidFill>
                  <a:srgbClr val="FF0000"/>
                </a:solidFill>
              </a:rPr>
              <a:t>" </a:t>
            </a:r>
            <a:r>
              <a:rPr lang="en-US" altLang="ko-KR" sz="1800" b="1" dirty="0" err="1">
                <a:solidFill>
                  <a:srgbClr val="FF0000"/>
                </a:solidFill>
              </a:rPr>
              <a:t>rel</a:t>
            </a:r>
            <a:r>
              <a:rPr lang="en-US" altLang="ko-KR" sz="1800" b="1" dirty="0">
                <a:solidFill>
                  <a:srgbClr val="FF0000"/>
                </a:solidFill>
              </a:rPr>
              <a:t>="</a:t>
            </a:r>
            <a:r>
              <a:rPr lang="en-US" altLang="ko-KR" sz="1800" b="1" dirty="0" err="1">
                <a:solidFill>
                  <a:srgbClr val="FF0000"/>
                </a:solidFill>
              </a:rPr>
              <a:t>stylesheet</a:t>
            </a:r>
            <a:r>
              <a:rPr lang="en-US" altLang="ko-KR" sz="1800" b="1" dirty="0">
                <a:solidFill>
                  <a:srgbClr val="FF0000"/>
                </a:solidFill>
              </a:rPr>
              <a:t>" type="text/</a:t>
            </a:r>
            <a:r>
              <a:rPr lang="en-US" altLang="ko-KR" sz="1800" b="1" dirty="0" err="1">
                <a:solidFill>
                  <a:srgbClr val="FF0000"/>
                </a:solidFill>
              </a:rPr>
              <a:t>css</a:t>
            </a:r>
            <a:r>
              <a:rPr lang="en-US" altLang="ko-KR" sz="1800" b="1" dirty="0">
                <a:solidFill>
                  <a:srgbClr val="FF0000"/>
                </a:solidFill>
              </a:rPr>
              <a:t>"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/&gt;</a:t>
            </a:r>
            <a:endParaRPr lang="ko-KR" altLang="ko-KR" sz="1800" dirty="0">
              <a:solidFill>
                <a:srgbClr val="FF0000"/>
              </a:solidFill>
            </a:endParaRP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ko-KR" altLang="ko-KR" dirty="0"/>
              <a:t>이렇게 두 개를 개별적으로 불러와야 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두 개의 방식은 사용법에서 별 차이는 없습니다</a:t>
            </a:r>
            <a:r>
              <a:rPr lang="en-US" altLang="ko-KR" dirty="0"/>
              <a:t>. </a:t>
            </a:r>
            <a:r>
              <a:rPr lang="ko-KR" altLang="ko-KR" dirty="0"/>
              <a:t>하지만 </a:t>
            </a:r>
            <a:r>
              <a:rPr lang="ko-KR" altLang="ko-KR" sz="1800" b="1" dirty="0">
                <a:solidFill>
                  <a:srgbClr val="FF0000"/>
                </a:solidFill>
              </a:rPr>
              <a:t>개발자는</a:t>
            </a:r>
            <a:r>
              <a:rPr lang="en-US" altLang="ko-KR" sz="1800" b="1" dirty="0">
                <a:solidFill>
                  <a:srgbClr val="FF0000"/>
                </a:solidFill>
              </a:rPr>
              <a:t> link</a:t>
            </a:r>
            <a:r>
              <a:rPr lang="ko-KR" altLang="ko-KR" sz="1800" b="1" dirty="0">
                <a:solidFill>
                  <a:srgbClr val="FF0000"/>
                </a:solidFill>
              </a:rPr>
              <a:t>를 사용하길 권합니다</a:t>
            </a:r>
            <a:r>
              <a:rPr lang="en-US" altLang="ko-KR" sz="1800" b="1" dirty="0">
                <a:solidFill>
                  <a:srgbClr val="FF0000"/>
                </a:solidFill>
              </a:rPr>
              <a:t>. </a:t>
            </a:r>
            <a:r>
              <a:rPr lang="ko-KR" altLang="ko-KR" dirty="0"/>
              <a:t>그것은</a:t>
            </a:r>
            <a:r>
              <a:rPr lang="en-US" altLang="ko-KR" dirty="0"/>
              <a:t> @import</a:t>
            </a:r>
            <a:r>
              <a:rPr lang="ko-KR" altLang="ko-KR" dirty="0"/>
              <a:t>보다는</a:t>
            </a:r>
            <a:r>
              <a:rPr lang="en-US" altLang="ko-KR" dirty="0"/>
              <a:t> link</a:t>
            </a:r>
            <a:r>
              <a:rPr lang="ko-KR" altLang="ko-KR" dirty="0"/>
              <a:t>를 사용하는 것이</a:t>
            </a:r>
            <a:r>
              <a:rPr lang="en-US" altLang="ko-KR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ko-KR" dirty="0"/>
              <a:t>파일을 불러올 때 속도적인 면에서 유리한 측면이 있습니다</a:t>
            </a:r>
            <a:r>
              <a:rPr lang="en-US" altLang="ko-KR" dirty="0"/>
              <a:t>. </a:t>
            </a:r>
            <a:r>
              <a:rPr lang="ko-KR" altLang="ko-KR" dirty="0"/>
              <a:t>개인적으로도 웹사이트를 만들 때</a:t>
            </a:r>
            <a:r>
              <a:rPr lang="en-US" altLang="ko-KR" dirty="0"/>
              <a:t> @import</a:t>
            </a:r>
            <a:r>
              <a:rPr lang="ko-KR" altLang="ko-KR" dirty="0"/>
              <a:t>보다는</a:t>
            </a:r>
            <a:r>
              <a:rPr lang="en-US" altLang="ko-KR" dirty="0"/>
              <a:t> link </a:t>
            </a:r>
            <a:r>
              <a:rPr lang="ko-KR" altLang="ko-KR" dirty="0"/>
              <a:t>방식을 많이 사용합니다</a:t>
            </a:r>
            <a:r>
              <a:rPr lang="en-US" altLang="ko-KR" dirty="0"/>
              <a:t>. </a:t>
            </a:r>
            <a:r>
              <a:rPr lang="ko-KR" altLang="ko-KR" dirty="0"/>
              <a:t>아주 미세한 차이지만 </a:t>
            </a:r>
            <a:r>
              <a:rPr lang="ko-KR" altLang="ko-KR" dirty="0" err="1"/>
              <a:t>속도면에서</a:t>
            </a:r>
            <a:r>
              <a:rPr lang="en-US" altLang="ko-KR" dirty="0"/>
              <a:t> link</a:t>
            </a:r>
            <a:r>
              <a:rPr lang="ko-KR" altLang="ko-KR" dirty="0"/>
              <a:t>를 사용할 때 웹사이트가 더 빠르게 로딩되는 것을 피부로 느꼈기 때문이며</a:t>
            </a:r>
            <a:r>
              <a:rPr lang="en-US" altLang="ko-KR" dirty="0"/>
              <a:t>, </a:t>
            </a:r>
            <a:r>
              <a:rPr lang="ko-KR" altLang="ko-KR" dirty="0"/>
              <a:t>사이트 </a:t>
            </a:r>
            <a:r>
              <a:rPr lang="ko-KR" altLang="ko-KR" dirty="0" err="1"/>
              <a:t>관리시</a:t>
            </a:r>
            <a:r>
              <a:rPr lang="en-US" altLang="ko-KR" dirty="0"/>
              <a:t> link</a:t>
            </a:r>
            <a:r>
              <a:rPr lang="ko-KR" altLang="ko-KR" dirty="0"/>
              <a:t>를 사용하는 것이 많은</a:t>
            </a:r>
            <a:r>
              <a:rPr lang="en-US" altLang="ko-KR" dirty="0"/>
              <a:t> CSS </a:t>
            </a:r>
            <a:r>
              <a:rPr lang="ko-KR" altLang="ko-KR" dirty="0"/>
              <a:t>파일을 관리할 때 유리합니다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8506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ex6-5.html 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ex6-5-3.html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</a:t>
            </a:r>
            <a:r>
              <a:rPr lang="en-US" altLang="ko-KR" b="1" dirty="0" smtClean="0">
                <a:solidFill>
                  <a:srgbClr val="FF0000"/>
                </a:solidFill>
              </a:rPr>
              <a:t>style </a:t>
            </a:r>
            <a:r>
              <a:rPr lang="ko-KR" altLang="en-US" b="1" dirty="0" smtClean="0">
                <a:solidFill>
                  <a:srgbClr val="FF0000"/>
                </a:solidFill>
              </a:rPr>
              <a:t>태그를 지운다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9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선택자</a:t>
            </a:r>
            <a:r>
              <a:rPr lang="ko-KR" altLang="en-US" dirty="0" smtClean="0"/>
              <a:t> 적용 정리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ko-KR" dirty="0"/>
              <a:t>여기서 </a:t>
            </a:r>
            <a:r>
              <a:rPr lang="ko-KR" altLang="ko-KR" dirty="0" err="1"/>
              <a:t>선택자를</a:t>
            </a:r>
            <a:r>
              <a:rPr lang="ko-KR" altLang="ko-KR" dirty="0"/>
              <a:t> 적용하는 방법에 대해서 간단하게 정리하고 다음으로 넘어가겠습니다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 err="1"/>
              <a:t>선택자를</a:t>
            </a:r>
            <a:r>
              <a:rPr lang="ko-KR" altLang="ko-KR" dirty="0"/>
              <a:t> 적용하는 방법은</a:t>
            </a:r>
            <a:r>
              <a:rPr lang="en-US" altLang="ko-KR" dirty="0"/>
              <a:t> 4</a:t>
            </a:r>
            <a:r>
              <a:rPr lang="ko-KR" altLang="ko-KR" dirty="0"/>
              <a:t>가지 방법이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>
              <a:buFont typeface="Wingdings" pitchFamily="2" charset="2"/>
              <a:buChar char="l"/>
            </a:pP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ko-KR" altLang="ko-KR" b="1" dirty="0" err="1" smtClean="0">
                <a:solidFill>
                  <a:srgbClr val="FF0000"/>
                </a:solidFill>
              </a:rPr>
              <a:t>인라인방식</a:t>
            </a:r>
            <a:endParaRPr lang="ko-KR" altLang="ko-KR" b="1" dirty="0">
              <a:solidFill>
                <a:srgbClr val="FF0000"/>
              </a:solidFill>
            </a:endParaRPr>
          </a:p>
          <a:p>
            <a:pPr marL="285750">
              <a:buFont typeface="Wingdings" pitchFamily="2" charset="2"/>
              <a:buChar char="l"/>
            </a:pP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ko-KR" altLang="ko-KR" b="1" dirty="0" err="1" smtClean="0">
                <a:solidFill>
                  <a:srgbClr val="FF0000"/>
                </a:solidFill>
              </a:rPr>
              <a:t>임베디드</a:t>
            </a:r>
            <a:r>
              <a:rPr lang="ko-KR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ko-KR" b="1" dirty="0">
                <a:solidFill>
                  <a:srgbClr val="FF0000"/>
                </a:solidFill>
              </a:rPr>
              <a:t>방식</a:t>
            </a:r>
          </a:p>
          <a:p>
            <a:pPr marL="285750">
              <a:buFont typeface="Wingdings" pitchFamily="2" charset="2"/>
              <a:buChar char="l"/>
            </a:pPr>
            <a:r>
              <a:rPr lang="en-US" altLang="ko-KR" b="1" dirty="0" smtClean="0">
                <a:solidFill>
                  <a:srgbClr val="FF0000"/>
                </a:solidFill>
              </a:rPr>
              <a:t>   @</a:t>
            </a:r>
            <a:r>
              <a:rPr lang="en-US" altLang="ko-KR" b="1" dirty="0">
                <a:solidFill>
                  <a:srgbClr val="FF0000"/>
                </a:solidFill>
              </a:rPr>
              <a:t>import </a:t>
            </a:r>
            <a:r>
              <a:rPr lang="ko-KR" altLang="ko-KR" b="1" dirty="0">
                <a:solidFill>
                  <a:srgbClr val="FF0000"/>
                </a:solidFill>
              </a:rPr>
              <a:t>를 이용하는 방식</a:t>
            </a:r>
          </a:p>
          <a:p>
            <a:pPr marL="285750">
              <a:buFont typeface="Wingdings" pitchFamily="2" charset="2"/>
              <a:buChar char="l"/>
            </a:pPr>
            <a:r>
              <a:rPr lang="en-US" altLang="ko-KR" b="1" dirty="0" smtClean="0">
                <a:solidFill>
                  <a:srgbClr val="FF0000"/>
                </a:solidFill>
              </a:rPr>
              <a:t>   link</a:t>
            </a:r>
            <a:r>
              <a:rPr lang="ko-KR" altLang="ko-KR" b="1" dirty="0">
                <a:solidFill>
                  <a:srgbClr val="FF0000"/>
                </a:solidFill>
              </a:rPr>
              <a:t>를 이용하는 방식</a:t>
            </a:r>
          </a:p>
          <a:p>
            <a:r>
              <a:rPr lang="ko-KR" altLang="ko-KR" dirty="0"/>
              <a:t>여기서 추천하는 방식은</a:t>
            </a:r>
            <a:r>
              <a:rPr lang="en-US" altLang="ko-KR" dirty="0"/>
              <a:t>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@import</a:t>
            </a:r>
            <a:r>
              <a:rPr lang="ko-KR" altLang="ko-KR" dirty="0" smtClean="0"/>
              <a:t>를 </a:t>
            </a:r>
            <a:r>
              <a:rPr lang="ko-KR" altLang="ko-KR" dirty="0"/>
              <a:t>이용하는 방식이며</a:t>
            </a:r>
            <a:r>
              <a:rPr lang="en-US" altLang="ko-KR" dirty="0"/>
              <a:t>, </a:t>
            </a:r>
            <a:r>
              <a:rPr lang="ko-KR" altLang="ko-KR" dirty="0"/>
              <a:t>다음으로 많이 사용하는 방식이 </a:t>
            </a:r>
            <a:r>
              <a:rPr lang="ko-KR" altLang="ko-KR" dirty="0" err="1"/>
              <a:t>임베디드</a:t>
            </a:r>
            <a:r>
              <a:rPr lang="ko-KR" altLang="ko-KR" dirty="0"/>
              <a:t> 방식입니다</a:t>
            </a:r>
            <a:r>
              <a:rPr lang="en-US" altLang="ko-KR" dirty="0"/>
              <a:t>. </a:t>
            </a:r>
            <a:r>
              <a:rPr lang="ko-KR" altLang="ko-KR" dirty="0"/>
              <a:t>여기서 절대적으로 추천하지 않는 방식은 </a:t>
            </a:r>
            <a:r>
              <a:rPr lang="ko-KR" altLang="ko-KR" dirty="0" err="1"/>
              <a:t>인라인</a:t>
            </a:r>
            <a:r>
              <a:rPr lang="ko-KR" altLang="ko-KR" dirty="0"/>
              <a:t> 방식입니다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 err="1"/>
              <a:t>인라인</a:t>
            </a:r>
            <a:r>
              <a:rPr lang="ko-KR" altLang="ko-KR" dirty="0"/>
              <a:t> 방식은 각각의 태그에 직접적으로 값을 적용하기 때문에</a:t>
            </a:r>
            <a:r>
              <a:rPr lang="en-US" altLang="ko-KR" dirty="0"/>
              <a:t>, </a:t>
            </a:r>
            <a:r>
              <a:rPr lang="ko-KR" altLang="ko-KR" dirty="0"/>
              <a:t>개발할 때 편리할 수 있으나</a:t>
            </a:r>
            <a:r>
              <a:rPr lang="en-US" altLang="ko-KR" dirty="0"/>
              <a:t>, </a:t>
            </a:r>
            <a:r>
              <a:rPr lang="ko-KR" altLang="ko-KR" dirty="0"/>
              <a:t>나중에 코드를 수정할 때는 정말 고생하는 방식입니다</a:t>
            </a:r>
            <a:r>
              <a:rPr lang="en-US" altLang="ko-KR" dirty="0" smtClean="0"/>
              <a:t>. (</a:t>
            </a:r>
            <a:r>
              <a:rPr lang="ko-KR" altLang="en-US" u="sng" dirty="0" smtClean="0"/>
              <a:t>하지만 상황에 따라 할 수 없이 </a:t>
            </a:r>
            <a:r>
              <a:rPr lang="ko-KR" altLang="en-US" u="sng" dirty="0" err="1" smtClean="0"/>
              <a:t>인라인</a:t>
            </a:r>
            <a:r>
              <a:rPr lang="ko-KR" altLang="en-US" u="sng" dirty="0" smtClean="0"/>
              <a:t> 방식을 사용할 수 밖에 없는 경우도 있음</a:t>
            </a:r>
            <a:r>
              <a:rPr lang="en-US" altLang="ko-KR" dirty="0" smtClean="0"/>
              <a:t>)</a:t>
            </a:r>
            <a:endParaRPr lang="ko-KR" altLang="ko-KR" dirty="0"/>
          </a:p>
          <a:p>
            <a:r>
              <a:rPr lang="ko-KR" altLang="ko-KR" dirty="0" err="1"/>
              <a:t>임베디드</a:t>
            </a:r>
            <a:r>
              <a:rPr lang="ko-KR" altLang="ko-KR" dirty="0"/>
              <a:t> 방식은</a:t>
            </a:r>
            <a:r>
              <a:rPr lang="en-US" altLang="ko-KR" dirty="0"/>
              <a:t> HTML </a:t>
            </a:r>
            <a:r>
              <a:rPr lang="ko-KR" altLang="ko-KR" dirty="0"/>
              <a:t>문서 내부에 있는</a:t>
            </a:r>
            <a:r>
              <a:rPr lang="en-US" altLang="ko-KR" dirty="0"/>
              <a:t> &lt;head&gt; </a:t>
            </a:r>
            <a:r>
              <a:rPr lang="ko-KR" altLang="ko-KR" dirty="0"/>
              <a:t>와</a:t>
            </a:r>
            <a:r>
              <a:rPr lang="en-US" altLang="ko-KR" dirty="0"/>
              <a:t> &lt;/head&gt; </a:t>
            </a:r>
            <a:r>
              <a:rPr lang="ko-KR" altLang="ko-KR" dirty="0"/>
              <a:t>태그 내부에</a:t>
            </a:r>
            <a:r>
              <a:rPr lang="en-US" altLang="ko-KR" dirty="0"/>
              <a:t> &lt;style&gt; .. &lt;/style&gt;</a:t>
            </a:r>
            <a:r>
              <a:rPr lang="ko-KR" altLang="ko-KR" dirty="0"/>
              <a:t>을 이용해서 스타일을 적용해 주는 것입니다</a:t>
            </a:r>
            <a:r>
              <a:rPr lang="en-US" altLang="ko-KR" dirty="0"/>
              <a:t>. </a:t>
            </a:r>
            <a:r>
              <a:rPr lang="ko-KR" altLang="ko-KR" dirty="0"/>
              <a:t>일반적으로 단일 문서인 경우에</a:t>
            </a:r>
            <a:r>
              <a:rPr lang="en-US" altLang="ko-KR" dirty="0"/>
              <a:t>, </a:t>
            </a:r>
            <a:r>
              <a:rPr lang="ko-KR" altLang="ko-KR" dirty="0"/>
              <a:t>또는 개발의 편의를 위해서 사용하는 경우가 많습니다</a:t>
            </a:r>
            <a:r>
              <a:rPr lang="en-US" altLang="ko-KR" dirty="0"/>
              <a:t>. </a:t>
            </a:r>
            <a:endParaRPr lang="ko-KR" altLang="ko-KR" dirty="0"/>
          </a:p>
          <a:p>
            <a:r>
              <a:rPr lang="ko-KR" altLang="ko-KR" dirty="0"/>
              <a:t>또한</a:t>
            </a:r>
            <a:r>
              <a:rPr lang="en-US" altLang="ko-KR" dirty="0"/>
              <a:t> @import </a:t>
            </a:r>
            <a:r>
              <a:rPr lang="ko-KR" altLang="ko-KR" dirty="0"/>
              <a:t>와</a:t>
            </a:r>
            <a:r>
              <a:rPr lang="en-US" altLang="ko-KR" dirty="0"/>
              <a:t> link </a:t>
            </a:r>
            <a:r>
              <a:rPr lang="ko-KR" altLang="ko-KR" dirty="0"/>
              <a:t>방식은 외부에 따로</a:t>
            </a:r>
            <a:r>
              <a:rPr lang="en-US" altLang="ko-KR" dirty="0"/>
              <a:t> CSS </a:t>
            </a:r>
            <a:r>
              <a:rPr lang="ko-KR" altLang="ko-KR" dirty="0"/>
              <a:t>파일을 저장해 놓고</a:t>
            </a:r>
            <a:r>
              <a:rPr lang="en-US" altLang="ko-KR" dirty="0"/>
              <a:t> import</a:t>
            </a:r>
            <a:r>
              <a:rPr lang="ko-KR" altLang="ko-KR" dirty="0"/>
              <a:t>를 하던지</a:t>
            </a:r>
            <a:r>
              <a:rPr lang="en-US" altLang="ko-KR" dirty="0"/>
              <a:t>, </a:t>
            </a:r>
            <a:r>
              <a:rPr lang="ko-KR" altLang="ko-KR" dirty="0"/>
              <a:t>아니면</a:t>
            </a:r>
            <a:r>
              <a:rPr lang="en-US" altLang="ko-KR" dirty="0"/>
              <a:t> link</a:t>
            </a:r>
            <a:r>
              <a:rPr lang="ko-KR" altLang="ko-KR" dirty="0"/>
              <a:t>를 통해 해당</a:t>
            </a:r>
            <a:r>
              <a:rPr lang="en-US" altLang="ko-KR" dirty="0"/>
              <a:t> CSS </a:t>
            </a:r>
            <a:r>
              <a:rPr lang="ko-KR" altLang="ko-KR" dirty="0"/>
              <a:t>파일을 문서에 적용하는 방식입니다</a:t>
            </a:r>
            <a:r>
              <a:rPr lang="en-US" altLang="ko-KR" dirty="0"/>
              <a:t>. @import </a:t>
            </a:r>
            <a:r>
              <a:rPr lang="ko-KR" altLang="ko-KR" dirty="0"/>
              <a:t>방식은</a:t>
            </a:r>
            <a:r>
              <a:rPr lang="en-US" altLang="ko-KR" dirty="0"/>
              <a:t> CSS </a:t>
            </a:r>
            <a:r>
              <a:rPr lang="ko-KR" altLang="ko-KR" dirty="0"/>
              <a:t>내부에 다른</a:t>
            </a:r>
            <a:r>
              <a:rPr lang="en-US" altLang="ko-KR" dirty="0"/>
              <a:t> CSS </a:t>
            </a:r>
            <a:r>
              <a:rPr lang="ko-KR" altLang="ko-KR" dirty="0"/>
              <a:t>문서들을</a:t>
            </a:r>
            <a:r>
              <a:rPr lang="en-US" altLang="ko-KR" dirty="0"/>
              <a:t> @import </a:t>
            </a:r>
            <a:r>
              <a:rPr lang="ko-KR" altLang="ko-KR" dirty="0"/>
              <a:t>방식으로 불어와서 마치 하나의</a:t>
            </a:r>
            <a:r>
              <a:rPr lang="en-US" altLang="ko-KR" dirty="0"/>
              <a:t> CSS </a:t>
            </a:r>
            <a:r>
              <a:rPr lang="ko-KR" altLang="ko-KR" dirty="0"/>
              <a:t>파일처럼 사용 가능합니다</a:t>
            </a:r>
            <a:r>
              <a:rPr lang="en-US" altLang="ko-KR" dirty="0"/>
              <a:t>. link</a:t>
            </a:r>
            <a:r>
              <a:rPr lang="ko-KR" altLang="ko-KR" dirty="0"/>
              <a:t>는</a:t>
            </a:r>
            <a:r>
              <a:rPr lang="en-US" altLang="ko-KR" dirty="0"/>
              <a:t> @import </a:t>
            </a:r>
            <a:r>
              <a:rPr lang="ko-KR" altLang="ko-KR" dirty="0"/>
              <a:t>처럼 여러</a:t>
            </a:r>
            <a:r>
              <a:rPr lang="en-US" altLang="ko-KR" dirty="0"/>
              <a:t> CSS </a:t>
            </a:r>
            <a:r>
              <a:rPr lang="ko-KR" altLang="ko-KR" dirty="0"/>
              <a:t>문서들을 하나의</a:t>
            </a:r>
            <a:r>
              <a:rPr lang="en-US" altLang="ko-KR" dirty="0"/>
              <a:t> CSS </a:t>
            </a:r>
            <a:r>
              <a:rPr lang="ko-KR" altLang="ko-KR" dirty="0"/>
              <a:t>문서처럼 사용할 수 없지만</a:t>
            </a:r>
            <a:r>
              <a:rPr lang="en-US" altLang="ko-KR" dirty="0"/>
              <a:t>, </a:t>
            </a:r>
            <a:r>
              <a:rPr lang="ko-KR" altLang="ko-KR" dirty="0"/>
              <a:t>속도 면에서</a:t>
            </a:r>
            <a:r>
              <a:rPr lang="en-US" altLang="ko-KR" dirty="0"/>
              <a:t> @import </a:t>
            </a:r>
            <a:r>
              <a:rPr lang="ko-KR" altLang="ko-KR" dirty="0"/>
              <a:t>방식보다 빠른 </a:t>
            </a:r>
            <a:r>
              <a:rPr lang="ko-KR" altLang="ko-KR" dirty="0" err="1"/>
              <a:t>잇점이</a:t>
            </a:r>
            <a:r>
              <a:rPr lang="ko-KR" altLang="ko-KR" dirty="0"/>
              <a:t> 있습니다</a:t>
            </a:r>
            <a:r>
              <a:rPr lang="en-US" altLang="ko-KR" dirty="0"/>
              <a:t>.  </a:t>
            </a:r>
            <a:r>
              <a:rPr lang="ko-KR" altLang="ko-KR" dirty="0"/>
              <a:t>이런 차이점을 염두에 두고 사용하실 때 현재 개발하는 웹 문서에 적합한 방식을 적용하면 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5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이전 강의에서는 </a:t>
            </a:r>
            <a:r>
              <a:rPr lang="ko-KR" altLang="en-US" dirty="0"/>
              <a:t>선택자에 속성을 부여하여 웹 페이지의 레이아웃을 지정하는 방법을 살펴보았습니다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</a:t>
            </a:r>
            <a:r>
              <a:rPr lang="ko-KR" altLang="en-US" dirty="0" smtClean="0"/>
              <a:t>강의에서는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</a:t>
            </a:r>
            <a:r>
              <a:rPr lang="ko-KR" altLang="en-US" dirty="0"/>
              <a:t>통해 레이아웃을 잡을 때 가장 기초가 되는 박스 모델에 대해서 학습하겠습니다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CSS</a:t>
            </a:r>
            <a:r>
              <a:rPr lang="ko-KR" altLang="en-US" dirty="0"/>
              <a:t>를 사용하다 보면 가장 많이 사용되는 </a:t>
            </a:r>
            <a:r>
              <a:rPr lang="en-US" altLang="ko-KR" dirty="0"/>
              <a:t>margin</a:t>
            </a:r>
            <a:r>
              <a:rPr lang="ko-KR" altLang="en-US" dirty="0"/>
              <a:t>과 </a:t>
            </a:r>
            <a:r>
              <a:rPr lang="en-US" altLang="ko-KR" dirty="0"/>
              <a:t>padding </a:t>
            </a:r>
            <a:r>
              <a:rPr lang="ko-KR" altLang="en-US" dirty="0"/>
              <a:t>그리고 </a:t>
            </a:r>
            <a:r>
              <a:rPr lang="en-US" altLang="ko-KR" dirty="0"/>
              <a:t>border </a:t>
            </a:r>
            <a:r>
              <a:rPr lang="ko-KR" altLang="en-US" dirty="0"/>
              <a:t>및 </a:t>
            </a:r>
            <a:r>
              <a:rPr lang="en-US" altLang="ko-KR" dirty="0"/>
              <a:t>float </a:t>
            </a:r>
            <a:r>
              <a:rPr lang="ko-KR" altLang="en-US" dirty="0"/>
              <a:t>등을 집중적으로 배웁니다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‘가장 흔하게 사용된다</a:t>
            </a:r>
            <a:r>
              <a:rPr lang="en-US" altLang="ko-KR" dirty="0"/>
              <a:t>.’</a:t>
            </a:r>
            <a:r>
              <a:rPr lang="ko-KR" altLang="en-US" dirty="0"/>
              <a:t>는 말은 ‘가장 중요하게 사용된다</a:t>
            </a:r>
            <a:r>
              <a:rPr lang="en-US" altLang="ko-KR" dirty="0"/>
              <a:t>.’</a:t>
            </a:r>
            <a:r>
              <a:rPr lang="ko-KR" altLang="en-US" dirty="0"/>
              <a:t>는 말과 같습니다</a:t>
            </a:r>
            <a:r>
              <a:rPr lang="en-US" altLang="ko-KR" dirty="0"/>
              <a:t>. CSS</a:t>
            </a:r>
            <a:r>
              <a:rPr lang="ko-KR" altLang="en-US" dirty="0"/>
              <a:t>를 이용해서 레이아웃을 잡을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margin</a:t>
            </a:r>
            <a:r>
              <a:rPr lang="ko-KR" altLang="en-US" dirty="0"/>
              <a:t>과 </a:t>
            </a:r>
            <a:r>
              <a:rPr lang="en-US" altLang="ko-KR" dirty="0"/>
              <a:t>padding</a:t>
            </a:r>
            <a:r>
              <a:rPr lang="ko-KR" altLang="en-US" dirty="0"/>
              <a:t>이 없으면</a:t>
            </a:r>
            <a:r>
              <a:rPr lang="en-US" altLang="ko-KR" dirty="0"/>
              <a:t>, </a:t>
            </a:r>
            <a:r>
              <a:rPr lang="ko-KR" altLang="en-US" dirty="0"/>
              <a:t>어떤 작업도 못할 정도로 </a:t>
            </a:r>
            <a:r>
              <a:rPr lang="en-US" altLang="ko-KR" dirty="0"/>
              <a:t>CSS </a:t>
            </a:r>
            <a:r>
              <a:rPr lang="ko-KR" altLang="en-US" dirty="0"/>
              <a:t>구성 요소에서 가장 중요합니다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한번 </a:t>
            </a:r>
            <a:r>
              <a:rPr lang="ko-KR" altLang="en-US" dirty="0"/>
              <a:t>적응되면 </a:t>
            </a:r>
            <a:r>
              <a:rPr lang="ko-KR" altLang="en-US" dirty="0" smtClean="0"/>
              <a:t>이것만 큼 </a:t>
            </a:r>
            <a:r>
              <a:rPr lang="ko-KR" altLang="en-US" dirty="0"/>
              <a:t>사용하기 편한 것도 없을 정도로 아주 강력하고 다양한 기능을 제공합니다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border</a:t>
            </a:r>
            <a:r>
              <a:rPr lang="ko-KR" altLang="en-US" dirty="0"/>
              <a:t>는 웹 디자인에선 </a:t>
            </a:r>
            <a:r>
              <a:rPr lang="ko-KR" altLang="en-US" dirty="0" smtClean="0"/>
              <a:t>빼놓을 수 </a:t>
            </a:r>
            <a:r>
              <a:rPr lang="ko-KR" altLang="en-US" dirty="0"/>
              <a:t>없는 중요한 요소입니다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CSS3</a:t>
            </a:r>
            <a:r>
              <a:rPr lang="ko-KR" altLang="en-US" dirty="0"/>
              <a:t>에서는 특히 </a:t>
            </a:r>
            <a:r>
              <a:rPr lang="en-US" altLang="ko-KR" dirty="0"/>
              <a:t>border-radius</a:t>
            </a:r>
            <a:r>
              <a:rPr lang="ko-KR" altLang="en-US" dirty="0"/>
              <a:t>로 둥그런 테두리를 생성할 수 있습니다</a:t>
            </a:r>
            <a:r>
              <a:rPr lang="en-US" altLang="ko-KR" dirty="0"/>
              <a:t>. CSS2</a:t>
            </a:r>
            <a:r>
              <a:rPr lang="ko-KR" altLang="en-US" dirty="0"/>
              <a:t>에서 다양한 편법을 사용해서 </a:t>
            </a:r>
            <a:r>
              <a:rPr lang="ko-KR" altLang="en-US" dirty="0" smtClean="0"/>
              <a:t>둥근 테두리를 </a:t>
            </a:r>
            <a:r>
              <a:rPr lang="ko-KR" altLang="en-US" dirty="0"/>
              <a:t>만들었는데 이런 편법을 사용하지 않고 </a:t>
            </a:r>
            <a:r>
              <a:rPr lang="en-US" altLang="ko-KR" dirty="0"/>
              <a:t>CSS3</a:t>
            </a:r>
            <a:r>
              <a:rPr lang="ko-KR" altLang="en-US" dirty="0"/>
              <a:t>에서는 한번에 생성할 수 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float</a:t>
            </a:r>
            <a:r>
              <a:rPr lang="ko-KR" altLang="en-US" dirty="0"/>
              <a:t>를 이용해서 </a:t>
            </a:r>
            <a:r>
              <a:rPr lang="ko-KR" altLang="en-US" dirty="0" smtClean="0"/>
              <a:t>생성된 </a:t>
            </a:r>
            <a:r>
              <a:rPr lang="ko-KR" altLang="en-US" dirty="0"/>
              <a:t>박스를 왼쪽과 오른쪽으로 이동시키면서</a:t>
            </a:r>
            <a:r>
              <a:rPr lang="en-US" altLang="ko-KR" dirty="0"/>
              <a:t>, </a:t>
            </a:r>
            <a:r>
              <a:rPr lang="ko-KR" altLang="en-US" dirty="0"/>
              <a:t>웹 페이지 레이아웃을 잡을 수 있기 때문에 </a:t>
            </a:r>
            <a:r>
              <a:rPr lang="en-US" altLang="ko-KR" dirty="0"/>
              <a:t>float </a:t>
            </a:r>
            <a:r>
              <a:rPr lang="ko-KR" altLang="en-US" dirty="0"/>
              <a:t>또한 사용법은 </a:t>
            </a:r>
            <a:r>
              <a:rPr lang="ko-KR" altLang="en-US" dirty="0" smtClean="0"/>
              <a:t>반드시 </a:t>
            </a:r>
            <a:r>
              <a:rPr lang="ko-KR" altLang="en-US" dirty="0"/>
              <a:t>익혀야 합니다</a:t>
            </a:r>
            <a:r>
              <a:rPr lang="en-US" altLang="ko-KR" dirty="0"/>
              <a:t>. float</a:t>
            </a:r>
            <a:r>
              <a:rPr lang="ko-KR" altLang="en-US" dirty="0"/>
              <a:t>는 단순히 박스를 이동시키는 역할만 하는 것이 아니라</a:t>
            </a:r>
            <a:r>
              <a:rPr lang="en-US" altLang="ko-KR" dirty="0"/>
              <a:t>, </a:t>
            </a:r>
            <a:r>
              <a:rPr lang="ko-KR" altLang="en-US" dirty="0"/>
              <a:t>메뉴를 </a:t>
            </a:r>
            <a:r>
              <a:rPr lang="ko-KR" altLang="en-US" dirty="0" smtClean="0"/>
              <a:t>생성할 </a:t>
            </a:r>
            <a:r>
              <a:rPr lang="ko-KR" altLang="en-US" dirty="0"/>
              <a:t>때도 아주 </a:t>
            </a:r>
            <a:r>
              <a:rPr lang="ko-KR" altLang="en-US" dirty="0" smtClean="0"/>
              <a:t>편리하게 사용할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마진</a:t>
            </a:r>
            <a:r>
              <a:rPr lang="en-US" altLang="ko-KR" dirty="0"/>
              <a:t>(margin)</a:t>
            </a:r>
            <a:r>
              <a:rPr lang="ko-KR" altLang="en-US" dirty="0"/>
              <a:t>과 </a:t>
            </a:r>
            <a:r>
              <a:rPr lang="ko-KR" altLang="en-US" dirty="0" err="1"/>
              <a:t>패딩</a:t>
            </a:r>
            <a:r>
              <a:rPr lang="en-US" altLang="ko-KR" dirty="0"/>
              <a:t>(padding)</a:t>
            </a:r>
            <a:r>
              <a:rPr lang="ko-KR" altLang="en-US" dirty="0"/>
              <a:t>은 </a:t>
            </a:r>
            <a:r>
              <a:rPr lang="en-US" altLang="ko-KR" dirty="0"/>
              <a:t>CSS</a:t>
            </a:r>
            <a:r>
              <a:rPr lang="ko-KR" altLang="en-US" dirty="0"/>
              <a:t>에서 가장 흔하게 사용됩니다</a:t>
            </a:r>
            <a:r>
              <a:rPr lang="en-US" altLang="ko-KR" dirty="0"/>
              <a:t>. </a:t>
            </a:r>
            <a:r>
              <a:rPr lang="ko-KR" altLang="en-US" dirty="0" smtClean="0"/>
              <a:t>다음 페이지그림을 </a:t>
            </a:r>
            <a:r>
              <a:rPr lang="ko-KR" altLang="en-US" dirty="0"/>
              <a:t>보면 쉽게 이해할 수 있습니다</a:t>
            </a:r>
            <a:r>
              <a:rPr lang="en-US" altLang="ko-KR" dirty="0"/>
              <a:t>. </a:t>
            </a:r>
            <a:r>
              <a:rPr lang="ko-KR" altLang="en-US" dirty="0"/>
              <a:t>마진은 </a:t>
            </a:r>
            <a:r>
              <a:rPr lang="ko-KR" altLang="en-US" dirty="0" err="1"/>
              <a:t>콘</a:t>
            </a:r>
            <a:r>
              <a:rPr lang="ko-KR" altLang="en-US" dirty="0" err="1" smtClean="0"/>
              <a:t>텐츠의</a:t>
            </a:r>
            <a:r>
              <a:rPr lang="ko-KR" altLang="en-US" dirty="0" smtClean="0"/>
              <a:t> </a:t>
            </a:r>
            <a:r>
              <a:rPr lang="ko-KR" altLang="en-US" dirty="0"/>
              <a:t>테두리</a:t>
            </a:r>
            <a:r>
              <a:rPr lang="en-US" altLang="ko-KR" dirty="0"/>
              <a:t>(border)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외부 </a:t>
            </a:r>
            <a:r>
              <a:rPr lang="ko-KR" altLang="en-US" dirty="0"/>
              <a:t>공간을 지정하는 것입니다</a:t>
            </a:r>
            <a:r>
              <a:rPr lang="en-US" altLang="ko-KR" dirty="0"/>
              <a:t>. </a:t>
            </a:r>
            <a:r>
              <a:rPr lang="ko-KR" altLang="en-US" dirty="0" err="1"/>
              <a:t>패딩은</a:t>
            </a:r>
            <a:r>
              <a:rPr lang="ko-KR" altLang="en-US" dirty="0"/>
              <a:t> 테두리를 기준으로 내부 공간을 </a:t>
            </a:r>
            <a:r>
              <a:rPr lang="ko-KR" altLang="en-US" dirty="0" smtClean="0"/>
              <a:t>지정하는 것입니다</a:t>
            </a:r>
            <a:r>
              <a:rPr lang="en-US" altLang="ko-KR" dirty="0"/>
              <a:t>. </a:t>
            </a:r>
            <a:r>
              <a:rPr lang="ko-KR" altLang="en-US" dirty="0"/>
              <a:t>마진 값과 </a:t>
            </a:r>
            <a:r>
              <a:rPr lang="ko-KR" altLang="en-US" dirty="0" err="1"/>
              <a:t>패딩</a:t>
            </a:r>
            <a:r>
              <a:rPr lang="ko-KR" altLang="en-US" dirty="0"/>
              <a:t> 값을 지정하는 방법은 두 가지 방법이 있습니다</a:t>
            </a:r>
            <a:r>
              <a:rPr lang="en-US" altLang="ko-KR" dirty="0" smtClean="0"/>
              <a:t>. </a:t>
            </a:r>
            <a:r>
              <a:rPr lang="ko-KR" altLang="en-US" u="sng" dirty="0" smtClean="0">
                <a:solidFill>
                  <a:srgbClr val="FF0000"/>
                </a:solidFill>
              </a:rPr>
              <a:t>마진과 </a:t>
            </a:r>
            <a:r>
              <a:rPr lang="ko-KR" altLang="en-US" u="sng" dirty="0" err="1" smtClean="0">
                <a:solidFill>
                  <a:srgbClr val="FF0000"/>
                </a:solidFill>
              </a:rPr>
              <a:t>패딩은</a:t>
            </a:r>
            <a:r>
              <a:rPr lang="ko-KR" altLang="en-US" u="sng" dirty="0" smtClean="0">
                <a:solidFill>
                  <a:srgbClr val="FF0000"/>
                </a:solidFill>
              </a:rPr>
              <a:t> </a:t>
            </a:r>
            <a:r>
              <a:rPr lang="en-US" altLang="ko-KR" u="sng" dirty="0" smtClean="0">
                <a:solidFill>
                  <a:srgbClr val="FF0000"/>
                </a:solidFill>
              </a:rPr>
              <a:t>CSS </a:t>
            </a:r>
            <a:r>
              <a:rPr lang="ko-KR" altLang="en-US" u="sng" dirty="0" smtClean="0">
                <a:solidFill>
                  <a:srgbClr val="FF0000"/>
                </a:solidFill>
              </a:rPr>
              <a:t>사용시 가장 많이 사용됩니다</a:t>
            </a:r>
            <a:r>
              <a:rPr lang="en-US" altLang="ko-KR" u="sng" dirty="0" smtClean="0">
                <a:solidFill>
                  <a:srgbClr val="FF0000"/>
                </a:solidFill>
              </a:rPr>
              <a:t>. </a:t>
            </a:r>
            <a:r>
              <a:rPr lang="ko-KR" altLang="en-US" u="sng" dirty="0" smtClean="0">
                <a:solidFill>
                  <a:srgbClr val="FF0000"/>
                </a:solidFill>
              </a:rPr>
              <a:t>반드시 잘 익혀두어야 합니다</a:t>
            </a:r>
            <a:r>
              <a:rPr lang="en-US" altLang="ko-KR" u="sng" dirty="0" smtClean="0">
                <a:solidFill>
                  <a:srgbClr val="FF0000"/>
                </a:solidFill>
              </a:rPr>
              <a:t>.</a:t>
            </a:r>
            <a:endParaRPr lang="en-US" altLang="ko-KR" u="sng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</a:rPr>
              <a:t>1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4</a:t>
            </a:r>
            <a:r>
              <a:rPr lang="ko-KR" altLang="en-US" dirty="0"/>
              <a:t>개의 방향으로 각각의 값을 지정하는 일반형</a:t>
            </a:r>
          </a:p>
          <a:p>
            <a:r>
              <a:rPr lang="en-US" altLang="ko-KR" dirty="0" smtClean="0"/>
              <a:t>    margin-top</a:t>
            </a:r>
            <a:r>
              <a:rPr lang="en-US" altLang="ko-KR" dirty="0"/>
              <a:t>: 10px;</a:t>
            </a:r>
          </a:p>
          <a:p>
            <a:r>
              <a:rPr lang="en-US" altLang="ko-KR" dirty="0" smtClean="0"/>
              <a:t>    margin-right:20px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    margin-bottom:30px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    margin-left:40px</a:t>
            </a:r>
            <a:r>
              <a:rPr lang="en-US" altLang="ko-KR" dirty="0"/>
              <a:t>;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방법</a:t>
            </a:r>
            <a:r>
              <a:rPr lang="en-US" altLang="ko-KR" b="1" dirty="0">
                <a:solidFill>
                  <a:srgbClr val="FF0000"/>
                </a:solidFill>
              </a:rPr>
              <a:t>2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각 </a:t>
            </a:r>
            <a:r>
              <a:rPr lang="ko-KR" altLang="en-US" dirty="0"/>
              <a:t>방향으로 한꺼번에 값을 지정하는 </a:t>
            </a:r>
            <a:r>
              <a:rPr lang="ko-KR" altLang="en-US" dirty="0" err="1"/>
              <a:t>단축형</a:t>
            </a:r>
            <a:endParaRPr lang="ko-KR" altLang="en-US" dirty="0"/>
          </a:p>
          <a:p>
            <a:r>
              <a:rPr lang="en-US" altLang="ko-KR" dirty="0" smtClean="0"/>
              <a:t>    margin </a:t>
            </a:r>
            <a:r>
              <a:rPr lang="en-US" altLang="ko-KR" dirty="0"/>
              <a:t>: 10px 20px 30px 40px</a:t>
            </a:r>
            <a:r>
              <a:rPr lang="en-US" altLang="ko-KR" dirty="0" smtClean="0"/>
              <a:t>;   </a:t>
            </a:r>
            <a:r>
              <a:rPr lang="en-US" altLang="ko-KR" dirty="0" smtClean="0">
                <a:sym typeface="Wingdings" pitchFamily="2" charset="2"/>
              </a:rPr>
              <a:t> 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 </a:t>
            </a:r>
            <a:r>
              <a:rPr lang="en-US" altLang="ko-KR" dirty="0" smtClean="0"/>
              <a:t>,</a:t>
            </a:r>
            <a:r>
              <a:rPr lang="ko-KR" altLang="en-US" dirty="0" smtClean="0"/>
              <a:t>좌 순</a:t>
            </a:r>
            <a:r>
              <a:rPr lang="en-US" altLang="ko-KR" dirty="0" smtClean="0"/>
              <a:t>) -  </a:t>
            </a:r>
            <a:r>
              <a:rPr lang="ko-KR" altLang="en-US" sz="1800" dirty="0" smtClean="0">
                <a:solidFill>
                  <a:srgbClr val="FF0000"/>
                </a:solidFill>
              </a:rPr>
              <a:t>시계 방향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margin:  10px 20px  </a:t>
            </a:r>
            <a:r>
              <a:rPr lang="en-US" altLang="ko-KR" dirty="0" smtClean="0">
                <a:sym typeface="Wingdings" pitchFamily="2" charset="2"/>
              </a:rPr>
              <a:t> 2</a:t>
            </a:r>
            <a:r>
              <a:rPr lang="ko-KR" altLang="en-US" dirty="0" smtClean="0">
                <a:sym typeface="Wingdings" pitchFamily="2" charset="2"/>
              </a:rPr>
              <a:t>방향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상하 </a:t>
            </a:r>
            <a:r>
              <a:rPr lang="en-US" altLang="ko-KR" dirty="0" smtClean="0">
                <a:sym typeface="Wingdings" pitchFamily="2" charset="2"/>
              </a:rPr>
              <a:t>/ </a:t>
            </a:r>
            <a:r>
              <a:rPr lang="ko-KR" altLang="en-US" dirty="0" err="1" smtClean="0">
                <a:sym typeface="Wingdings" pitchFamily="2" charset="2"/>
              </a:rPr>
              <a:t>우좌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68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문서의 </a:t>
            </a:r>
            <a:r>
              <a:rPr lang="ko-KR" altLang="en-US" dirty="0"/>
              <a:t>기본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365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문서는 버전을 막론하고 기본적으로 동일한 문서 구조를 가지고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그 구성요소는 크게 살펴보면 </a:t>
            </a:r>
            <a:r>
              <a:rPr lang="en-US" altLang="ko-KR" b="1" dirty="0"/>
              <a:t>DOCTYPE, head </a:t>
            </a:r>
            <a:r>
              <a:rPr lang="ko-KR" altLang="en-US" dirty="0"/>
              <a:t>그리고 </a:t>
            </a:r>
            <a:r>
              <a:rPr lang="en-US" altLang="ko-KR" b="1" dirty="0" smtClean="0"/>
              <a:t>body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7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pic>
        <p:nvPicPr>
          <p:cNvPr id="4" name="그림 3" descr="box model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32" y="1556792"/>
            <a:ext cx="5731510" cy="429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2912" y="603637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margin</a:t>
            </a:r>
            <a:r>
              <a:rPr lang="ko-KR" altLang="ko-KR" b="1" dirty="0"/>
              <a:t>과</a:t>
            </a:r>
            <a:r>
              <a:rPr lang="en-US" altLang="ko-KR" b="1" dirty="0"/>
              <a:t> </a:t>
            </a:r>
            <a:r>
              <a:rPr lang="en-US" altLang="ko-KR" b="1" dirty="0" smtClean="0"/>
              <a:t>padding</a:t>
            </a:r>
            <a:r>
              <a:rPr lang="ko-KR" altLang="en-US" b="1" dirty="0" smtClean="0"/>
              <a:t>의 이해 및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단축형</a:t>
            </a:r>
            <a:r>
              <a:rPr lang="ko-KR" altLang="en-US" b="1" dirty="0" smtClean="0"/>
              <a:t> 사용시 적용 순서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6660232" y="2708920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시계 방향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5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5618480" cy="44094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6165304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dirty="0"/>
              <a:t>마진과 </a:t>
            </a:r>
            <a:r>
              <a:rPr lang="ko-KR" altLang="ko-KR" b="1" dirty="0" err="1"/>
              <a:t>패딩의</a:t>
            </a:r>
            <a:r>
              <a:rPr lang="ko-KR" altLang="ko-KR" b="1" dirty="0"/>
              <a:t> 실제 적용 예제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4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앞 페이지 그림은 </a:t>
            </a:r>
            <a:r>
              <a:rPr lang="ko-KR" altLang="en-US" dirty="0"/>
              <a:t>아주 중요한 그림입니다</a:t>
            </a:r>
            <a:r>
              <a:rPr lang="en-US" altLang="ko-KR" dirty="0"/>
              <a:t>. </a:t>
            </a:r>
            <a:r>
              <a:rPr lang="ko-KR" altLang="en-US" dirty="0"/>
              <a:t>마진과 </a:t>
            </a:r>
            <a:r>
              <a:rPr lang="ko-KR" altLang="en-US" dirty="0" err="1"/>
              <a:t>패딩이</a:t>
            </a:r>
            <a:r>
              <a:rPr lang="ko-KR" altLang="en-US" dirty="0"/>
              <a:t> 어떤 부분인지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smtClean="0"/>
              <a:t>블록에서 </a:t>
            </a:r>
            <a:r>
              <a:rPr lang="ko-KR" altLang="en-US" dirty="0"/>
              <a:t>어디까지인지를 나타내는 것이며</a:t>
            </a:r>
            <a:r>
              <a:rPr lang="en-US" altLang="ko-KR" dirty="0"/>
              <a:t>, </a:t>
            </a:r>
            <a:r>
              <a:rPr lang="ko-KR" altLang="en-US" dirty="0"/>
              <a:t>또한 각 방향으로 값을 지정할 때 순서를 </a:t>
            </a:r>
            <a:r>
              <a:rPr lang="ko-KR" altLang="en-US" dirty="0" smtClean="0"/>
              <a:t>나타내는 </a:t>
            </a:r>
            <a:r>
              <a:rPr lang="ko-KR" altLang="en-US" dirty="0"/>
              <a:t>그림입니다</a:t>
            </a:r>
            <a:r>
              <a:rPr lang="en-US" altLang="ko-KR" dirty="0"/>
              <a:t>. </a:t>
            </a:r>
            <a:r>
              <a:rPr lang="ko-KR" altLang="en-US" dirty="0"/>
              <a:t>따로 그려 보면서 연습을 하면 쉽게 익힐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왜 이렇게 두 가지 방법을 사용할까요</a:t>
            </a:r>
            <a:r>
              <a:rPr lang="en-US" altLang="ko-KR" dirty="0"/>
              <a:t>? </a:t>
            </a:r>
            <a:r>
              <a:rPr lang="ko-KR" altLang="en-US" dirty="0"/>
              <a:t>편리성 때문입니다</a:t>
            </a:r>
            <a:r>
              <a:rPr lang="en-US" altLang="ko-KR" dirty="0"/>
              <a:t>. </a:t>
            </a:r>
            <a:r>
              <a:rPr lang="ko-KR" altLang="en-US" dirty="0"/>
              <a:t>마진 값의 </a:t>
            </a:r>
            <a:r>
              <a:rPr lang="ko-KR" altLang="en-US" dirty="0" err="1" smtClean="0"/>
              <a:t>단축형은</a:t>
            </a:r>
            <a:r>
              <a:rPr lang="ko-KR" altLang="en-US" dirty="0" smtClean="0"/>
              <a:t> </a:t>
            </a:r>
            <a:r>
              <a:rPr lang="ko-KR" altLang="en-US" dirty="0"/>
              <a:t>네 방향 모든 값이 동일하거나</a:t>
            </a:r>
            <a:r>
              <a:rPr lang="en-US" altLang="ko-KR" dirty="0"/>
              <a:t>, </a:t>
            </a:r>
            <a:r>
              <a:rPr lang="ko-KR" altLang="en-US" dirty="0"/>
              <a:t>두 가지 방향 값이 동일할 경우 더 </a:t>
            </a:r>
            <a:r>
              <a:rPr lang="ko-KR" altLang="en-US" dirty="0" smtClean="0"/>
              <a:t>간단하게 표시할 </a:t>
            </a:r>
            <a:r>
              <a:rPr lang="ko-KR" altLang="en-US" dirty="0"/>
              <a:t>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 네 방향으로 동일하게 </a:t>
            </a:r>
            <a:r>
              <a:rPr lang="en-US" altLang="ko-KR" dirty="0"/>
              <a:t>10</a:t>
            </a:r>
            <a:r>
              <a:rPr lang="ko-KR" altLang="en-US" dirty="0"/>
              <a:t>픽셀 값을 지정하는 </a:t>
            </a:r>
            <a:r>
              <a:rPr lang="ko-KR" altLang="en-US" dirty="0" smtClean="0"/>
              <a:t>경우에는</a:t>
            </a:r>
            <a:r>
              <a:rPr lang="en-US" altLang="ko-KR" dirty="0"/>
              <a:t>, </a:t>
            </a:r>
            <a:r>
              <a:rPr lang="ko-KR" altLang="en-US" dirty="0"/>
              <a:t>아래와 같이 지정해 주면 네 방향 모두 </a:t>
            </a:r>
            <a:r>
              <a:rPr lang="en-US" altLang="ko-KR" dirty="0"/>
              <a:t>10</a:t>
            </a:r>
            <a:r>
              <a:rPr lang="ko-KR" altLang="en-US" dirty="0"/>
              <a:t>픽셀이 동일하게 적용됩니다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margin:10px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</a:t>
            </a:r>
            <a:r>
              <a:rPr lang="ko-KR" altLang="en-US" dirty="0"/>
              <a:t>다음과 같이 지정하면 상</a:t>
            </a:r>
            <a:r>
              <a:rPr lang="en-US" altLang="ko-KR" dirty="0"/>
              <a:t>/</a:t>
            </a:r>
            <a:r>
              <a:rPr lang="ko-KR" altLang="en-US" dirty="0"/>
              <a:t>하는 </a:t>
            </a:r>
            <a:r>
              <a:rPr lang="en-US" altLang="ko-KR" dirty="0"/>
              <a:t>10</a:t>
            </a:r>
            <a:r>
              <a:rPr lang="ko-KR" altLang="en-US" dirty="0"/>
              <a:t>픽셀 좌</a:t>
            </a:r>
            <a:r>
              <a:rPr lang="en-US" altLang="ko-KR" dirty="0"/>
              <a:t>/</a:t>
            </a:r>
            <a:r>
              <a:rPr lang="ko-KR" altLang="en-US" dirty="0"/>
              <a:t>우는 </a:t>
            </a:r>
            <a:r>
              <a:rPr lang="en-US" altLang="ko-KR" dirty="0"/>
              <a:t>20</a:t>
            </a:r>
            <a:r>
              <a:rPr lang="ko-KR" altLang="en-US" dirty="0"/>
              <a:t>픽셀씩 값이 적용됩니다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margin</a:t>
            </a:r>
            <a:r>
              <a:rPr lang="en-US" altLang="ko-KR" sz="1800" b="1" dirty="0">
                <a:solidFill>
                  <a:srgbClr val="FF0000"/>
                </a:solidFill>
              </a:rPr>
              <a:t>: 10px 20px;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6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이전 페이지 그림을 </a:t>
            </a:r>
            <a:r>
              <a:rPr lang="ko-KR" altLang="en-US" dirty="0"/>
              <a:t>보면 화살표 방향이 </a:t>
            </a:r>
            <a:r>
              <a:rPr lang="en-US" altLang="ko-KR" dirty="0"/>
              <a:t>top-right-bottom-left </a:t>
            </a:r>
            <a:r>
              <a:rPr lang="ko-KR" altLang="en-US" dirty="0"/>
              <a:t>순으로 표시되어 </a:t>
            </a:r>
            <a:r>
              <a:rPr lang="ko-KR" altLang="en-US" dirty="0" smtClean="0"/>
              <a:t>있습니다</a:t>
            </a:r>
            <a:r>
              <a:rPr lang="en-US" altLang="ko-KR" dirty="0"/>
              <a:t>. top</a:t>
            </a:r>
            <a:r>
              <a:rPr lang="ko-KR" altLang="en-US" dirty="0"/>
              <a:t>을 기준으로 </a:t>
            </a:r>
            <a:r>
              <a:rPr lang="ko-KR" altLang="en-US" sz="1800" b="1" dirty="0">
                <a:solidFill>
                  <a:srgbClr val="FF0000"/>
                </a:solidFill>
              </a:rPr>
              <a:t>시계방향</a:t>
            </a:r>
            <a:r>
              <a:rPr lang="ko-KR" altLang="en-US" dirty="0"/>
              <a:t>으로 </a:t>
            </a:r>
            <a:r>
              <a:rPr lang="en-US" altLang="ko-KR" dirty="0"/>
              <a:t>margin </a:t>
            </a:r>
            <a:r>
              <a:rPr lang="ko-KR" altLang="en-US" dirty="0"/>
              <a:t>및 </a:t>
            </a:r>
            <a:r>
              <a:rPr lang="en-US" altLang="ko-KR" dirty="0"/>
              <a:t>padding </a:t>
            </a:r>
            <a:r>
              <a:rPr lang="ko-KR" altLang="en-US" dirty="0"/>
              <a:t>값을 부여한다고 </a:t>
            </a:r>
            <a:r>
              <a:rPr lang="ko-KR" altLang="en-US" dirty="0" smtClean="0"/>
              <a:t>생각하면 기억하기 </a:t>
            </a:r>
            <a:r>
              <a:rPr lang="ko-KR" altLang="en-US" dirty="0"/>
              <a:t>쉽습니다</a:t>
            </a:r>
            <a:r>
              <a:rPr lang="en-US" altLang="ko-KR" dirty="0"/>
              <a:t>.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    margin </a:t>
            </a:r>
            <a:r>
              <a:rPr lang="en-US" altLang="ko-KR" sz="1800" b="1" dirty="0">
                <a:solidFill>
                  <a:srgbClr val="FF0000"/>
                </a:solidFill>
              </a:rPr>
              <a:t>: top right bottom left 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/>
              <a:t>값을 지정하는 것이 가장 편리합니다</a:t>
            </a:r>
            <a:r>
              <a:rPr lang="en-US" altLang="ko-KR" dirty="0"/>
              <a:t>. </a:t>
            </a:r>
            <a:r>
              <a:rPr lang="ko-KR" altLang="en-US" dirty="0"/>
              <a:t>왜냐하면 코드도 간단해지고</a:t>
            </a:r>
            <a:r>
              <a:rPr lang="en-US" altLang="ko-KR" dirty="0"/>
              <a:t>, </a:t>
            </a:r>
            <a:r>
              <a:rPr lang="ko-KR" altLang="en-US" dirty="0"/>
              <a:t>한번 </a:t>
            </a:r>
            <a:r>
              <a:rPr lang="ko-KR" altLang="en-US" dirty="0" smtClean="0"/>
              <a:t>손에 </a:t>
            </a:r>
            <a:r>
              <a:rPr lang="ko-KR" altLang="en-US" dirty="0"/>
              <a:t>익으면</a:t>
            </a:r>
            <a:r>
              <a:rPr lang="en-US" altLang="ko-KR" dirty="0"/>
              <a:t>, margin-left:</a:t>
            </a:r>
            <a:r>
              <a:rPr lang="ko-KR" altLang="en-US" dirty="0"/>
              <a:t>속성값</a:t>
            </a:r>
            <a:r>
              <a:rPr lang="en-US" altLang="ko-KR" dirty="0"/>
              <a:t>; </a:t>
            </a:r>
            <a:r>
              <a:rPr lang="ko-KR" altLang="en-US" dirty="0"/>
              <a:t>처럼 일일이 방향을 지정해 값을 입력할 필요가 </a:t>
            </a:r>
            <a:r>
              <a:rPr lang="ko-KR" altLang="en-US" dirty="0" smtClean="0"/>
              <a:t>없습니다</a:t>
            </a:r>
            <a:r>
              <a:rPr lang="en-US" altLang="ko-KR" dirty="0"/>
              <a:t>. </a:t>
            </a:r>
            <a:r>
              <a:rPr lang="ko-KR" altLang="en-US" dirty="0"/>
              <a:t>하지만 값을 한 방향으로만 지정할 경우에는 </a:t>
            </a:r>
            <a:r>
              <a:rPr lang="en-US" altLang="ko-KR" dirty="0"/>
              <a:t>margin-top:</a:t>
            </a:r>
            <a:r>
              <a:rPr lang="ko-KR" altLang="en-US" dirty="0"/>
              <a:t>속성값</a:t>
            </a:r>
            <a:r>
              <a:rPr lang="en-US" altLang="ko-KR" dirty="0"/>
              <a:t>; </a:t>
            </a:r>
            <a:r>
              <a:rPr lang="ko-KR" altLang="en-US" dirty="0"/>
              <a:t>처럼 </a:t>
            </a:r>
            <a:r>
              <a:rPr lang="ko-KR" altLang="en-US" dirty="0" smtClean="0"/>
              <a:t>사용하는 </a:t>
            </a:r>
            <a:r>
              <a:rPr lang="ko-KR" altLang="en-US" dirty="0"/>
              <a:t>것이 편리할 때가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각각의 값을 지정하는 것보단 </a:t>
            </a:r>
            <a:r>
              <a:rPr lang="ko-KR" altLang="en-US" dirty="0" smtClean="0"/>
              <a:t>하나의 방향에 </a:t>
            </a:r>
            <a:r>
              <a:rPr lang="ko-KR" altLang="en-US" dirty="0"/>
              <a:t>대해서만 값을 지정하기 때문에 보다 구체적으로 방향성을 지정할 수 </a:t>
            </a:r>
            <a:r>
              <a:rPr lang="ko-KR" altLang="en-US" dirty="0" smtClean="0"/>
              <a:t>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일반적인 </a:t>
            </a:r>
            <a:r>
              <a:rPr lang="ko-KR" altLang="en-US" dirty="0"/>
              <a:t>모든 브라우저에서는 마진 값이 기본적으로 지정되어 있습니다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그래서 모든 </a:t>
            </a:r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r>
              <a:rPr lang="ko-KR" altLang="en-US" dirty="0"/>
              <a:t> 값을 초기화 해주는 것이 페이지 레이아웃을 잡을 때 편리합니다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0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r>
              <a:rPr lang="ko-KR" altLang="en-US" dirty="0"/>
              <a:t> 값을 초기화한다는 의미는 </a:t>
            </a:r>
            <a:r>
              <a:rPr lang="en-US" altLang="ko-KR" dirty="0"/>
              <a:t>body </a:t>
            </a:r>
            <a:r>
              <a:rPr lang="ko-KR" altLang="en-US" dirty="0"/>
              <a:t>태그에 마진과 </a:t>
            </a:r>
            <a:r>
              <a:rPr lang="ko-KR" altLang="en-US" dirty="0" err="1"/>
              <a:t>패딩</a:t>
            </a:r>
            <a:r>
              <a:rPr lang="ko-KR" altLang="en-US" dirty="0"/>
              <a:t> 값을 아래와 같이 </a:t>
            </a:r>
            <a:r>
              <a:rPr lang="en-US" altLang="ko-KR" dirty="0"/>
              <a:t>“0”</a:t>
            </a:r>
            <a:r>
              <a:rPr lang="ko-KR" altLang="en-US" dirty="0"/>
              <a:t>으로 적용하는 것입니다</a:t>
            </a:r>
            <a:r>
              <a:rPr lang="en-US" altLang="ko-KR" dirty="0"/>
              <a:t>. </a:t>
            </a:r>
            <a:r>
              <a:rPr lang="en-US" altLang="ko-KR" b="1" dirty="0">
                <a:solidFill>
                  <a:srgbClr val="0070C0"/>
                </a:solidFill>
              </a:rPr>
              <a:t>“0”</a:t>
            </a:r>
            <a:r>
              <a:rPr lang="ko-KR" altLang="en-US" b="1" dirty="0">
                <a:solidFill>
                  <a:srgbClr val="0070C0"/>
                </a:solidFill>
              </a:rPr>
              <a:t>은 뒤에 단위가 붙지 않습니다</a:t>
            </a:r>
            <a:r>
              <a:rPr lang="en-US" altLang="ko-KR" b="1" dirty="0">
                <a:solidFill>
                  <a:srgbClr val="0070C0"/>
                </a:solidFill>
              </a:rPr>
              <a:t>. “0”</a:t>
            </a:r>
            <a:r>
              <a:rPr lang="ko-KR" altLang="en-US" b="1" dirty="0">
                <a:solidFill>
                  <a:srgbClr val="0070C0"/>
                </a:solidFill>
              </a:rPr>
              <a:t>이라는 것 자체에 단위를 입력하더라도 전혀 의미가 없기 때문입니다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에서 단위는 </a:t>
            </a:r>
            <a:r>
              <a:rPr lang="en-US" altLang="ko-KR" dirty="0" err="1"/>
              <a:t>px</a:t>
            </a:r>
            <a:r>
              <a:rPr lang="en-US" altLang="ko-KR" dirty="0"/>
              <a:t>, </a:t>
            </a:r>
            <a:r>
              <a:rPr lang="en-US" altLang="ko-KR" dirty="0" err="1"/>
              <a:t>em</a:t>
            </a:r>
            <a:r>
              <a:rPr lang="en-US" altLang="ko-KR" dirty="0"/>
              <a:t>, %, mm, cm, in </a:t>
            </a:r>
            <a:r>
              <a:rPr lang="ko-KR" altLang="en-US" dirty="0"/>
              <a:t>등 여러 가지가 사용됩니다만</a:t>
            </a:r>
            <a:r>
              <a:rPr lang="en-US" altLang="ko-KR" dirty="0"/>
              <a:t>, </a:t>
            </a:r>
            <a:r>
              <a:rPr lang="ko-KR" altLang="en-US" dirty="0"/>
              <a:t>웹은 </a:t>
            </a:r>
            <a:r>
              <a:rPr lang="ko-KR" altLang="en-US" dirty="0" smtClean="0"/>
              <a:t>기본적으로 </a:t>
            </a:r>
            <a:r>
              <a:rPr lang="ko-KR" altLang="en-US" dirty="0"/>
              <a:t>모니터의 화면에서 보이는 것이기 때문에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), %(</a:t>
            </a:r>
            <a:r>
              <a:rPr lang="ko-KR" altLang="en-US" dirty="0"/>
              <a:t>퍼센트</a:t>
            </a:r>
            <a:r>
              <a:rPr lang="en-US" altLang="ko-KR" dirty="0"/>
              <a:t>), </a:t>
            </a:r>
            <a:r>
              <a:rPr lang="en-US" altLang="ko-KR" dirty="0" err="1"/>
              <a:t>em</a:t>
            </a:r>
            <a:r>
              <a:rPr lang="en-US" altLang="ko-KR" dirty="0"/>
              <a:t>(</a:t>
            </a:r>
            <a:r>
              <a:rPr lang="ko-KR" altLang="en-US" dirty="0"/>
              <a:t>엠</a:t>
            </a:r>
            <a:r>
              <a:rPr lang="en-US" altLang="ko-KR" dirty="0"/>
              <a:t>) </a:t>
            </a:r>
            <a:r>
              <a:rPr lang="ko-KR" altLang="en-US" dirty="0" smtClean="0"/>
              <a:t>이렇게 </a:t>
            </a:r>
            <a:r>
              <a:rPr lang="ko-KR" altLang="en-US" dirty="0"/>
              <a:t>세 가지 단위를 가장 많이 사용합니다</a:t>
            </a:r>
            <a:r>
              <a:rPr lang="en-US" altLang="ko-KR" dirty="0"/>
              <a:t>. </a:t>
            </a:r>
            <a:r>
              <a:rPr lang="ko-KR" altLang="en-US" dirty="0"/>
              <a:t>화면의 단위에 대한 내용은 </a:t>
            </a:r>
            <a:r>
              <a:rPr lang="ko-KR" altLang="en-US" dirty="0" smtClean="0"/>
              <a:t> 추후 ‘글꼴과 텍스트</a:t>
            </a:r>
            <a:r>
              <a:rPr lang="ko-KR" altLang="en-US" dirty="0"/>
              <a:t>’에서 자세하게 다루겠습니다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4068" y="2564904"/>
            <a:ext cx="410445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body {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 margin:0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 padding:0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}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5038090" cy="3161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46531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마진과 </a:t>
            </a:r>
            <a:r>
              <a:rPr lang="ko-KR" altLang="ko-KR" dirty="0" err="1"/>
              <a:t>패딩</a:t>
            </a:r>
            <a:r>
              <a:rPr lang="ko-KR" altLang="ko-KR" dirty="0"/>
              <a:t> 적용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7230" y="162880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source/ch07/ex7-1.html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9238" y="1988840"/>
            <a:ext cx="3275250" cy="32316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body {</a:t>
            </a:r>
          </a:p>
          <a:p>
            <a:r>
              <a:rPr lang="en-US" altLang="ko-KR" sz="1200" dirty="0" smtClean="0"/>
              <a:t>   font-family</a:t>
            </a:r>
            <a:r>
              <a:rPr lang="en-US" altLang="ko-KR" sz="1200" dirty="0"/>
              <a:t>: "</a:t>
            </a:r>
            <a:r>
              <a:rPr lang="ko-KR" altLang="en-US" sz="1200" dirty="0"/>
              <a:t>돋움</a:t>
            </a:r>
            <a:r>
              <a:rPr lang="en-US" altLang="ko-KR" sz="1200" dirty="0"/>
              <a:t>", "</a:t>
            </a:r>
            <a:r>
              <a:rPr lang="ko-KR" altLang="en-US" sz="1200" dirty="0"/>
              <a:t>맑은 고딕</a:t>
            </a:r>
            <a:r>
              <a:rPr lang="en-US" altLang="ko-KR" sz="1200" dirty="0"/>
              <a:t>";</a:t>
            </a:r>
          </a:p>
          <a:p>
            <a:r>
              <a:rPr lang="en-US" altLang="ko-KR" sz="1200" dirty="0" smtClean="0"/>
              <a:t>   font-size</a:t>
            </a:r>
            <a:r>
              <a:rPr lang="en-US" altLang="ko-KR" sz="1200" dirty="0"/>
              <a:t>: 0.8em;</a:t>
            </a:r>
          </a:p>
          <a:p>
            <a:r>
              <a:rPr lang="en-US" altLang="ko-KR" sz="1200" dirty="0" smtClean="0"/>
              <a:t>   color</a:t>
            </a:r>
            <a:r>
              <a:rPr lang="en-US" altLang="ko-KR" sz="1200" dirty="0"/>
              <a:t>: #333;</a:t>
            </a:r>
          </a:p>
          <a:p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margin:0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padding:0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.box1 {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2000" dirty="0" smtClean="0">
                <a:solidFill>
                  <a:srgbClr val="FF0000"/>
                </a:solidFill>
              </a:rPr>
              <a:t>margin:10px</a:t>
            </a:r>
            <a:r>
              <a:rPr lang="en-US" altLang="ko-KR" sz="20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</a:rPr>
              <a:t>  padding:10px</a:t>
            </a:r>
            <a:r>
              <a:rPr lang="en-US" altLang="ko-KR" sz="2000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 smtClean="0"/>
              <a:t>   border:1px </a:t>
            </a:r>
            <a:r>
              <a:rPr lang="en-US" altLang="ko-KR" sz="1200" dirty="0"/>
              <a:t>solid #666;</a:t>
            </a:r>
          </a:p>
          <a:p>
            <a:r>
              <a:rPr lang="en-US" altLang="ko-KR" sz="1200" dirty="0" smtClean="0"/>
              <a:t>   width:300px;</a:t>
            </a:r>
          </a:p>
          <a:p>
            <a:r>
              <a:rPr lang="en-US" altLang="ko-KR" sz="1200" dirty="0" smtClean="0"/>
              <a:t>   background-color</a:t>
            </a:r>
            <a:r>
              <a:rPr lang="en-US" altLang="ko-KR" sz="1200" dirty="0"/>
              <a:t>: </a:t>
            </a:r>
            <a:r>
              <a:rPr lang="en-US" altLang="ko-KR" sz="1200" i="1" dirty="0"/>
              <a:t>#FFC;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707904" y="2745502"/>
            <a:ext cx="216024" cy="247499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115616" y="4941168"/>
            <a:ext cx="756084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&lt;div class=</a:t>
            </a:r>
            <a:r>
              <a:rPr lang="en-US" altLang="ko-KR" i="1" dirty="0">
                <a:solidFill>
                  <a:srgbClr val="FF0000"/>
                </a:solidFill>
              </a:rPr>
              <a:t>"box1</a:t>
            </a:r>
            <a:r>
              <a:rPr lang="en-US" altLang="ko-KR" i="1" dirty="0" smtClean="0">
                <a:solidFill>
                  <a:srgbClr val="FF0000"/>
                </a:solidFill>
              </a:rPr>
              <a:t>"&gt; </a:t>
            </a:r>
          </a:p>
          <a:p>
            <a:r>
              <a:rPr lang="en-US" altLang="ko-KR" sz="1400" dirty="0" smtClean="0"/>
              <a:t>CSS</a:t>
            </a:r>
            <a:r>
              <a:rPr lang="ko-KR" altLang="en-US" sz="1400" dirty="0"/>
              <a:t>에서 가장 보편적이고 많이 사용하는 마진과 </a:t>
            </a:r>
            <a:r>
              <a:rPr lang="ko-KR" altLang="en-US" sz="1400" dirty="0" err="1"/>
              <a:t>패딩에</a:t>
            </a:r>
            <a:r>
              <a:rPr lang="ko-KR" altLang="en-US" sz="1400" dirty="0"/>
              <a:t> 대한 값이 어떻게 적용되는지 확인해 보겠습니다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ko-KR" sz="1400" dirty="0" smtClean="0"/>
              <a:t>&lt;/body</a:t>
            </a:r>
            <a:r>
              <a:rPr lang="en-US" altLang="ko-KR" sz="1400" dirty="0"/>
              <a:t>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15420" y="692696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ex7-1.html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/>
              <a:t>ex7-2.html</a:t>
            </a:r>
            <a:r>
              <a:rPr lang="ko-KR" altLang="en-US" b="1" dirty="0" smtClean="0">
                <a:solidFill>
                  <a:srgbClr val="FF0000"/>
                </a:solidFill>
              </a:rPr>
              <a:t>로 복사한 후 </a:t>
            </a:r>
            <a:r>
              <a:rPr lang="ko-KR" altLang="en-US" dirty="0"/>
              <a:t>마진과 </a:t>
            </a:r>
            <a:r>
              <a:rPr lang="ko-KR" altLang="en-US" dirty="0" err="1" smtClean="0"/>
              <a:t>패딩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을</a:t>
            </a:r>
            <a:r>
              <a:rPr lang="ko-KR" altLang="en-US" b="1" dirty="0" smtClean="0">
                <a:solidFill>
                  <a:srgbClr val="FF0000"/>
                </a:solidFill>
              </a:rPr>
              <a:t> 준다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355976" y="4077072"/>
            <a:ext cx="1592560" cy="114342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6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마진과 </a:t>
            </a:r>
            <a:r>
              <a:rPr lang="ko-KR" altLang="en-US" dirty="0" err="1"/>
              <a:t>패딩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5057140" cy="3504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530120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margin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padding</a:t>
            </a:r>
            <a:r>
              <a:rPr lang="ko-KR" altLang="ko-KR" dirty="0" smtClean="0"/>
              <a:t>값 </a:t>
            </a:r>
            <a:r>
              <a:rPr lang="ko-KR" altLang="ko-KR" dirty="0"/>
              <a:t>변경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4128" y="4678571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source/ch07/ex7-2.html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1700808"/>
            <a:ext cx="2430791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.box2 {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margin:20px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padding:20px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200" dirty="0" smtClean="0"/>
              <a:t>   border:1px </a:t>
            </a:r>
            <a:r>
              <a:rPr lang="en-US" altLang="ko-KR" sz="1200" dirty="0"/>
              <a:t>solid #666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   width:300px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background-color</a:t>
            </a:r>
            <a:r>
              <a:rPr lang="en-US" altLang="ko-KR" sz="1200" dirty="0"/>
              <a:t>: #FCC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067944" y="2300972"/>
            <a:ext cx="1800200" cy="767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마진에 음수 값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margin</a:t>
            </a:r>
            <a:r>
              <a:rPr lang="ko-KR" altLang="en-US" dirty="0"/>
              <a:t>은 음수의 값을 가질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  margin: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-30px</a:t>
            </a:r>
            <a:r>
              <a:rPr lang="en-US" altLang="ko-KR" dirty="0" smtClean="0"/>
              <a:t> </a:t>
            </a:r>
            <a:r>
              <a:rPr lang="en-US" altLang="ko-KR" dirty="0"/>
              <a:t>10px 0 5px;</a:t>
            </a:r>
          </a:p>
          <a:p>
            <a:r>
              <a:rPr lang="ko-KR" altLang="en-US" dirty="0"/>
              <a:t>위처럼 </a:t>
            </a:r>
            <a:r>
              <a:rPr lang="en-US" altLang="ko-KR" dirty="0"/>
              <a:t>top </a:t>
            </a:r>
            <a:r>
              <a:rPr lang="ko-KR" altLang="en-US" dirty="0"/>
              <a:t>부분에 </a:t>
            </a:r>
            <a:r>
              <a:rPr lang="en-US" altLang="ko-KR" dirty="0" smtClean="0"/>
              <a:t>-30px</a:t>
            </a:r>
            <a:r>
              <a:rPr lang="ko-KR" altLang="en-US" dirty="0"/>
              <a:t>을 지정해 주면 </a:t>
            </a:r>
            <a:r>
              <a:rPr lang="en-US" altLang="ko-KR" dirty="0" smtClean="0"/>
              <a:t>-30 </a:t>
            </a:r>
            <a:r>
              <a:rPr lang="ko-KR" altLang="en-US" dirty="0"/>
              <a:t>픽셀 정도 줄어들 수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중요한 사항인데</a:t>
            </a:r>
            <a:r>
              <a:rPr lang="en-US" altLang="ko-KR" dirty="0"/>
              <a:t>, </a:t>
            </a:r>
            <a:r>
              <a:rPr lang="ko-KR" altLang="en-US" dirty="0"/>
              <a:t>음수 값을 지정해 줄 수 있다는 것은 웹 페이지 레이아웃을 잡을 </a:t>
            </a:r>
            <a:r>
              <a:rPr lang="ko-KR" altLang="en-US" dirty="0" smtClean="0"/>
              <a:t>때 박스와 </a:t>
            </a:r>
            <a:r>
              <a:rPr lang="ko-KR" altLang="en-US" dirty="0"/>
              <a:t>박스를 중첩시킬 수 있다는 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source/ch07/ex7-2.html </a:t>
            </a:r>
            <a:r>
              <a:rPr lang="ko-KR" altLang="en-US" dirty="0" smtClean="0"/>
              <a:t>에서 직접 </a:t>
            </a:r>
            <a:r>
              <a:rPr lang="en-US" altLang="ko-KR" dirty="0" smtClean="0"/>
              <a:t>.box2</a:t>
            </a:r>
            <a:r>
              <a:rPr lang="ko-KR" altLang="en-US" dirty="0" smtClean="0"/>
              <a:t>에 있는 마진에 </a:t>
            </a:r>
            <a:r>
              <a:rPr lang="ko-KR" altLang="en-US" dirty="0" err="1" smtClean="0"/>
              <a:t>음수값을</a:t>
            </a:r>
            <a:r>
              <a:rPr lang="ko-KR" altLang="en-US" dirty="0" smtClean="0"/>
              <a:t> 적용시켜 결과를 확인해 보시기 바랍니다</a:t>
            </a:r>
            <a:r>
              <a:rPr lang="en-US" altLang="ko-KR" dirty="0" smtClean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width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height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margin</a:t>
            </a:r>
            <a:r>
              <a:rPr lang="ko-KR" altLang="en-US" dirty="0"/>
              <a:t>과 </a:t>
            </a:r>
            <a:r>
              <a:rPr lang="en-US" altLang="ko-KR" dirty="0"/>
              <a:t>padding</a:t>
            </a:r>
            <a:r>
              <a:rPr lang="ko-KR" altLang="en-US" dirty="0"/>
              <a:t>을 사용하면서 또 하나 빠질 수 없는 요소가 </a:t>
            </a:r>
            <a:r>
              <a:rPr lang="en-US" altLang="ko-KR" dirty="0"/>
              <a:t>width</a:t>
            </a:r>
            <a:r>
              <a:rPr lang="ko-KR" altLang="en-US" dirty="0"/>
              <a:t>와 </a:t>
            </a:r>
            <a:r>
              <a:rPr lang="en-US" altLang="ko-KR" dirty="0"/>
              <a:t>height</a:t>
            </a:r>
            <a:r>
              <a:rPr lang="ko-KR" altLang="en-US" dirty="0" smtClean="0"/>
              <a:t>입니다</a:t>
            </a:r>
            <a:r>
              <a:rPr lang="en-US" altLang="ko-KR" dirty="0"/>
              <a:t>. width</a:t>
            </a:r>
            <a:r>
              <a:rPr lang="ko-KR" altLang="en-US" dirty="0"/>
              <a:t>는 넓이를</a:t>
            </a:r>
            <a:r>
              <a:rPr lang="en-US" altLang="ko-KR" dirty="0"/>
              <a:t>, height</a:t>
            </a:r>
            <a:r>
              <a:rPr lang="ko-KR" altLang="en-US" dirty="0"/>
              <a:t>는 높이를 나타내는데요</a:t>
            </a:r>
            <a:r>
              <a:rPr lang="en-US" altLang="ko-KR" dirty="0"/>
              <a:t>. </a:t>
            </a:r>
            <a:r>
              <a:rPr lang="ko-KR" altLang="en-US" dirty="0"/>
              <a:t>사용법은 아주 단순합니다</a:t>
            </a:r>
            <a:r>
              <a:rPr lang="en-US" altLang="ko-KR" dirty="0"/>
              <a:t>.</a:t>
            </a: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    width</a:t>
            </a:r>
            <a:r>
              <a:rPr lang="en-US" altLang="ko-KR" sz="1800" b="1" dirty="0">
                <a:solidFill>
                  <a:srgbClr val="FF0000"/>
                </a:solidFill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800" b="1" dirty="0" smtClean="0">
                <a:solidFill>
                  <a:srgbClr val="FF0000"/>
                </a:solidFill>
              </a:rPr>
              <a:t>    height</a:t>
            </a:r>
            <a:r>
              <a:rPr lang="en-US" altLang="ko-KR" sz="1800" b="1" dirty="0">
                <a:solidFill>
                  <a:srgbClr val="FF0000"/>
                </a:solidFill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r>
              <a:rPr lang="ko-KR" altLang="en-US" dirty="0"/>
              <a:t>보통 속성값은 여러 가지 단위로 사용할 수 있지만</a:t>
            </a:r>
            <a:r>
              <a:rPr lang="en-US" altLang="ko-KR" dirty="0"/>
              <a:t>, </a:t>
            </a:r>
            <a:r>
              <a:rPr lang="ko-KR" altLang="en-US" dirty="0"/>
              <a:t>일반적으로 </a:t>
            </a:r>
            <a:r>
              <a:rPr lang="en-US" altLang="ko-KR" dirty="0"/>
              <a:t>%(</a:t>
            </a:r>
            <a:r>
              <a:rPr lang="ko-KR" altLang="en-US" dirty="0"/>
              <a:t>퍼센트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en-US" dirty="0" smtClean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  <a:r>
              <a:rPr lang="ko-KR" altLang="en-US" dirty="0" smtClean="0"/>
              <a:t>이전 페이지에서도 </a:t>
            </a:r>
            <a:r>
              <a:rPr lang="en-US" altLang="ko-KR" dirty="0"/>
              <a:t>width </a:t>
            </a:r>
            <a:r>
              <a:rPr lang="ko-KR" altLang="en-US" dirty="0"/>
              <a:t>값으로 </a:t>
            </a:r>
            <a:r>
              <a:rPr lang="en-US" altLang="ko-KR" dirty="0"/>
              <a:t>300</a:t>
            </a:r>
            <a:r>
              <a:rPr lang="ko-KR" altLang="en-US" dirty="0"/>
              <a:t>픽셀을 준 </a:t>
            </a:r>
            <a:r>
              <a:rPr lang="ko-KR" altLang="en-US" dirty="0" smtClean="0"/>
              <a:t>것을 </a:t>
            </a:r>
            <a:r>
              <a:rPr lang="ko-KR" altLang="en-US" dirty="0"/>
              <a:t>볼 수 있는데</a:t>
            </a:r>
            <a:r>
              <a:rPr lang="en-US" altLang="ko-KR" dirty="0"/>
              <a:t>, </a:t>
            </a:r>
            <a:r>
              <a:rPr lang="ko-KR" altLang="en-US" dirty="0"/>
              <a:t>여기서 또 하나의 크기를 적용하는 방법이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4491960"/>
            <a:ext cx="5184576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max-width: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min-width: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max-height: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min-height: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0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width </a:t>
            </a:r>
            <a:r>
              <a:rPr lang="ko-KR" altLang="en-US" dirty="0"/>
              <a:t>및 </a:t>
            </a:r>
            <a:r>
              <a:rPr lang="en-US" altLang="ko-KR" dirty="0"/>
              <a:t>height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최대</a:t>
            </a:r>
            <a:r>
              <a:rPr lang="en-US" altLang="ko-KR" dirty="0"/>
              <a:t>/</a:t>
            </a:r>
            <a:r>
              <a:rPr lang="ko-KR" altLang="en-US" dirty="0"/>
              <a:t>소 넓이와 최대</a:t>
            </a:r>
            <a:r>
              <a:rPr lang="en-US" altLang="ko-KR" dirty="0"/>
              <a:t>/</a:t>
            </a:r>
            <a:r>
              <a:rPr lang="ko-KR" altLang="en-US" dirty="0"/>
              <a:t>소 높이를 지정해 주는 방법입니다</a:t>
            </a:r>
            <a:r>
              <a:rPr lang="en-US" altLang="ko-KR" dirty="0"/>
              <a:t>. </a:t>
            </a:r>
            <a:r>
              <a:rPr lang="ko-KR" altLang="en-US" u="sng" dirty="0"/>
              <a:t>브라우저는 가변성을 </a:t>
            </a:r>
            <a:r>
              <a:rPr lang="ko-KR" altLang="en-US" u="sng" dirty="0" smtClean="0"/>
              <a:t>지니고 </a:t>
            </a:r>
            <a:r>
              <a:rPr lang="ko-KR" altLang="en-US" u="sng" dirty="0"/>
              <a:t>있습니다</a:t>
            </a:r>
            <a:r>
              <a:rPr lang="en-US" altLang="ko-KR" u="sng" dirty="0"/>
              <a:t>. </a:t>
            </a:r>
            <a:r>
              <a:rPr lang="ko-KR" altLang="en-US" u="sng" dirty="0"/>
              <a:t>가변성이란 브라우저의 크기가 화면</a:t>
            </a:r>
            <a:r>
              <a:rPr lang="en-US" altLang="ko-KR" u="sng" dirty="0"/>
              <a:t>(</a:t>
            </a:r>
            <a:r>
              <a:rPr lang="ko-KR" altLang="en-US" u="sng" dirty="0"/>
              <a:t>모니터</a:t>
            </a:r>
            <a:r>
              <a:rPr lang="en-US" altLang="ko-KR" u="sng" dirty="0"/>
              <a:t>)</a:t>
            </a:r>
            <a:r>
              <a:rPr lang="ko-KR" altLang="en-US" u="sng" dirty="0"/>
              <a:t>의 해상도에 따라 </a:t>
            </a:r>
            <a:r>
              <a:rPr lang="ko-KR" altLang="en-US" u="sng" dirty="0" smtClean="0"/>
              <a:t>커지기도 </a:t>
            </a:r>
            <a:r>
              <a:rPr lang="ko-KR" altLang="en-US" u="sng" dirty="0"/>
              <a:t>하고 작아지기도 한다는 것입니다</a:t>
            </a:r>
            <a:r>
              <a:rPr lang="en-US" altLang="ko-KR" u="sng" dirty="0"/>
              <a:t>. </a:t>
            </a:r>
            <a:r>
              <a:rPr lang="ko-KR" altLang="en-US" u="sng" dirty="0"/>
              <a:t>특히 웹 디자인을 할 때 가장 골치 아픈 </a:t>
            </a:r>
            <a:r>
              <a:rPr lang="ko-KR" altLang="en-US" u="sng" dirty="0" smtClean="0"/>
              <a:t>문제가 </a:t>
            </a:r>
            <a:r>
              <a:rPr lang="ko-KR" altLang="en-US" u="sng" dirty="0"/>
              <a:t>다양한 해상도에 따른 화면 디자인입니다</a:t>
            </a:r>
            <a:r>
              <a:rPr lang="en-US" altLang="ko-KR" u="sng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인쇄 디자인은 출력할 종이 사이즈에 맞춰 디자인하면 끝이지만</a:t>
            </a:r>
            <a:r>
              <a:rPr lang="en-US" altLang="ko-KR" dirty="0"/>
              <a:t>, </a:t>
            </a:r>
            <a:r>
              <a:rPr lang="ko-KR" altLang="en-US" dirty="0"/>
              <a:t>웹 디자인은 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640</a:t>
            </a:r>
            <a:r>
              <a:rPr lang="ko-KR" altLang="en-US" dirty="0"/>
              <a:t>픽셀부터 최대 </a:t>
            </a:r>
            <a:r>
              <a:rPr lang="en-US" altLang="ko-KR" dirty="0"/>
              <a:t>3200</a:t>
            </a:r>
            <a:r>
              <a:rPr lang="ko-KR" altLang="en-US" dirty="0"/>
              <a:t>픽셀의 다양한 모니터 크기에 맞추어야 하다 보니 너무 </a:t>
            </a:r>
            <a:r>
              <a:rPr lang="ko-KR" altLang="en-US" dirty="0" smtClean="0"/>
              <a:t>힘들기 </a:t>
            </a:r>
            <a:r>
              <a:rPr lang="ko-KR" altLang="en-US" dirty="0"/>
              <a:t>때문에 보편적인 모니터 사이즈를 선호하게 됩니다</a:t>
            </a:r>
            <a:r>
              <a:rPr lang="en-US" altLang="ko-KR" dirty="0"/>
              <a:t>. </a:t>
            </a:r>
            <a:r>
              <a:rPr lang="ko-KR" altLang="en-US" dirty="0"/>
              <a:t>현재 가장 보편적인 </a:t>
            </a:r>
            <a:r>
              <a:rPr lang="ko-KR" altLang="en-US" dirty="0" smtClean="0"/>
              <a:t>모니터 사이즈</a:t>
            </a:r>
            <a:r>
              <a:rPr lang="en-US" altLang="ko-KR" dirty="0"/>
              <a:t>, </a:t>
            </a:r>
            <a:r>
              <a:rPr lang="ko-KR" altLang="en-US" dirty="0"/>
              <a:t>즉 웹 페이지 사이즈는 가로 </a:t>
            </a:r>
            <a:r>
              <a:rPr lang="en-US" altLang="ko-KR" dirty="0"/>
              <a:t>1024</a:t>
            </a:r>
            <a:r>
              <a:rPr lang="ko-KR" altLang="en-US" dirty="0"/>
              <a:t>픽셀입니다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거의 모든 웹사이트가 가로 </a:t>
            </a:r>
            <a:r>
              <a:rPr lang="en-US" altLang="ko-KR" dirty="0"/>
              <a:t>1024</a:t>
            </a:r>
            <a:r>
              <a:rPr lang="ko-KR" altLang="en-US" dirty="0"/>
              <a:t>픽셀에 맞춰 디자인하지만</a:t>
            </a:r>
            <a:r>
              <a:rPr lang="en-US" altLang="ko-KR" dirty="0"/>
              <a:t>, </a:t>
            </a:r>
            <a:r>
              <a:rPr lang="ko-KR" altLang="en-US" dirty="0"/>
              <a:t>실제로 </a:t>
            </a:r>
            <a:r>
              <a:rPr lang="en-US" altLang="ko-KR" dirty="0"/>
              <a:t>1024</a:t>
            </a:r>
            <a:r>
              <a:rPr lang="ko-KR" altLang="en-US" dirty="0"/>
              <a:t>보다 </a:t>
            </a:r>
            <a:r>
              <a:rPr lang="ko-KR" altLang="en-US" dirty="0" smtClean="0"/>
              <a:t>작은 </a:t>
            </a:r>
            <a:r>
              <a:rPr lang="en-US" altLang="ko-KR" dirty="0" smtClean="0"/>
              <a:t>980</a:t>
            </a:r>
            <a:r>
              <a:rPr lang="ko-KR" altLang="en-US" dirty="0"/>
              <a:t>픽셀로 디자인을 하게 되는데</a:t>
            </a:r>
            <a:r>
              <a:rPr lang="en-US" altLang="ko-KR" dirty="0"/>
              <a:t>, </a:t>
            </a:r>
            <a:r>
              <a:rPr lang="ko-KR" altLang="en-US" dirty="0"/>
              <a:t>그 이유는 페이지가 길어지면 나타나는 </a:t>
            </a:r>
            <a:r>
              <a:rPr lang="ko-KR" altLang="en-US" dirty="0" err="1" smtClean="0"/>
              <a:t>스크롤바</a:t>
            </a:r>
            <a:r>
              <a:rPr lang="ko-KR" altLang="en-US" dirty="0" smtClean="0"/>
              <a:t> </a:t>
            </a:r>
            <a:r>
              <a:rPr lang="ko-KR" altLang="en-US" dirty="0"/>
              <a:t>또한 디자인 영역에 포함해서 계산해야 하기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17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문서의 기본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altLang="ko-KR" b="1" u="sng" dirty="0"/>
              <a:t>&lt;head&gt;</a:t>
            </a:r>
            <a:r>
              <a:rPr lang="ko-KR" altLang="en-US" b="1" u="sng" dirty="0"/>
              <a:t>는 문서에 대한 각종 정보 및 </a:t>
            </a:r>
            <a:r>
              <a:rPr lang="en-US" altLang="ko-KR" b="1" u="sng" dirty="0"/>
              <a:t>CSS </a:t>
            </a:r>
            <a:r>
              <a:rPr lang="ko-KR" altLang="en-US" b="1" u="sng" dirty="0"/>
              <a:t>파일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자바스크립트 코드가 위치하는 </a:t>
            </a:r>
            <a:r>
              <a:rPr lang="ko-KR" altLang="en-US" b="1" u="sng" dirty="0" smtClean="0"/>
              <a:t>곳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ko-KR" altLang="en-US" dirty="0"/>
              <a:t>간단하게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&lt;/head&gt; </a:t>
            </a:r>
            <a:r>
              <a:rPr lang="ko-KR" altLang="en-US" dirty="0"/>
              <a:t>사이에 있는 몇 가지 요소들을 </a:t>
            </a:r>
            <a:r>
              <a:rPr lang="ko-KR" altLang="en-US" dirty="0" smtClean="0"/>
              <a:t>살펴보면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</a:p>
          <a:p>
            <a:r>
              <a:rPr lang="en-US" altLang="ko-KR" sz="1500" dirty="0" smtClean="0"/>
              <a:t>➊ </a:t>
            </a:r>
            <a:r>
              <a:rPr lang="en-US" altLang="ko-KR" sz="1500" dirty="0"/>
              <a:t>&lt;meta </a:t>
            </a:r>
            <a:r>
              <a:rPr lang="en-US" altLang="ko-KR" sz="1500" dirty="0" smtClean="0"/>
              <a:t>charset=utf-8</a:t>
            </a:r>
            <a:r>
              <a:rPr lang="en-US" altLang="ko-KR" sz="1500" dirty="0"/>
              <a:t>" /&gt;</a:t>
            </a:r>
          </a:p>
          <a:p>
            <a:r>
              <a:rPr lang="ko-KR" altLang="en-US" dirty="0"/>
              <a:t>메타 태그로서</a:t>
            </a:r>
            <a:r>
              <a:rPr lang="en-US" altLang="ko-KR" dirty="0"/>
              <a:t>, </a:t>
            </a:r>
            <a:r>
              <a:rPr lang="ko-KR" altLang="en-US" dirty="0"/>
              <a:t>현재 문서가 텍스트로 구성된 </a:t>
            </a:r>
            <a:r>
              <a:rPr lang="en-US" altLang="ko-KR" dirty="0"/>
              <a:t>HTML </a:t>
            </a:r>
            <a:r>
              <a:rPr lang="ko-KR" altLang="en-US" dirty="0"/>
              <a:t>파일이면서 문자의 </a:t>
            </a:r>
            <a:r>
              <a:rPr lang="ko-KR" altLang="en-US" dirty="0" err="1"/>
              <a:t>인코딩은</a:t>
            </a:r>
            <a:endParaRPr lang="ko-KR" altLang="en-US" dirty="0"/>
          </a:p>
          <a:p>
            <a:r>
              <a:rPr lang="en-US" altLang="ko-KR" dirty="0"/>
              <a:t>utf-8</a:t>
            </a:r>
            <a:r>
              <a:rPr lang="ko-KR" altLang="en-US" dirty="0" smtClean="0"/>
              <a:t>이다 라고 알려준다</a:t>
            </a:r>
            <a:r>
              <a:rPr lang="en-US" altLang="ko-KR" dirty="0"/>
              <a:t>.</a:t>
            </a:r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➋ </a:t>
            </a:r>
            <a:r>
              <a:rPr lang="en-US" altLang="ko-KR" sz="1500" dirty="0"/>
              <a:t>&lt;link </a:t>
            </a:r>
            <a:r>
              <a:rPr lang="en-US" altLang="ko-KR" sz="1500" dirty="0" err="1"/>
              <a:t>href</a:t>
            </a:r>
            <a:r>
              <a:rPr lang="en-US" altLang="ko-KR" sz="1500" dirty="0"/>
              <a:t>="../CSS/reset.css" </a:t>
            </a:r>
            <a:r>
              <a:rPr lang="en-US" altLang="ko-KR" sz="1500" dirty="0" err="1"/>
              <a:t>rel</a:t>
            </a:r>
            <a:r>
              <a:rPr lang="en-US" altLang="ko-KR" sz="1500" dirty="0"/>
              <a:t>="</a:t>
            </a:r>
            <a:r>
              <a:rPr lang="en-US" altLang="ko-KR" sz="1500" dirty="0" err="1"/>
              <a:t>stylesheet</a:t>
            </a:r>
            <a:r>
              <a:rPr lang="en-US" altLang="ko-KR" sz="1500" dirty="0"/>
              <a:t>" type="</a:t>
            </a:r>
            <a:r>
              <a:rPr lang="en-US" altLang="ko-KR" sz="1500" dirty="0" smtClean="0"/>
              <a:t>text/</a:t>
            </a:r>
            <a:r>
              <a:rPr lang="en-US" altLang="ko-KR" sz="1500" dirty="0" err="1" smtClean="0"/>
              <a:t>css</a:t>
            </a:r>
            <a:r>
              <a:rPr lang="en-US" altLang="ko-KR" sz="1500" dirty="0" smtClean="0"/>
              <a:t>“ media</a:t>
            </a:r>
            <a:r>
              <a:rPr lang="en-US" altLang="ko-KR" sz="1500" dirty="0"/>
              <a:t>="screen" /&gt;</a:t>
            </a:r>
          </a:p>
          <a:p>
            <a:r>
              <a:rPr lang="en-US" altLang="ko-KR" dirty="0"/>
              <a:t>CSS </a:t>
            </a:r>
            <a:r>
              <a:rPr lang="ko-KR" altLang="en-US" dirty="0"/>
              <a:t>파일을 따로 분리해서 저장을 했으며</a:t>
            </a:r>
            <a:r>
              <a:rPr lang="en-US" altLang="ko-KR" dirty="0"/>
              <a:t>, CSS </a:t>
            </a:r>
            <a:r>
              <a:rPr lang="ko-KR" altLang="en-US" dirty="0"/>
              <a:t>파일을 불러오는 역할을 하는 </a:t>
            </a:r>
            <a:r>
              <a:rPr lang="ko-KR" altLang="en-US" dirty="0" smtClean="0"/>
              <a:t>곳 이</a:t>
            </a:r>
            <a:endParaRPr lang="ko-KR" altLang="en-US" dirty="0"/>
          </a:p>
          <a:p>
            <a:r>
              <a:rPr lang="ko-KR" altLang="en-US" dirty="0" smtClean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메타 태그와 마찬가지로 이 파일은 스타일시트이며</a:t>
            </a:r>
            <a:r>
              <a:rPr lang="en-US" altLang="ko-KR" dirty="0"/>
              <a:t>, </a:t>
            </a:r>
            <a:r>
              <a:rPr lang="ko-KR" altLang="en-US" dirty="0"/>
              <a:t>텍스트로 이루어졌으며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화면상에서만 사용하는 </a:t>
            </a:r>
            <a:r>
              <a:rPr lang="en-US" altLang="ko-KR" dirty="0"/>
              <a:t>CSS </a:t>
            </a:r>
            <a:r>
              <a:rPr lang="ko-KR" altLang="en-US" dirty="0"/>
              <a:t>파일이다라는 정보를 </a:t>
            </a:r>
            <a:r>
              <a:rPr lang="ko-KR" altLang="en-US" dirty="0" smtClean="0"/>
              <a:t>알려준다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4028" y="2060848"/>
            <a:ext cx="820891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smtClean="0"/>
              <a:t>meta </a:t>
            </a:r>
            <a:r>
              <a:rPr lang="en-US" altLang="ko-KR" sz="1400" dirty="0"/>
              <a:t>charset=utf-8" /&gt; ➊</a:t>
            </a:r>
          </a:p>
          <a:p>
            <a:r>
              <a:rPr lang="en-US" altLang="ko-KR" sz="1400" dirty="0"/>
              <a:t>&lt;title&gt; HTML 5 HEAD&lt;/title&gt;</a:t>
            </a:r>
          </a:p>
          <a:p>
            <a:r>
              <a:rPr lang="en-US" altLang="ko-KR" sz="1400" dirty="0"/>
              <a:t>&lt;link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="../CSS/reset.css” </a:t>
            </a:r>
            <a:r>
              <a:rPr lang="en-US" altLang="ko-KR" sz="1400" dirty="0" err="1"/>
              <a:t>rel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" type="</a:t>
            </a:r>
            <a:r>
              <a:rPr lang="en-US" altLang="ko-KR" sz="1400" dirty="0" smtClean="0"/>
              <a:t>text/</a:t>
            </a:r>
            <a:r>
              <a:rPr lang="en-US" altLang="ko-KR" sz="1400" dirty="0" err="1" smtClean="0"/>
              <a:t>css</a:t>
            </a:r>
            <a:r>
              <a:rPr lang="en-US" altLang="ko-KR" sz="1400" dirty="0" smtClean="0"/>
              <a:t>“ media</a:t>
            </a:r>
            <a:r>
              <a:rPr lang="en-US" altLang="ko-KR" sz="1400" dirty="0"/>
              <a:t>="screen</a:t>
            </a:r>
            <a:r>
              <a:rPr lang="en-US" altLang="ko-KR" sz="1400" dirty="0" smtClean="0"/>
              <a:t>"/&gt; </a:t>
            </a:r>
            <a:r>
              <a:rPr lang="en-US" altLang="ko-KR" sz="1400" dirty="0"/>
              <a:t>➋</a:t>
            </a:r>
            <a:endParaRPr lang="en-US" altLang="ko-KR" sz="1400" dirty="0" smtClean="0"/>
          </a:p>
          <a:p>
            <a:r>
              <a:rPr lang="en-US" altLang="ko-KR" sz="1400" dirty="0"/>
              <a:t>&lt;script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="../Scripts/jquery.js" type="text/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"&gt;&lt;/script&gt;</a:t>
            </a:r>
          </a:p>
          <a:p>
            <a:r>
              <a:rPr lang="en-US" altLang="ko-KR" sz="1400" dirty="0"/>
              <a:t>&lt;/head</a:t>
            </a:r>
            <a:r>
              <a:rPr lang="en-US" altLang="ko-KR" sz="1400" dirty="0" smtClean="0"/>
              <a:t>&gt;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2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width </a:t>
            </a:r>
            <a:r>
              <a:rPr lang="ko-KR" altLang="en-US" dirty="0"/>
              <a:t>및 </a:t>
            </a:r>
            <a:r>
              <a:rPr lang="en-US" altLang="ko-KR" dirty="0"/>
              <a:t>height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6031191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501317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max-width</a:t>
            </a:r>
            <a:r>
              <a:rPr lang="ko-KR" altLang="ko-KR" dirty="0"/>
              <a:t>일 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95936" y="4499828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source/ch07/ex7-3.html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42751" y="1916832"/>
            <a:ext cx="24292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.box1 {</a:t>
            </a:r>
          </a:p>
          <a:p>
            <a:r>
              <a:rPr lang="en-US" altLang="ko-KR" sz="1200" dirty="0" smtClean="0"/>
              <a:t>   margin:10px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border:1px </a:t>
            </a:r>
            <a:r>
              <a:rPr lang="en-US" altLang="ko-KR" sz="1200" dirty="0"/>
              <a:t>solid #666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   background-color</a:t>
            </a:r>
            <a:r>
              <a:rPr lang="en-US" altLang="ko-KR" sz="1200" dirty="0"/>
              <a:t>: </a:t>
            </a:r>
            <a:r>
              <a:rPr lang="en-US" altLang="ko-KR" sz="1200" i="1" dirty="0"/>
              <a:t>#FFC;</a:t>
            </a:r>
            <a:endParaRPr lang="en-US" altLang="ko-KR" sz="1200" dirty="0"/>
          </a:p>
          <a:p>
            <a:r>
              <a:rPr lang="en-US" altLang="ko-KR" sz="1600" b="1" dirty="0" smtClean="0"/>
              <a:t>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max-width:1024px</a:t>
            </a:r>
            <a:r>
              <a:rPr lang="en-US" altLang="ko-KR" sz="16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min-width:300px</a:t>
            </a:r>
            <a:r>
              <a:rPr lang="en-US" altLang="ko-KR" sz="16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max-height:500px;</a:t>
            </a: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   min-height:300px</a:t>
            </a:r>
            <a:r>
              <a:rPr lang="en-US" altLang="ko-KR" sz="1600" b="1" dirty="0">
                <a:solidFill>
                  <a:srgbClr val="FF0000"/>
                </a:solidFill>
              </a:rPr>
              <a:t>;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89836" y="5588079"/>
            <a:ext cx="676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주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브라우저의 크기가 작아지면 현재 예제에서 텍스트가 박스 밖으로 나올 수 있습니다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0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width </a:t>
            </a:r>
            <a:r>
              <a:rPr lang="ko-KR" altLang="en-US" dirty="0"/>
              <a:t>및 </a:t>
            </a:r>
            <a:r>
              <a:rPr lang="en-US" altLang="ko-KR" dirty="0"/>
              <a:t>height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4928235" cy="4010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1520" y="5445224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min-width</a:t>
            </a:r>
            <a:r>
              <a:rPr lang="ko-KR" altLang="ko-KR" dirty="0"/>
              <a:t>일 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1340768"/>
            <a:ext cx="35283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두 그림을 </a:t>
            </a:r>
            <a:r>
              <a:rPr lang="ko-KR" altLang="en-US" sz="1400" dirty="0"/>
              <a:t>비교하면 브라우저의 크기를 늘이고 줄였는데도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박스의 </a:t>
            </a:r>
            <a:r>
              <a:rPr lang="ko-KR" altLang="en-US" sz="1400" dirty="0"/>
              <a:t>크기가 가변적으로 늘어났다 줄어들었다 하는 것을 볼 수 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앞 페이지 그림에서는 </a:t>
            </a:r>
            <a:r>
              <a:rPr lang="ko-KR" altLang="en-US" sz="1400" dirty="0"/>
              <a:t>브라우저 크기를 더 확대하더라도 </a:t>
            </a:r>
            <a:r>
              <a:rPr lang="en-US" altLang="ko-KR" sz="1400" dirty="0"/>
              <a:t>1024</a:t>
            </a:r>
            <a:r>
              <a:rPr lang="ko-KR" altLang="en-US" sz="1400" dirty="0"/>
              <a:t>픽셀 이상으로 늘어나지 않을 </a:t>
            </a:r>
            <a:r>
              <a:rPr lang="ko-KR" altLang="en-US" sz="1400" dirty="0" smtClean="0"/>
              <a:t>것이 며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좌측 그림에서는 </a:t>
            </a:r>
            <a:r>
              <a:rPr lang="ko-KR" altLang="en-US" sz="1400" dirty="0"/>
              <a:t>브라우저 크기를 더 축소하더라도 </a:t>
            </a:r>
            <a:r>
              <a:rPr lang="en-US" altLang="ko-KR" sz="1400" dirty="0"/>
              <a:t>300</a:t>
            </a:r>
            <a:r>
              <a:rPr lang="ko-KR" altLang="en-US" sz="1400" dirty="0"/>
              <a:t>픽셀 이하로 </a:t>
            </a:r>
            <a:r>
              <a:rPr lang="ko-KR" altLang="en-US" sz="1400" dirty="0" smtClean="0"/>
              <a:t>줄어들지 는 </a:t>
            </a:r>
            <a:r>
              <a:rPr lang="ko-KR" altLang="en-US" sz="1400" dirty="0"/>
              <a:t>않을 것입니다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이런 가변적인 크기의 변화는 웹 페이지 레이아웃을 디자인할 때 항상 </a:t>
            </a:r>
            <a:r>
              <a:rPr lang="ko-KR" altLang="en-US" sz="1400" dirty="0" smtClean="0"/>
              <a:t>고려되어야 할 </a:t>
            </a:r>
            <a:r>
              <a:rPr lang="ko-KR" altLang="en-US" sz="1400" dirty="0"/>
              <a:t>사항 중 하나입니다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한국의 </a:t>
            </a:r>
            <a:r>
              <a:rPr lang="ko-KR" altLang="en-US" sz="1400" dirty="0"/>
              <a:t>웹사이트는 대부분 크기가 고정되어 있지만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외국은 가변적인 </a:t>
            </a:r>
            <a:r>
              <a:rPr lang="ko-KR" altLang="en-US" sz="1400" dirty="0"/>
              <a:t>크기를 가진 사이트가 많습니다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특히 뉴스 </a:t>
            </a:r>
            <a:r>
              <a:rPr lang="ko-KR" altLang="en-US" sz="1400" dirty="0" smtClean="0"/>
              <a:t>보도 </a:t>
            </a:r>
            <a:r>
              <a:rPr lang="ko-KR" altLang="en-US" sz="1400" dirty="0"/>
              <a:t>웹사이트들은 </a:t>
            </a:r>
            <a:r>
              <a:rPr lang="ko-KR" altLang="en-US" sz="1400" dirty="0" smtClean="0"/>
              <a:t>가변적인 크기를 </a:t>
            </a:r>
            <a:r>
              <a:rPr lang="ko-KR" altLang="en-US" sz="1400" dirty="0"/>
              <a:t>지니고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0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float</a:t>
            </a:r>
            <a:r>
              <a:rPr lang="ko-KR" altLang="en-US" dirty="0"/>
              <a:t>를 </a:t>
            </a:r>
            <a:r>
              <a:rPr lang="ko-KR" altLang="en-US" dirty="0" smtClean="0"/>
              <a:t>이용한 박스 </a:t>
            </a:r>
            <a:r>
              <a:rPr lang="ko-KR" altLang="en-US" dirty="0"/>
              <a:t>모델의 정렬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모델에서 위치를 잡아줄 때 가장 중요한 요소가 </a:t>
            </a:r>
            <a:r>
              <a:rPr lang="en-US" altLang="ko-KR" dirty="0"/>
              <a:t>float</a:t>
            </a:r>
            <a:r>
              <a:rPr lang="ko-KR" altLang="en-US" dirty="0"/>
              <a:t>입니다</a:t>
            </a:r>
            <a:r>
              <a:rPr lang="en-US" altLang="ko-KR" dirty="0"/>
              <a:t>. float</a:t>
            </a:r>
            <a:r>
              <a:rPr lang="ko-KR" altLang="en-US" dirty="0"/>
              <a:t>는 </a:t>
            </a:r>
            <a:r>
              <a:rPr lang="ko-KR" altLang="en-US" dirty="0" smtClean="0"/>
              <a:t>한자로는 부유</a:t>
            </a:r>
            <a:r>
              <a:rPr lang="en-US" altLang="ko-KR" dirty="0"/>
              <a:t>(</a:t>
            </a:r>
            <a:r>
              <a:rPr lang="ko-KR" altLang="en-US" dirty="0"/>
              <a:t>浮遊</a:t>
            </a:r>
            <a:r>
              <a:rPr lang="en-US" altLang="ko-KR" dirty="0"/>
              <a:t>)</a:t>
            </a:r>
            <a:r>
              <a:rPr lang="ko-KR" altLang="en-US" dirty="0"/>
              <a:t>라고 합니다</a:t>
            </a:r>
            <a:r>
              <a:rPr lang="en-US" altLang="ko-KR" dirty="0"/>
              <a:t>. </a:t>
            </a:r>
            <a:r>
              <a:rPr lang="ko-KR" altLang="en-US" dirty="0"/>
              <a:t>해석하면 물에 사물을 띄우는 것을 말합니다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CSS</a:t>
            </a:r>
            <a:r>
              <a:rPr lang="ko-KR" altLang="en-US" dirty="0"/>
              <a:t>의 </a:t>
            </a:r>
            <a:r>
              <a:rPr lang="ko-KR" altLang="en-US" dirty="0" smtClean="0"/>
              <a:t>박스 </a:t>
            </a:r>
            <a:r>
              <a:rPr lang="ko-KR" altLang="en-US" dirty="0"/>
              <a:t>모델들을 물에 띄워서 오른쪽이나 왼쪽으로 보내거나 고정시키는 역할을 </a:t>
            </a:r>
            <a:r>
              <a:rPr lang="ko-KR" altLang="en-US" dirty="0" smtClean="0"/>
              <a:t>하는 것이 </a:t>
            </a:r>
            <a:r>
              <a:rPr lang="en-US" altLang="ko-KR" dirty="0"/>
              <a:t>float</a:t>
            </a:r>
            <a:r>
              <a:rPr lang="ko-KR" altLang="en-US" dirty="0"/>
              <a:t>가 해주는 역할입니다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페이지의 박스 모델들은 </a:t>
            </a:r>
            <a:r>
              <a:rPr lang="en-US" altLang="ko-KR" dirty="0"/>
              <a:t>float</a:t>
            </a:r>
            <a:r>
              <a:rPr lang="ko-KR" altLang="en-US" dirty="0"/>
              <a:t>를 통해서 위치가 선정될 수 있습니다</a:t>
            </a:r>
            <a:r>
              <a:rPr lang="en-US" altLang="ko-KR" dirty="0"/>
              <a:t>. float</a:t>
            </a:r>
            <a:r>
              <a:rPr lang="ko-KR" altLang="en-US" dirty="0"/>
              <a:t>의 </a:t>
            </a:r>
            <a:r>
              <a:rPr lang="ko-KR" altLang="en-US" dirty="0" smtClean="0"/>
              <a:t>기본적인 </a:t>
            </a:r>
            <a:r>
              <a:rPr lang="ko-KR" altLang="en-US" dirty="0"/>
              <a:t>사용 방법은 아래와 같이 아주 단순합니다</a:t>
            </a:r>
            <a:r>
              <a:rPr lang="en-US" altLang="ko-KR" dirty="0"/>
              <a:t>. </a:t>
            </a:r>
            <a:r>
              <a:rPr lang="ko-KR" altLang="en-US" dirty="0"/>
              <a:t>하지만 기능은 아주 막강합니다</a:t>
            </a:r>
            <a:r>
              <a:rPr lang="en-US" altLang="ko-KR" dirty="0"/>
              <a:t>.</a:t>
            </a:r>
          </a:p>
          <a:p>
            <a:r>
              <a:rPr lang="en-US" altLang="ko-KR" sz="1800" b="1" dirty="0">
                <a:solidFill>
                  <a:srgbClr val="FF0000"/>
                </a:solidFill>
              </a:rPr>
              <a:t>float: 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/>
              <a:t>float</a:t>
            </a:r>
            <a:r>
              <a:rPr lang="ko-KR" altLang="en-US" dirty="0"/>
              <a:t>의 속성값에는 </a:t>
            </a:r>
            <a:r>
              <a:rPr lang="en-US" altLang="ko-KR" dirty="0"/>
              <a:t>inherit(</a:t>
            </a:r>
            <a:r>
              <a:rPr lang="ko-KR" altLang="en-US" dirty="0"/>
              <a:t>상속</a:t>
            </a:r>
            <a:r>
              <a:rPr lang="en-US" altLang="ko-KR" dirty="0"/>
              <a:t>), right(</a:t>
            </a:r>
            <a:r>
              <a:rPr lang="ko-KR" altLang="en-US" dirty="0"/>
              <a:t>오른쪽</a:t>
            </a:r>
            <a:r>
              <a:rPr lang="en-US" altLang="ko-KR" dirty="0"/>
              <a:t>), left(</a:t>
            </a:r>
            <a:r>
              <a:rPr lang="ko-KR" altLang="en-US" dirty="0"/>
              <a:t>왼쪽</a:t>
            </a:r>
            <a:r>
              <a:rPr lang="en-US" altLang="ko-KR" dirty="0"/>
              <a:t>), none(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float</a:t>
            </a:r>
            <a:r>
              <a:rPr lang="ko-KR" altLang="en-US" dirty="0"/>
              <a:t>를 이용하게 되면 리스트 메뉴들 또한 수직이 아닌 수평으로 펼쳐놓을 수 </a:t>
            </a:r>
            <a:r>
              <a:rPr lang="ko-KR" altLang="en-US" dirty="0" smtClean="0"/>
              <a:t>있습니다</a:t>
            </a:r>
            <a:r>
              <a:rPr lang="en-US" altLang="ko-KR" dirty="0"/>
              <a:t>. </a:t>
            </a:r>
            <a:r>
              <a:rPr lang="ko-KR" altLang="en-US" dirty="0"/>
              <a:t>많은 메뉴들이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&lt;li&gt;...&lt;/li&gt; 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통해서 만들어지는데</a:t>
            </a:r>
            <a:r>
              <a:rPr lang="en-US" altLang="ko-KR" dirty="0"/>
              <a:t>, </a:t>
            </a:r>
            <a:r>
              <a:rPr lang="ko-KR" altLang="en-US" dirty="0"/>
              <a:t>여기에 </a:t>
            </a:r>
            <a:r>
              <a:rPr lang="en-US" altLang="ko-KR" dirty="0" smtClean="0"/>
              <a:t>float </a:t>
            </a:r>
            <a:r>
              <a:rPr lang="ko-KR" altLang="en-US" dirty="0" smtClean="0"/>
              <a:t>속성을 </a:t>
            </a:r>
            <a:r>
              <a:rPr lang="ko-KR" altLang="en-US" dirty="0"/>
              <a:t>주면 수직으로 나열되었던 리스트들이 수평으로 나열되어 버립니다</a:t>
            </a:r>
            <a:r>
              <a:rPr lang="en-US" altLang="ko-KR" dirty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float</a:t>
            </a:r>
            <a:r>
              <a:rPr lang="ko-KR" altLang="en-US" dirty="0"/>
              <a:t>는 박스 모델들을 원하는 방향으로 이동시킬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화면상에 위치한 사이드 메뉴를 왼쪽 또는 오른쪽으로 이동시킬 수 있으며</a:t>
            </a:r>
            <a:r>
              <a:rPr lang="en-US" altLang="ko-KR" dirty="0"/>
              <a:t>, </a:t>
            </a:r>
            <a:r>
              <a:rPr lang="ko-KR" altLang="en-US" dirty="0" smtClean="0"/>
              <a:t>텍스트 </a:t>
            </a:r>
            <a:r>
              <a:rPr lang="ko-KR" altLang="en-US" dirty="0"/>
              <a:t>내부에 그림을 넣거나 광고를 넣을 때도 유용하게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0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를 이용한 박스 모델의 정렬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4248472" cy="36724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6602" y="5733256"/>
            <a:ext cx="2773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source/ch07/ex7-10.html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4008" y="1412776"/>
            <a:ext cx="439147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en-US" altLang="ko-KR" sz="1200" b="1" dirty="0" err="1">
                <a:solidFill>
                  <a:srgbClr val="FF0000"/>
                </a:solidFill>
              </a:rPr>
              <a:t>illust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   width:300px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margin:10px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float:right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008" y="2692077"/>
            <a:ext cx="439248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&lt;div class="</a:t>
            </a:r>
            <a:r>
              <a:rPr lang="en-US" altLang="ko-KR" sz="1200" b="1" dirty="0" err="1">
                <a:solidFill>
                  <a:srgbClr val="FF0000"/>
                </a:solidFill>
              </a:rPr>
              <a:t>illust</a:t>
            </a:r>
            <a:r>
              <a:rPr lang="en-US" altLang="ko-KR" sz="1200" b="1" dirty="0">
                <a:solidFill>
                  <a:srgbClr val="FF0000"/>
                </a:solidFill>
              </a:rPr>
              <a:t>"&gt;</a:t>
            </a:r>
          </a:p>
          <a:p>
            <a:r>
              <a:rPr lang="en-US" altLang="ko-KR" sz="1200" dirty="0" smtClean="0"/>
              <a:t>  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="images/flower.jpg" width="250" </a:t>
            </a:r>
            <a:r>
              <a:rPr lang="en-US" altLang="ko-KR" sz="1200" dirty="0" smtClean="0"/>
              <a:t>height</a:t>
            </a:r>
            <a:r>
              <a:rPr lang="en-US" altLang="ko-KR" sz="1200" dirty="0"/>
              <a:t>="190"&gt;</a:t>
            </a:r>
          </a:p>
          <a:p>
            <a:r>
              <a:rPr lang="en-US" altLang="ko-KR" sz="1200" dirty="0" smtClean="0"/>
              <a:t>  &lt;</a:t>
            </a:r>
            <a:r>
              <a:rPr lang="en-US" altLang="ko-KR" sz="1200" dirty="0"/>
              <a:t>div class="caption</a:t>
            </a:r>
            <a:r>
              <a:rPr lang="en-US" altLang="ko-KR" sz="1200" dirty="0" smtClean="0"/>
              <a:t>"&gt;</a:t>
            </a:r>
            <a:r>
              <a:rPr lang="ko-KR" altLang="en-US" sz="1200" dirty="0" smtClean="0"/>
              <a:t> 이효석의 </a:t>
            </a:r>
            <a:r>
              <a:rPr lang="ko-KR" altLang="en-US" sz="1200" dirty="0"/>
              <a:t>메밀꽃 필 </a:t>
            </a:r>
            <a:r>
              <a:rPr lang="ko-KR" altLang="en-US" sz="1200" dirty="0" smtClean="0"/>
              <a:t>무렵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div&gt;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&lt;/div&gt;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3563431"/>
            <a:ext cx="439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illust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선택자에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float:right</a:t>
            </a:r>
            <a:r>
              <a:rPr lang="ko-KR" altLang="en-US" sz="1400" dirty="0"/>
              <a:t>를 지정하면 문장 내부의 오른쪽에 위치하게 됩니다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여기서 </a:t>
            </a:r>
            <a:r>
              <a:rPr lang="en-US" altLang="ko-KR" sz="1400" dirty="0" err="1"/>
              <a:t>float:left</a:t>
            </a:r>
            <a:r>
              <a:rPr lang="en-US" altLang="ko-KR" sz="1400" dirty="0"/>
              <a:t> </a:t>
            </a:r>
            <a:r>
              <a:rPr lang="ko-KR" altLang="en-US" sz="1400" dirty="0"/>
              <a:t>값을 적용하면 당연히 왼쪽으로 그림이 이동할 것입니다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그러면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float:none</a:t>
            </a:r>
            <a:r>
              <a:rPr lang="ko-KR" altLang="en-US" sz="1400" dirty="0"/>
              <a:t>을 하게 되면 어떻게 될까요</a:t>
            </a:r>
            <a:r>
              <a:rPr lang="en-US" altLang="ko-KR" sz="1400" dirty="0"/>
              <a:t>? </a:t>
            </a:r>
            <a:r>
              <a:rPr lang="ko-KR" altLang="en-US" sz="1400" dirty="0"/>
              <a:t>문장 내부에 위치하지 않고 문장 </a:t>
            </a:r>
            <a:r>
              <a:rPr lang="ko-KR" altLang="en-US" sz="1400" dirty="0" smtClean="0"/>
              <a:t>윗부분에 위치하게 </a:t>
            </a:r>
            <a:r>
              <a:rPr lang="ko-KR" altLang="en-US" sz="1400" dirty="0"/>
              <a:t>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를 이용한 박스 모델의 정렬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92994"/>
            <a:ext cx="4878677" cy="41192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91680" y="5733256"/>
            <a:ext cx="1771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float:none</a:t>
            </a:r>
            <a:r>
              <a:rPr lang="en-US" altLang="ko-KR" dirty="0"/>
              <a:t> </a:t>
            </a:r>
            <a:r>
              <a:rPr lang="ko-KR" altLang="ko-KR" dirty="0"/>
              <a:t>예제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8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를 이용한 박스 모델의 정렬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4953" y="1124744"/>
            <a:ext cx="8229600" cy="4785395"/>
          </a:xfrm>
        </p:spPr>
        <p:txBody>
          <a:bodyPr/>
          <a:lstStyle/>
          <a:p>
            <a:r>
              <a:rPr lang="en-US" altLang="ko-KR" dirty="0" err="1"/>
              <a:t>fl</a:t>
            </a:r>
            <a:r>
              <a:rPr lang="en-US" altLang="ko-KR" dirty="0"/>
              <a:t> oat</a:t>
            </a:r>
            <a:r>
              <a:rPr lang="ko-KR" altLang="en-US" dirty="0"/>
              <a:t>를 이용하면 </a:t>
            </a:r>
            <a:r>
              <a:rPr lang="en-US" altLang="ko-KR" dirty="0"/>
              <a:t>list</a:t>
            </a:r>
            <a:r>
              <a:rPr lang="ko-KR" altLang="en-US" dirty="0"/>
              <a:t>를 수평 정렬할 수 있다고 말했습니다</a:t>
            </a:r>
            <a:r>
              <a:rPr lang="en-US" altLang="ko-KR" dirty="0"/>
              <a:t>. list</a:t>
            </a:r>
            <a:r>
              <a:rPr lang="ko-KR" altLang="en-US" dirty="0"/>
              <a:t>를 수평 정렬하게 </a:t>
            </a:r>
            <a:r>
              <a:rPr lang="ko-KR" altLang="en-US" dirty="0" smtClean="0"/>
              <a:t>되면 </a:t>
            </a:r>
            <a:r>
              <a:rPr lang="ko-KR" altLang="en-US" dirty="0"/>
              <a:t>메뉴를 만들 때 아주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실질적인 예는 </a:t>
            </a:r>
            <a:r>
              <a:rPr lang="en-US" altLang="ko-KR" dirty="0"/>
              <a:t>3</a:t>
            </a:r>
            <a:r>
              <a:rPr lang="ko-KR" altLang="en-US" dirty="0"/>
              <a:t>부 </a:t>
            </a:r>
            <a:r>
              <a:rPr lang="ko-KR" altLang="en-US" dirty="0" smtClean="0"/>
              <a:t>실습에서 직접 </a:t>
            </a:r>
            <a:r>
              <a:rPr lang="ko-KR" altLang="en-US" dirty="0"/>
              <a:t>다루도록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15" y="2132856"/>
            <a:ext cx="7201277" cy="24334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9115" y="6164252"/>
            <a:ext cx="2972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float</a:t>
            </a:r>
            <a:r>
              <a:rPr lang="ko-KR" altLang="ko-KR" dirty="0"/>
              <a:t>를 이용한 리스트 정렬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6165304"/>
            <a:ext cx="284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source/ch07/pic7-21.html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347864" y="4656517"/>
            <a:ext cx="2520280" cy="1507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err="1" smtClean="0">
                <a:solidFill>
                  <a:srgbClr val="002060"/>
                </a:solidFill>
              </a:rPr>
              <a:t>ul.something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 li {</a:t>
            </a:r>
          </a:p>
          <a:p>
            <a:r>
              <a:rPr lang="en-US" altLang="ko-KR" sz="2000" b="1" dirty="0" smtClean="0">
                <a:solidFill>
                  <a:srgbClr val="002060"/>
                </a:solidFill>
              </a:rPr>
              <a:t>    margin:5px;</a:t>
            </a:r>
          </a:p>
          <a:p>
            <a:r>
              <a:rPr lang="en-US" altLang="ko-KR" sz="2000" b="1" dirty="0" smtClean="0">
                <a:solidFill>
                  <a:srgbClr val="002060"/>
                </a:solidFill>
              </a:rPr>
              <a:t>    </a:t>
            </a:r>
            <a:r>
              <a:rPr lang="en-US" altLang="ko-KR" sz="2000" b="1" dirty="0" err="1" smtClean="0">
                <a:solidFill>
                  <a:srgbClr val="002060"/>
                </a:solidFill>
              </a:rPr>
              <a:t>float:left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;</a:t>
            </a:r>
          </a:p>
          <a:p>
            <a:r>
              <a:rPr lang="en-US" altLang="ko-KR" sz="2000" b="1" dirty="0" smtClean="0">
                <a:solidFill>
                  <a:srgbClr val="002060"/>
                </a:solidFill>
              </a:rPr>
              <a:t>}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를 이용한 박스 모델의 정렬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float</a:t>
            </a:r>
            <a:r>
              <a:rPr lang="ko-KR" altLang="en-US" dirty="0"/>
              <a:t>는 웹 페이지의 레이아웃을 잡을 때도 중요한 역할을 하지만</a:t>
            </a:r>
            <a:r>
              <a:rPr lang="en-US" altLang="ko-KR" dirty="0"/>
              <a:t>, </a:t>
            </a:r>
            <a:r>
              <a:rPr lang="ko-KR" altLang="en-US" dirty="0"/>
              <a:t>리스트를 </a:t>
            </a:r>
            <a:r>
              <a:rPr lang="ko-KR" altLang="en-US" dirty="0" smtClean="0"/>
              <a:t>이용한 메뉴를 </a:t>
            </a:r>
            <a:r>
              <a:rPr lang="ko-KR" altLang="en-US" dirty="0"/>
              <a:t>꾸밀 때도 상당히 유용한 기능을 제공합니다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장에서는 박스 모델에 대한 기초적인 정보를 학습했습니다</a:t>
            </a:r>
            <a:r>
              <a:rPr lang="en-US" altLang="ko-KR" dirty="0"/>
              <a:t>. CSS3</a:t>
            </a:r>
            <a:r>
              <a:rPr lang="ko-KR" altLang="en-US" dirty="0"/>
              <a:t>에서 추가된 </a:t>
            </a:r>
            <a:r>
              <a:rPr lang="ko-KR" altLang="en-US" dirty="0" smtClean="0"/>
              <a:t>여러 </a:t>
            </a:r>
            <a:r>
              <a:rPr lang="ko-KR" altLang="en-US" dirty="0"/>
              <a:t>가지 기능들을 설명했는데</a:t>
            </a:r>
            <a:r>
              <a:rPr lang="en-US" altLang="ko-KR" dirty="0"/>
              <a:t>, CSS2</a:t>
            </a:r>
            <a:r>
              <a:rPr lang="ko-KR" altLang="en-US" dirty="0"/>
              <a:t>에서는 많은 편법을 통해서 구현되던 </a:t>
            </a:r>
            <a:r>
              <a:rPr lang="ko-KR" altLang="en-US" dirty="0" smtClean="0"/>
              <a:t>기능들이 </a:t>
            </a:r>
            <a:r>
              <a:rPr lang="en-US" altLang="ko-KR" dirty="0" smtClean="0"/>
              <a:t>CSS3</a:t>
            </a:r>
            <a:r>
              <a:rPr lang="ko-KR" altLang="en-US" dirty="0"/>
              <a:t>를 통해서 정식 지원하게 됨에 따라서 디자이너들은 보다 편리하게 웹 </a:t>
            </a:r>
            <a:r>
              <a:rPr lang="ko-KR" altLang="en-US" dirty="0" smtClean="0"/>
              <a:t>페이지 디자인을 </a:t>
            </a:r>
            <a:r>
              <a:rPr lang="ko-KR" altLang="en-US" dirty="0"/>
              <a:t>할 수 있게 되었습니다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특히 </a:t>
            </a:r>
            <a:r>
              <a:rPr lang="en-US" altLang="ko-KR" dirty="0"/>
              <a:t>7</a:t>
            </a:r>
            <a:r>
              <a:rPr lang="ko-KR" altLang="en-US" dirty="0"/>
              <a:t>장에서는 </a:t>
            </a:r>
            <a:r>
              <a:rPr lang="en-US" altLang="ko-KR" dirty="0"/>
              <a:t>margin</a:t>
            </a:r>
            <a:r>
              <a:rPr lang="ko-KR" altLang="en-US" dirty="0"/>
              <a:t>과 </a:t>
            </a:r>
            <a:r>
              <a:rPr lang="en-US" altLang="ko-KR" dirty="0"/>
              <a:t>padding</a:t>
            </a:r>
            <a:r>
              <a:rPr lang="ko-KR" altLang="en-US" dirty="0"/>
              <a:t>의 사용법은 반드시 숙지해야 합니다</a:t>
            </a:r>
            <a:r>
              <a:rPr lang="en-US" altLang="ko-KR" dirty="0"/>
              <a:t>. </a:t>
            </a:r>
            <a:r>
              <a:rPr lang="ko-KR" altLang="en-US" dirty="0" smtClean="0"/>
              <a:t>구체적인 사용 </a:t>
            </a:r>
            <a:r>
              <a:rPr lang="ko-KR" altLang="en-US" dirty="0"/>
              <a:t>예제는 </a:t>
            </a:r>
            <a:r>
              <a:rPr lang="en-US" altLang="ko-KR" dirty="0"/>
              <a:t>3</a:t>
            </a:r>
            <a:r>
              <a:rPr lang="ko-KR" altLang="en-US" dirty="0"/>
              <a:t>부에서 실전 사이트를 구축해보면서 익혀보도록 하겠습니다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장에서 설명한 요소들은 정말 많이 사용하고 중요하기 때문에 모르는 사항은 </a:t>
            </a:r>
            <a:r>
              <a:rPr lang="ko-KR" altLang="en-US" dirty="0" smtClean="0"/>
              <a:t>다시 한번 </a:t>
            </a:r>
            <a:r>
              <a:rPr lang="ko-KR" altLang="en-US" dirty="0"/>
              <a:t>확인하고 익숙해져야 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7</a:t>
            </a:r>
            <a:r>
              <a:rPr lang="ko-KR" altLang="en-US" dirty="0"/>
              <a:t>장을 완벽하게 익히면</a:t>
            </a:r>
            <a:r>
              <a:rPr lang="en-US" altLang="ko-KR" dirty="0"/>
              <a:t>, </a:t>
            </a:r>
            <a:r>
              <a:rPr lang="ko-KR" altLang="en-US" dirty="0"/>
              <a:t>웹 페이지 </a:t>
            </a:r>
            <a:r>
              <a:rPr lang="ko-KR" altLang="en-US" dirty="0" smtClean="0"/>
              <a:t>레이아웃을 </a:t>
            </a:r>
            <a:r>
              <a:rPr lang="ko-KR" altLang="en-US" dirty="0"/>
              <a:t>잡을 때 거의 문제 없이 디자인할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3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border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레이아웃을 디자인할 때 </a:t>
            </a:r>
            <a:r>
              <a:rPr lang="en-US" altLang="ko-KR" dirty="0"/>
              <a:t>border</a:t>
            </a:r>
            <a:r>
              <a:rPr lang="ko-KR" altLang="en-US" dirty="0"/>
              <a:t>는 가장 많이 사용되는 요소 중 하나입니다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디자인적으로도 상당히 유용하게 사용할 수 있지만 웹 페이지 레이아웃 버그를 </a:t>
            </a:r>
            <a:r>
              <a:rPr lang="ko-KR" altLang="en-US" dirty="0" smtClean="0"/>
              <a:t>잡을 </a:t>
            </a:r>
            <a:r>
              <a:rPr lang="ko-KR" altLang="en-US" dirty="0"/>
              <a:t>때도 사용할 수 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ko-KR" altLang="en-US" dirty="0"/>
              <a:t>“레이아웃 버그를 잡는다</a:t>
            </a:r>
            <a:r>
              <a:rPr lang="en-US" altLang="ko-KR" dirty="0"/>
              <a:t>.”</a:t>
            </a:r>
            <a:r>
              <a:rPr lang="ko-KR" altLang="en-US" dirty="0"/>
              <a:t>는 의미는 블록 태그의 요소들이 값의 </a:t>
            </a:r>
            <a:r>
              <a:rPr lang="ko-KR" altLang="en-US" dirty="0" smtClean="0"/>
              <a:t>중첩으로 인하여 </a:t>
            </a:r>
            <a:r>
              <a:rPr lang="ko-KR" altLang="en-US" dirty="0"/>
              <a:t>엉뚱한 위치에 가 있는 경우가 있습니다</a:t>
            </a:r>
            <a:r>
              <a:rPr lang="en-US" altLang="ko-KR" dirty="0"/>
              <a:t>. </a:t>
            </a:r>
            <a:r>
              <a:rPr lang="ko-KR" altLang="en-US" dirty="0"/>
              <a:t>이럴 경우 </a:t>
            </a:r>
            <a:r>
              <a:rPr lang="en-US" altLang="ko-KR" dirty="0"/>
              <a:t>border</a:t>
            </a:r>
            <a:r>
              <a:rPr lang="ko-KR" altLang="en-US" dirty="0"/>
              <a:t>를 이용해서 </a:t>
            </a:r>
            <a:r>
              <a:rPr lang="ko-KR" altLang="en-US" dirty="0" smtClean="0"/>
              <a:t>그 블록 </a:t>
            </a:r>
            <a:r>
              <a:rPr lang="ko-KR" altLang="en-US" dirty="0"/>
              <a:t>부분을 화면상에서 표시해 주면 레이아웃이 중첩되어 있는 부분 그리고 왜 </a:t>
            </a:r>
            <a:r>
              <a:rPr lang="ko-KR" altLang="en-US" dirty="0" smtClean="0"/>
              <a:t>엉뚱한 </a:t>
            </a:r>
            <a:r>
              <a:rPr lang="ko-KR" altLang="en-US" dirty="0"/>
              <a:t>위치에 블록이 위치해 있는지 찾아낼 수 있습니다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</a:t>
            </a:r>
            <a:r>
              <a:rPr lang="en-US" altLang="ko-KR" dirty="0"/>
              <a:t>CSS3</a:t>
            </a:r>
            <a:r>
              <a:rPr lang="ko-KR" altLang="en-US" dirty="0"/>
              <a:t>에서는 </a:t>
            </a:r>
            <a:r>
              <a:rPr lang="en-US" altLang="ko-KR" dirty="0"/>
              <a:t>border-radius </a:t>
            </a:r>
            <a:r>
              <a:rPr lang="ko-KR" altLang="en-US" dirty="0"/>
              <a:t>요소를 도입하여</a:t>
            </a:r>
            <a:r>
              <a:rPr lang="en-US" altLang="ko-KR" dirty="0"/>
              <a:t>, </a:t>
            </a:r>
            <a:r>
              <a:rPr lang="ko-KR" altLang="en-US" dirty="0"/>
              <a:t>이전 버전의 </a:t>
            </a:r>
            <a:r>
              <a:rPr lang="en-US" altLang="ko-KR" dirty="0"/>
              <a:t>CSS</a:t>
            </a:r>
            <a:r>
              <a:rPr lang="ko-KR" altLang="en-US" dirty="0"/>
              <a:t>에서는 </a:t>
            </a:r>
            <a:r>
              <a:rPr lang="ko-KR" altLang="en-US" dirty="0" smtClean="0"/>
              <a:t>편법으로 </a:t>
            </a:r>
            <a:r>
              <a:rPr lang="ko-KR" altLang="en-US" dirty="0"/>
              <a:t>둥그런 테두리를 만들었던 것을 하나의 코드로 만들어 버립니다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에서 </a:t>
            </a:r>
            <a:r>
              <a:rPr lang="ko-KR" altLang="en-US" dirty="0"/>
              <a:t>이 기능을 보고 왜 이제야 이런 기능이 나왔는지 원망할 정도로 </a:t>
            </a:r>
            <a:r>
              <a:rPr lang="en-US" altLang="ko-KR" dirty="0" smtClean="0"/>
              <a:t>border-radius </a:t>
            </a:r>
            <a:r>
              <a:rPr lang="ko-KR" altLang="en-US" dirty="0" smtClean="0"/>
              <a:t>기능은 </a:t>
            </a:r>
            <a:r>
              <a:rPr lang="ko-KR" altLang="en-US" dirty="0"/>
              <a:t>포토샵의 힘을 빌리지 않고서도 멋진 디자인 효과를 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5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</a:t>
            </a:r>
            <a:r>
              <a:rPr lang="ko-KR" altLang="en-US" dirty="0"/>
              <a:t>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border</a:t>
            </a:r>
            <a:r>
              <a:rPr lang="ko-KR" altLang="en-US" dirty="0"/>
              <a:t>의 속성도 </a:t>
            </a:r>
            <a:r>
              <a:rPr lang="en-US" altLang="ko-KR" dirty="0"/>
              <a:t>margin</a:t>
            </a:r>
            <a:r>
              <a:rPr lang="ko-KR" altLang="en-US" dirty="0"/>
              <a:t>과 </a:t>
            </a:r>
            <a:r>
              <a:rPr lang="en-US" altLang="ko-KR" dirty="0"/>
              <a:t>padding </a:t>
            </a:r>
            <a:r>
              <a:rPr lang="ko-KR" altLang="en-US" dirty="0"/>
              <a:t>값을 입력할 때와 마찬가지로 </a:t>
            </a:r>
            <a:r>
              <a:rPr lang="ko-KR" altLang="en-US" dirty="0" err="1"/>
              <a:t>단축형과</a:t>
            </a:r>
            <a:r>
              <a:rPr lang="ko-KR" altLang="en-US" dirty="0"/>
              <a:t> </a:t>
            </a:r>
            <a:r>
              <a:rPr lang="ko-KR" altLang="en-US" dirty="0" smtClean="0"/>
              <a:t>일반형 두 </a:t>
            </a:r>
            <a:r>
              <a:rPr lang="ko-KR" altLang="en-US" dirty="0"/>
              <a:t>가지 방법이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sz="1800" b="1" dirty="0">
                <a:solidFill>
                  <a:srgbClr val="FF0000"/>
                </a:solidFill>
              </a:rPr>
              <a:t>방법</a:t>
            </a:r>
            <a:r>
              <a:rPr lang="en-US" altLang="ko-KR" sz="1800" b="1" dirty="0">
                <a:solidFill>
                  <a:srgbClr val="FF0000"/>
                </a:solidFill>
              </a:rPr>
              <a:t>1 </a:t>
            </a:r>
            <a:r>
              <a:rPr lang="ko-KR" altLang="en-US" sz="1800" b="1" dirty="0">
                <a:solidFill>
                  <a:srgbClr val="FF0000"/>
                </a:solidFill>
              </a:rPr>
              <a:t>일반형</a:t>
            </a:r>
          </a:p>
          <a:p>
            <a:r>
              <a:rPr lang="en-US" altLang="ko-KR" dirty="0">
                <a:solidFill>
                  <a:srgbClr val="4F81BD"/>
                </a:solidFill>
              </a:rPr>
              <a:t>border-width 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 smtClean="0">
                <a:solidFill>
                  <a:srgbClr val="4F81BD"/>
                </a:solidFill>
              </a:rPr>
              <a:t>; 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ko-KR" altLang="en-US" dirty="0"/>
              <a:t>두께를 지정합니다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4F81BD"/>
                </a:solidFill>
              </a:rPr>
              <a:t>border-style: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 smtClean="0">
                <a:solidFill>
                  <a:srgbClr val="4F81BD"/>
                </a:solidFill>
              </a:rPr>
              <a:t>;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 여기에는 </a:t>
            </a:r>
            <a:r>
              <a:rPr lang="en-US" altLang="ko-KR" dirty="0"/>
              <a:t>dashed, dotted, double, groove, inset, outset, ridge, solid, </a:t>
            </a:r>
            <a:r>
              <a:rPr lang="en-US" altLang="ko-KR" dirty="0" smtClean="0"/>
              <a:t>none </a:t>
            </a:r>
            <a:r>
              <a:rPr lang="ko-KR" altLang="en-US" dirty="0" smtClean="0"/>
              <a:t>을 </a:t>
            </a:r>
            <a:r>
              <a:rPr lang="ko-KR" altLang="en-US" dirty="0"/>
              <a:t>지정할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4F81BD"/>
                </a:solidFill>
              </a:rPr>
              <a:t>border-color: </a:t>
            </a:r>
            <a:r>
              <a:rPr lang="ko-KR" altLang="en-US" dirty="0">
                <a:solidFill>
                  <a:srgbClr val="4F81BD"/>
                </a:solidFill>
              </a:rPr>
              <a:t>속성값</a:t>
            </a:r>
            <a:r>
              <a:rPr lang="en-US" altLang="ko-KR" dirty="0" smtClean="0">
                <a:solidFill>
                  <a:srgbClr val="4F81BD"/>
                </a:solidFill>
              </a:rPr>
              <a:t>;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 </a:t>
            </a:r>
            <a:r>
              <a:rPr lang="ko-KR" altLang="en-US" dirty="0"/>
              <a:t>여기는 </a:t>
            </a:r>
            <a:r>
              <a:rPr lang="ko-KR" altLang="en-US" dirty="0" err="1"/>
              <a:t>색상값을</a:t>
            </a:r>
            <a:r>
              <a:rPr lang="ko-KR" altLang="en-US" dirty="0"/>
              <a:t> 지정합니다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sz="1800" b="1" dirty="0" smtClean="0">
                <a:solidFill>
                  <a:srgbClr val="FF0000"/>
                </a:solidFill>
              </a:rPr>
              <a:t>방법</a:t>
            </a:r>
            <a:r>
              <a:rPr lang="en-US" altLang="ko-KR" sz="1800" b="1" dirty="0">
                <a:solidFill>
                  <a:srgbClr val="FF0000"/>
                </a:solidFill>
              </a:rPr>
              <a:t>2 </a:t>
            </a:r>
            <a:r>
              <a:rPr lang="ko-KR" altLang="en-US" sz="1800" b="1" dirty="0" err="1">
                <a:solidFill>
                  <a:srgbClr val="FF0000"/>
                </a:solidFill>
              </a:rPr>
              <a:t>단축형</a:t>
            </a:r>
            <a:endParaRPr lang="ko-KR" altLang="en-US" sz="1800" b="1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4F81BD"/>
                </a:solidFill>
              </a:rPr>
              <a:t>border: </a:t>
            </a:r>
            <a:r>
              <a:rPr lang="ko-KR" altLang="en-US" dirty="0">
                <a:solidFill>
                  <a:srgbClr val="4F81BD"/>
                </a:solidFill>
              </a:rPr>
              <a:t>두께 스타일 컬러 </a:t>
            </a:r>
            <a:r>
              <a:rPr lang="en-US" altLang="ko-KR" dirty="0" smtClean="0">
                <a:solidFill>
                  <a:srgbClr val="4F81BD"/>
                </a:solidFill>
              </a:rPr>
              <a:t>;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 </a:t>
            </a:r>
            <a:r>
              <a:rPr lang="ko-KR" altLang="en-US" dirty="0"/>
              <a:t>속성을 부여하는 순서는 상관없습니다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</a:t>
            </a:r>
            <a:r>
              <a:rPr lang="ko-KR" altLang="en-US" dirty="0"/>
              <a:t>의 속성</a:t>
            </a:r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5112568" cy="48010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6309320"/>
            <a:ext cx="1426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border </a:t>
            </a:r>
            <a:r>
              <a:rPr lang="ko-KR" altLang="ko-KR" dirty="0"/>
              <a:t>속성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84168" y="1484784"/>
            <a:ext cx="2592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위에서부터 아래로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순서대로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dashed</a:t>
            </a:r>
            <a:r>
              <a:rPr lang="en-US" altLang="ko-KR" dirty="0"/>
              <a:t>(</a:t>
            </a:r>
            <a:r>
              <a:rPr lang="ko-KR" altLang="en-US" dirty="0"/>
              <a:t>➊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dotted</a:t>
            </a:r>
            <a:r>
              <a:rPr lang="en-US" altLang="ko-KR" dirty="0"/>
              <a:t>(</a:t>
            </a:r>
            <a:r>
              <a:rPr lang="ko-KR" altLang="en-US" dirty="0"/>
              <a:t>➋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double</a:t>
            </a:r>
            <a:r>
              <a:rPr lang="en-US" altLang="ko-KR" dirty="0"/>
              <a:t>(</a:t>
            </a:r>
            <a:r>
              <a:rPr lang="ko-KR" altLang="en-US" dirty="0"/>
              <a:t>➌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groove</a:t>
            </a:r>
            <a:r>
              <a:rPr lang="en-US" altLang="ko-KR" dirty="0"/>
              <a:t>(</a:t>
            </a:r>
            <a:r>
              <a:rPr lang="ko-KR" altLang="en-US" dirty="0"/>
              <a:t>➍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inset(</a:t>
            </a:r>
            <a:r>
              <a:rPr lang="ko-KR" altLang="en-US" dirty="0"/>
              <a:t>➎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outset</a:t>
            </a:r>
            <a:r>
              <a:rPr lang="en-US" altLang="ko-KR" dirty="0"/>
              <a:t>(</a:t>
            </a:r>
            <a:r>
              <a:rPr lang="ko-KR" altLang="en-US" dirty="0"/>
              <a:t>➏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ridge</a:t>
            </a:r>
            <a:r>
              <a:rPr lang="en-US" altLang="ko-KR" dirty="0"/>
              <a:t>(</a:t>
            </a:r>
            <a:r>
              <a:rPr lang="ko-KR" altLang="en-US" dirty="0"/>
              <a:t>➐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solid</a:t>
            </a:r>
            <a:r>
              <a:rPr lang="en-US" altLang="ko-KR" dirty="0"/>
              <a:t>(</a:t>
            </a:r>
            <a:r>
              <a:rPr lang="ko-KR" altLang="en-US" dirty="0"/>
              <a:t>➑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none</a:t>
            </a:r>
            <a:r>
              <a:rPr lang="en-US" altLang="ko-KR" dirty="0"/>
              <a:t>(</a:t>
            </a:r>
            <a:r>
              <a:rPr lang="ko-KR" altLang="en-US" dirty="0"/>
              <a:t>➒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의 </a:t>
            </a:r>
            <a:r>
              <a:rPr lang="ko-KR" altLang="en-US" dirty="0"/>
              <a:t>속성을 지정해 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3648" y="20608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➊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3648" y="25199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➋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3648" y="29791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3648" y="34382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➍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648" y="38973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➎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3648" y="43564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➏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3648" y="48156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3648" y="52747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➑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3648" y="573388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➒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6359364"/>
            <a:ext cx="392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다양한 브라우저에서 결과를 확인해 보세요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11760" y="6297809"/>
            <a:ext cx="2718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source/ch07/pic7-6.html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문서의 기본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1872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/>
              <a:t>Body </a:t>
            </a:r>
            <a:r>
              <a:rPr lang="ko-KR" altLang="en-US" b="1" u="sng" dirty="0"/>
              <a:t>부분에는 실질적으로 웹 페이지에서 보이는 내용이 </a:t>
            </a:r>
            <a:r>
              <a:rPr lang="ko-KR" altLang="en-US" b="1" u="sng" dirty="0" smtClean="0"/>
              <a:t>들어간다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smtClean="0"/>
              <a:t>다양한 </a:t>
            </a:r>
            <a:r>
              <a:rPr lang="en-US" altLang="ko-KR" dirty="0"/>
              <a:t>HTML </a:t>
            </a:r>
            <a:r>
              <a:rPr lang="ko-KR" altLang="en-US" dirty="0"/>
              <a:t>태그를 이용하여 문서의 구조를 잡아주는 역할을 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내용을 </a:t>
            </a:r>
            <a:r>
              <a:rPr lang="ko-KR" altLang="en-US" dirty="0"/>
              <a:t>보면 </a:t>
            </a:r>
            <a:r>
              <a:rPr lang="en-US" altLang="ko-KR" dirty="0"/>
              <a:t>Body </a:t>
            </a:r>
            <a:r>
              <a:rPr lang="ko-KR" altLang="en-US" dirty="0"/>
              <a:t>내에 다양한 태그가 있는 것을 볼 수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이들 </a:t>
            </a:r>
            <a:r>
              <a:rPr lang="ko-KR" altLang="en-US" dirty="0"/>
              <a:t>태그가 </a:t>
            </a:r>
            <a:r>
              <a:rPr lang="ko-KR" altLang="en-US" dirty="0" smtClean="0"/>
              <a:t>사이트의 </a:t>
            </a:r>
            <a:r>
              <a:rPr lang="ko-KR" altLang="en-US" dirty="0"/>
              <a:t>뼈대를 이루게 </a:t>
            </a:r>
            <a:r>
              <a:rPr lang="ko-KR" altLang="en-US" dirty="0" smtClean="0"/>
              <a:t>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429000"/>
            <a:ext cx="792088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&lt;div id="wrap"&gt;</a:t>
            </a:r>
          </a:p>
          <a:p>
            <a:r>
              <a:rPr lang="en-US" altLang="ko-KR" sz="1400" dirty="0"/>
              <a:t>&lt;div id="header"&gt;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class="logo"&gt;&lt;a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="./"&gt;&lt;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imgs</a:t>
            </a:r>
            <a:r>
              <a:rPr lang="en-US" altLang="ko-KR" sz="1400" dirty="0"/>
              <a:t>/logo.png" alt=" </a:t>
            </a:r>
            <a:r>
              <a:rPr lang="ko-KR" altLang="en-US" sz="1400" dirty="0" smtClean="0"/>
              <a:t>디자인 </a:t>
            </a:r>
            <a:r>
              <a:rPr lang="en-US" altLang="ko-KR" sz="1400" dirty="0" smtClean="0"/>
              <a:t>“  /&gt;&lt;/</a:t>
            </a:r>
            <a:r>
              <a:rPr lang="en-US" altLang="ko-KR" sz="1400" dirty="0"/>
              <a:t>a&gt;&lt;/div&gt;</a:t>
            </a:r>
          </a:p>
          <a:p>
            <a:r>
              <a:rPr lang="en-US" altLang="ko-KR" sz="1400" dirty="0" smtClean="0"/>
              <a:t>   &lt;</a:t>
            </a:r>
            <a:r>
              <a:rPr lang="en-US" altLang="ko-KR" sz="1400" dirty="0"/>
              <a:t>div id="menu"&gt;</a:t>
            </a:r>
          </a:p>
          <a:p>
            <a:r>
              <a:rPr lang="en-US" altLang="ko-KR" sz="1400" dirty="0" smtClean="0"/>
              <a:t>      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 smtClean="0"/>
              <a:t>          &lt;</a:t>
            </a:r>
            <a:r>
              <a:rPr lang="en-US" altLang="ko-KR" sz="1400" dirty="0"/>
              <a:t>li&gt;&lt;a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="./"&gt;&lt;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imgs</a:t>
            </a:r>
            <a:r>
              <a:rPr lang="en-US" altLang="ko-KR" sz="1400" dirty="0"/>
              <a:t>/menu6.png" alt="HOME</a:t>
            </a:r>
            <a:r>
              <a:rPr lang="en-US" altLang="ko-KR" sz="1400" dirty="0" smtClean="0"/>
              <a:t>" class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png24“ /&gt;&lt;/</a:t>
            </a:r>
            <a:r>
              <a:rPr lang="en-US" altLang="ko-KR" sz="1400" dirty="0"/>
              <a:t>a&gt;&lt;/li&gt;</a:t>
            </a:r>
          </a:p>
          <a:p>
            <a:r>
              <a:rPr lang="en-US" altLang="ko-KR" sz="1400" dirty="0" smtClean="0"/>
              <a:t>      ... </a:t>
            </a:r>
            <a:r>
              <a:rPr lang="ko-KR" altLang="en-US" sz="1400" dirty="0"/>
              <a:t>중략 </a:t>
            </a:r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&lt;/body&gt;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73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</a:t>
            </a:r>
            <a:r>
              <a:rPr lang="ko-KR" altLang="en-US" dirty="0"/>
              <a:t>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 페이지의 그림을 </a:t>
            </a:r>
            <a:r>
              <a:rPr lang="ko-KR" altLang="en-US" dirty="0"/>
              <a:t>보면 브라우저에 따라 결과의 차이가 있는 것을 볼 수 있습니다</a:t>
            </a:r>
            <a:r>
              <a:rPr lang="en-US" altLang="ko-KR" dirty="0"/>
              <a:t>.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ko-KR" altLang="en-US" dirty="0"/>
              <a:t>크롬에서는 모든 값이 정확하게 표현되지만 </a:t>
            </a:r>
            <a:r>
              <a:rPr lang="en-US" altLang="ko-KR" dirty="0" smtClean="0"/>
              <a:t>IE</a:t>
            </a:r>
            <a:r>
              <a:rPr lang="ko-KR" altLang="en-US" dirty="0" smtClean="0"/>
              <a:t> </a:t>
            </a:r>
            <a:r>
              <a:rPr lang="en-US" altLang="ko-KR" dirty="0"/>
              <a:t>9</a:t>
            </a:r>
            <a:r>
              <a:rPr lang="ko-KR" altLang="en-US" dirty="0"/>
              <a:t>에서는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이후의 </a:t>
            </a:r>
            <a:r>
              <a:rPr lang="ko-KR" altLang="en-US" dirty="0"/>
              <a:t>값들은 동일하게 표현되는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특히 브라우저에서 </a:t>
            </a:r>
            <a:r>
              <a:rPr lang="en-US" altLang="ko-KR" dirty="0" smtClean="0"/>
              <a:t>dashed </a:t>
            </a:r>
            <a:r>
              <a:rPr lang="ko-KR" altLang="en-US" dirty="0" smtClean="0"/>
              <a:t>와 </a:t>
            </a:r>
            <a:r>
              <a:rPr lang="en-US" altLang="ko-KR" dirty="0"/>
              <a:t>dotted</a:t>
            </a:r>
            <a:r>
              <a:rPr lang="ko-KR" altLang="en-US" dirty="0"/>
              <a:t>를 표현하는 방식은 모든 브라우저에서 약간의 차이를 보입니다</a:t>
            </a:r>
            <a:r>
              <a:rPr lang="en-US" altLang="ko-KR" dirty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dashed</a:t>
            </a:r>
            <a:r>
              <a:rPr lang="ko-KR" altLang="en-US" dirty="0"/>
              <a:t>와 </a:t>
            </a:r>
            <a:r>
              <a:rPr lang="en-US" altLang="ko-KR" dirty="0"/>
              <a:t>dotted</a:t>
            </a:r>
            <a:r>
              <a:rPr lang="ko-KR" altLang="en-US" dirty="0"/>
              <a:t>를 사용할 때는 각 브라우저들만의 표현 방식을 비교하면서 </a:t>
            </a:r>
            <a:r>
              <a:rPr lang="ko-KR" altLang="en-US" dirty="0" smtClean="0"/>
              <a:t>사용해야 </a:t>
            </a:r>
            <a:r>
              <a:rPr lang="ko-KR" altLang="en-US" dirty="0"/>
              <a:t>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border </a:t>
            </a:r>
            <a:r>
              <a:rPr lang="ko-KR" altLang="en-US" dirty="0"/>
              <a:t>또한 네 방향을 지니고 있습니다</a:t>
            </a:r>
            <a:r>
              <a:rPr lang="en-US" altLang="ko-KR" dirty="0" smtClean="0"/>
              <a:t>. </a:t>
            </a:r>
            <a:r>
              <a:rPr lang="ko-KR" altLang="en-US" dirty="0"/>
              <a:t>그렇기 때문에 다음과 같이 각 방향에 </a:t>
            </a:r>
            <a:r>
              <a:rPr lang="ko-KR" altLang="en-US" dirty="0" smtClean="0"/>
              <a:t>속성을 </a:t>
            </a:r>
            <a:r>
              <a:rPr lang="ko-KR" altLang="en-US" dirty="0"/>
              <a:t>따로 따로 부여할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4509120"/>
            <a:ext cx="511256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border-top: </a:t>
            </a:r>
            <a:r>
              <a:rPr lang="ko-KR" altLang="en-US" b="1" dirty="0">
                <a:solidFill>
                  <a:srgbClr val="FF0000"/>
                </a:solidFill>
              </a:rPr>
              <a:t>속성값 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border-left: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border-right: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border-bottom: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0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</a:t>
            </a:r>
            <a:r>
              <a:rPr lang="ko-KR" altLang="en-US" dirty="0"/>
              <a:t>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이렇게 방향성을 따로 줄 수 있다면 상속에 의해 각각 다른 값을 부여할 수도 </a:t>
            </a:r>
            <a:r>
              <a:rPr lang="ko-KR" altLang="en-US" sz="1600" dirty="0" smtClean="0"/>
              <a:t>있습니다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ko-KR" altLang="en-US" sz="1600" dirty="0" smtClean="0"/>
              <a:t>예를 </a:t>
            </a:r>
            <a:r>
              <a:rPr lang="ko-KR" altLang="en-US" sz="1600" dirty="0"/>
              <a:t>들어</a:t>
            </a:r>
            <a:r>
              <a:rPr lang="en-US" altLang="ko-KR" sz="1600" dirty="0"/>
              <a:t>,</a:t>
            </a:r>
          </a:p>
          <a:p>
            <a:pPr>
              <a:lnSpc>
                <a:spcPct val="100000"/>
              </a:lnSpc>
            </a:pPr>
            <a:endParaRPr lang="en-US" altLang="ko-KR" sz="1600" dirty="0" smtClean="0"/>
          </a:p>
          <a:p>
            <a:pPr>
              <a:lnSpc>
                <a:spcPct val="10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</a:rPr>
              <a:t>border:1px </a:t>
            </a:r>
            <a:r>
              <a:rPr lang="en-US" altLang="ko-KR" sz="2000" b="1" dirty="0">
                <a:solidFill>
                  <a:srgbClr val="FF0000"/>
                </a:solidFill>
              </a:rPr>
              <a:t>solid #666;</a:t>
            </a:r>
          </a:p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border-top: 2px dotted #000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이렇게 값을 정의하면 </a:t>
            </a:r>
            <a:r>
              <a:rPr lang="en-US" altLang="ko-KR" sz="1600" dirty="0"/>
              <a:t>border-top</a:t>
            </a:r>
            <a:r>
              <a:rPr lang="ko-KR" altLang="en-US" sz="1600" dirty="0"/>
              <a:t>이 마지막에 나왔기 때문에 전체 박스의 상단 </a:t>
            </a:r>
            <a:r>
              <a:rPr lang="ko-KR" altLang="en-US" sz="1600" dirty="0" smtClean="0"/>
              <a:t>부분만 </a:t>
            </a:r>
            <a:r>
              <a:rPr lang="ko-KR" altLang="en-US" sz="1600" dirty="0"/>
              <a:t>값의 변화를 줄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결과는 </a:t>
            </a:r>
            <a:r>
              <a:rPr lang="ko-KR" altLang="en-US" sz="1600" dirty="0" smtClean="0"/>
              <a:t>그림과 </a:t>
            </a:r>
            <a:r>
              <a:rPr lang="ko-KR" altLang="en-US" sz="1600" dirty="0"/>
              <a:t>같습니다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1" y="3954497"/>
            <a:ext cx="3676015" cy="23234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5760" y="588154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source/ch07/pic7-7.html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border-radius </a:t>
            </a:r>
            <a:r>
              <a:rPr lang="ko-KR" altLang="en-US" dirty="0" smtClean="0"/>
              <a:t>이해하기</a:t>
            </a:r>
            <a:r>
              <a:rPr lang="en-US" altLang="ko-KR" dirty="0" smtClean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border-radius</a:t>
            </a:r>
            <a:r>
              <a:rPr lang="ko-KR" altLang="en-US" dirty="0"/>
              <a:t>가 출현하면서 웹 디자이너들은 정말 열광했습니다</a:t>
            </a:r>
            <a:r>
              <a:rPr lang="en-US" altLang="ko-KR" dirty="0"/>
              <a:t>. </a:t>
            </a:r>
            <a:r>
              <a:rPr lang="ko-KR" altLang="en-US" dirty="0"/>
              <a:t>이전까지는 </a:t>
            </a:r>
            <a:r>
              <a:rPr lang="ko-KR" altLang="en-US" dirty="0" smtClean="0"/>
              <a:t>둥근 모서리를 </a:t>
            </a:r>
            <a:r>
              <a:rPr lang="ko-KR" altLang="en-US" dirty="0"/>
              <a:t>만들기 위해서 엄청난 편법과 기법들이 난무했습니다</a:t>
            </a:r>
            <a:r>
              <a:rPr lang="en-US" altLang="ko-KR" dirty="0"/>
              <a:t>. </a:t>
            </a:r>
            <a:r>
              <a:rPr lang="ko-KR" altLang="en-US" dirty="0"/>
              <a:t>이미지를 </a:t>
            </a:r>
            <a:r>
              <a:rPr lang="ko-KR" altLang="en-US" dirty="0" smtClean="0"/>
              <a:t>이용해서 둥근 </a:t>
            </a:r>
            <a:r>
              <a:rPr lang="ko-KR" altLang="en-US" dirty="0"/>
              <a:t>모서리 만들기</a:t>
            </a:r>
            <a:r>
              <a:rPr lang="en-US" altLang="ko-KR" dirty="0"/>
              <a:t>, </a:t>
            </a:r>
            <a:r>
              <a:rPr lang="ko-KR" altLang="en-US" dirty="0"/>
              <a:t>단순한 </a:t>
            </a:r>
            <a:r>
              <a:rPr lang="en-US" altLang="ko-KR" dirty="0"/>
              <a:t>CSS</a:t>
            </a:r>
            <a:r>
              <a:rPr lang="ko-KR" altLang="en-US" dirty="0"/>
              <a:t>만으로 둥근 모서리 만들기 등 둥근 모서리 </a:t>
            </a:r>
            <a:r>
              <a:rPr lang="ko-KR" altLang="en-US" dirty="0" smtClean="0"/>
              <a:t>박스를 만들기 </a:t>
            </a:r>
            <a:r>
              <a:rPr lang="ko-KR" altLang="en-US" dirty="0"/>
              <a:t>위한 방법을 수 페이지에 걸쳐 설명한 책도 있었습니다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en-US" altLang="ko-KR" dirty="0"/>
              <a:t>CSS3</a:t>
            </a:r>
            <a:r>
              <a:rPr lang="ko-KR" altLang="en-US" dirty="0"/>
              <a:t>가 출현하면서 간단한 코드만 입력해도 원하는 완벽한 둥근 </a:t>
            </a:r>
            <a:r>
              <a:rPr lang="ko-KR" altLang="en-US" dirty="0" smtClean="0"/>
              <a:t>모서리를 지닌 </a:t>
            </a:r>
            <a:r>
              <a:rPr lang="ko-KR" altLang="en-US" dirty="0"/>
              <a:t>박스를 만들어 낼 수 있게 되었습니다</a:t>
            </a:r>
            <a:r>
              <a:rPr lang="en-US" altLang="ko-KR" dirty="0"/>
              <a:t>. </a:t>
            </a:r>
            <a:r>
              <a:rPr lang="ko-KR" altLang="en-US" dirty="0"/>
              <a:t>기본적인 속성은 다음과 같이 </a:t>
            </a:r>
            <a:r>
              <a:rPr lang="ko-KR" altLang="en-US" dirty="0" smtClean="0"/>
              <a:t>지정되며 속성값은 </a:t>
            </a:r>
            <a:r>
              <a:rPr lang="ko-KR" altLang="en-US" dirty="0"/>
              <a:t>보통 </a:t>
            </a:r>
            <a:r>
              <a:rPr lang="en-US" altLang="ko-KR" dirty="0" err="1"/>
              <a:t>px</a:t>
            </a:r>
            <a:r>
              <a:rPr lang="en-US" altLang="ko-KR" dirty="0"/>
              <a:t>, %, </a:t>
            </a:r>
            <a:r>
              <a:rPr lang="en-US" altLang="ko-KR" dirty="0" err="1"/>
              <a:t>em</a:t>
            </a:r>
            <a:r>
              <a:rPr lang="ko-KR" altLang="en-US" dirty="0"/>
              <a:t>으로 지정합니다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FF0000"/>
                </a:solidFill>
              </a:rPr>
              <a:t>border-radius: </a:t>
            </a:r>
            <a:r>
              <a:rPr lang="ko-KR" altLang="en-US" sz="1800" b="1" dirty="0">
                <a:solidFill>
                  <a:srgbClr val="FF0000"/>
                </a:solidFill>
              </a:rPr>
              <a:t>속성값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2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border-radius </a:t>
            </a:r>
            <a:r>
              <a:rPr lang="ko-KR" altLang="en-US" dirty="0"/>
              <a:t>이해하기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border-radius </a:t>
            </a:r>
            <a:r>
              <a:rPr lang="ko-KR" altLang="en-US" dirty="0"/>
              <a:t>또한 방향성을 가지고 있기 때문에 다음과 같이 각 방향을 지정할 </a:t>
            </a:r>
            <a:r>
              <a:rPr lang="ko-KR" altLang="en-US" dirty="0" smtClean="0"/>
              <a:t>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글을 쓰고 있는 현재 시점에서 최신의 브라우저인 </a:t>
            </a:r>
            <a:r>
              <a:rPr lang="en-US" altLang="ko-KR" dirty="0"/>
              <a:t>IE9, FF4, </a:t>
            </a:r>
            <a:r>
              <a:rPr lang="ko-KR" altLang="en-US" dirty="0" err="1"/>
              <a:t>구글</a:t>
            </a:r>
            <a:r>
              <a:rPr lang="ko-KR" altLang="en-US" dirty="0"/>
              <a:t> 크롬</a:t>
            </a:r>
            <a:r>
              <a:rPr lang="en-US" altLang="ko-KR" dirty="0"/>
              <a:t>11, </a:t>
            </a:r>
            <a:r>
              <a:rPr lang="ko-KR" altLang="en-US" dirty="0"/>
              <a:t>사파리</a:t>
            </a:r>
            <a:r>
              <a:rPr lang="en-US" altLang="ko-KR" dirty="0" smtClean="0"/>
              <a:t>5 </a:t>
            </a:r>
            <a:r>
              <a:rPr lang="ko-KR" altLang="en-US" dirty="0" smtClean="0"/>
              <a:t>에서는 </a:t>
            </a:r>
            <a:r>
              <a:rPr lang="ko-KR" altLang="en-US" dirty="0"/>
              <a:t>모든 값이 정확하게 적용됩니다</a:t>
            </a:r>
            <a:r>
              <a:rPr lang="en-US" altLang="ko-KR" dirty="0"/>
              <a:t>. IE9 </a:t>
            </a:r>
            <a:r>
              <a:rPr lang="ko-KR" altLang="en-US" dirty="0"/>
              <a:t>이전의 버전에서는 </a:t>
            </a:r>
            <a:r>
              <a:rPr lang="en-US" altLang="ko-KR" dirty="0"/>
              <a:t>border-radius </a:t>
            </a:r>
            <a:r>
              <a:rPr lang="ko-KR" altLang="en-US" dirty="0" smtClean="0"/>
              <a:t>값이 </a:t>
            </a:r>
            <a:r>
              <a:rPr lang="ko-KR" altLang="en-US" dirty="0"/>
              <a:t>전혀 적용되지 않습니다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IE9 </a:t>
            </a:r>
            <a:r>
              <a:rPr lang="ko-KR" altLang="en-US" dirty="0"/>
              <a:t>이외의 브라우저</a:t>
            </a:r>
            <a:r>
              <a:rPr lang="en-US" altLang="ko-KR" dirty="0"/>
              <a:t>, </a:t>
            </a:r>
            <a:r>
              <a:rPr lang="ko-KR" altLang="en-US" dirty="0"/>
              <a:t>최신 브라우저가 아닌 하위 버전 브라우저는 각각 </a:t>
            </a:r>
            <a:r>
              <a:rPr lang="ko-KR" altLang="en-US" dirty="0" smtClean="0"/>
              <a:t>다른 </a:t>
            </a:r>
            <a:r>
              <a:rPr lang="ko-KR" altLang="en-US" dirty="0"/>
              <a:t>방식으로 </a:t>
            </a:r>
            <a:r>
              <a:rPr lang="en-US" altLang="ko-KR" dirty="0"/>
              <a:t>border-radius</a:t>
            </a:r>
            <a:r>
              <a:rPr lang="ko-KR" altLang="en-US" dirty="0"/>
              <a:t>를 적용합니다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border-radius</a:t>
            </a:r>
            <a:r>
              <a:rPr lang="ko-KR" altLang="en-US" dirty="0"/>
              <a:t>가 웹 표준이지만</a:t>
            </a:r>
            <a:r>
              <a:rPr lang="en-US" altLang="ko-KR" dirty="0"/>
              <a:t>, </a:t>
            </a:r>
            <a:r>
              <a:rPr lang="en-US" altLang="ko-KR" dirty="0" smtClean="0"/>
              <a:t>FF4 </a:t>
            </a:r>
            <a:r>
              <a:rPr lang="ko-KR" altLang="en-US" dirty="0" smtClean="0"/>
              <a:t>이전 </a:t>
            </a:r>
            <a:r>
              <a:rPr lang="ko-KR" altLang="en-US" dirty="0"/>
              <a:t>버전과 사파리</a:t>
            </a:r>
            <a:r>
              <a:rPr lang="en-US" altLang="ko-KR" dirty="0"/>
              <a:t>5 </a:t>
            </a:r>
            <a:r>
              <a:rPr lang="ko-KR" altLang="en-US" dirty="0"/>
              <a:t>이전 버전은 각 브라우저에 맞는 </a:t>
            </a:r>
            <a:r>
              <a:rPr lang="en-US" altLang="ko-KR" dirty="0"/>
              <a:t>border-radius </a:t>
            </a:r>
            <a:r>
              <a:rPr lang="ko-KR" altLang="en-US" dirty="0"/>
              <a:t>값을 </a:t>
            </a:r>
            <a:r>
              <a:rPr lang="ko-KR" altLang="en-US" dirty="0" smtClean="0"/>
              <a:t>사용해야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988840"/>
            <a:ext cx="7200800" cy="1700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border-top-left-radius: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border-top-right-radius: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border-bottom-left-radius: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border-bottom-right-radius: </a:t>
            </a:r>
            <a:r>
              <a:rPr lang="ko-KR" altLang="en-US" b="1" dirty="0">
                <a:solidFill>
                  <a:srgbClr val="FF0000"/>
                </a:solidFill>
              </a:rPr>
              <a:t>속성값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2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border-radius </a:t>
            </a:r>
            <a:r>
              <a:rPr lang="ko-KR" altLang="en-US" dirty="0"/>
              <a:t>이해하기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961765" cy="34855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552" y="5085184"/>
            <a:ext cx="3570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border-radius</a:t>
            </a:r>
            <a:r>
              <a:rPr lang="ko-KR" altLang="ko-KR" sz="1400" b="1" dirty="0"/>
              <a:t>를 통한 둥근 모서리 만들기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source/ch07/ex7-4.html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44008" y="1504726"/>
            <a:ext cx="4104456" cy="43396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.box1, .box2 {</a:t>
            </a:r>
          </a:p>
          <a:p>
            <a:r>
              <a:rPr lang="en-US" altLang="ko-KR" sz="1200" dirty="0" smtClean="0"/>
              <a:t>    margin:10px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width:300px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background-color</a:t>
            </a:r>
            <a:r>
              <a:rPr lang="en-US" altLang="ko-KR" sz="1200" dirty="0"/>
              <a:t>: #FFC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smtClean="0"/>
              <a:t>   border:1px </a:t>
            </a:r>
            <a:r>
              <a:rPr lang="en-US" altLang="ko-KR" sz="1200" dirty="0"/>
              <a:t>solid #666;</a:t>
            </a:r>
          </a:p>
          <a:p>
            <a:r>
              <a:rPr lang="en-US" altLang="ko-KR" sz="1200" dirty="0"/>
              <a:t>}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.</a:t>
            </a:r>
            <a:r>
              <a:rPr lang="en-US" altLang="ko-KR" sz="2000" b="1" dirty="0">
                <a:solidFill>
                  <a:srgbClr val="FF0000"/>
                </a:solidFill>
              </a:rPr>
              <a:t>box1{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  border-radius:10px</a:t>
            </a:r>
            <a:r>
              <a:rPr lang="en-US" altLang="ko-KR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ko-KR" sz="20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FF0000"/>
                </a:solidFill>
              </a:rPr>
              <a:t>.box2{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  border-radius:20px</a:t>
            </a:r>
            <a:r>
              <a:rPr lang="en-US" altLang="ko-KR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  border-bottom-left-radius:0</a:t>
            </a:r>
            <a:r>
              <a:rPr lang="en-US" altLang="ko-KR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   border-bottom-right-radius:0</a:t>
            </a:r>
            <a:r>
              <a:rPr lang="en-US" altLang="ko-KR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}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border-radius </a:t>
            </a:r>
            <a:r>
              <a:rPr lang="ko-KR" altLang="en-US" dirty="0"/>
              <a:t>이해하기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57200" y="1340768"/>
            <a:ext cx="8229600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예제에서 </a:t>
            </a:r>
            <a:r>
              <a:rPr lang="en-US" altLang="ko-KR" sz="1400" dirty="0"/>
              <a:t>.box1</a:t>
            </a:r>
            <a:r>
              <a:rPr lang="ko-KR" altLang="en-US" sz="1400" dirty="0"/>
              <a:t>과 </a:t>
            </a:r>
            <a:r>
              <a:rPr lang="en-US" altLang="ko-KR" sz="1400" dirty="0"/>
              <a:t>.box2</a:t>
            </a:r>
            <a:r>
              <a:rPr lang="ko-KR" altLang="en-US" sz="1400" dirty="0"/>
              <a:t>에서 공통된 부분은 그룹 </a:t>
            </a:r>
            <a:r>
              <a:rPr lang="ko-KR" altLang="en-US" sz="1400" dirty="0" err="1"/>
              <a:t>선택자로</a:t>
            </a:r>
            <a:r>
              <a:rPr lang="ko-KR" altLang="en-US" sz="1400" dirty="0"/>
              <a:t> 묶었습니다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그리고 </a:t>
            </a:r>
            <a:r>
              <a:rPr lang="en-US" altLang="ko-KR" sz="1400" dirty="0"/>
              <a:t>.box1</a:t>
            </a:r>
            <a:r>
              <a:rPr lang="ko-KR" altLang="en-US" sz="1400" dirty="0"/>
              <a:t>에서는 네 방향으로 </a:t>
            </a:r>
            <a:r>
              <a:rPr lang="en-US" altLang="ko-KR" sz="1400" dirty="0"/>
              <a:t>radius</a:t>
            </a:r>
            <a:r>
              <a:rPr lang="ko-KR" altLang="en-US" sz="1400" dirty="0"/>
              <a:t>를 적용했으며</a:t>
            </a:r>
            <a:r>
              <a:rPr lang="en-US" altLang="ko-KR" sz="1400" dirty="0"/>
              <a:t>, .box2</a:t>
            </a:r>
            <a:r>
              <a:rPr lang="ko-KR" altLang="en-US" sz="1400" dirty="0"/>
              <a:t>에서는 네 방향으로 </a:t>
            </a:r>
            <a:r>
              <a:rPr lang="ko-KR" altLang="en-US" sz="1400" dirty="0" smtClean="0"/>
              <a:t>주고 밑 </a:t>
            </a:r>
            <a:r>
              <a:rPr lang="ko-KR" altLang="en-US" sz="1400" dirty="0"/>
              <a:t>부분에 대해서 </a:t>
            </a:r>
            <a:r>
              <a:rPr lang="en-US" altLang="ko-KR" sz="1400" dirty="0"/>
              <a:t>radius </a:t>
            </a:r>
            <a:r>
              <a:rPr lang="ko-KR" altLang="en-US" sz="1400" dirty="0"/>
              <a:t>값을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지정했습니다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즉 </a:t>
            </a:r>
            <a:r>
              <a:rPr lang="ko-KR" altLang="en-US" sz="1400" dirty="0"/>
              <a:t>상속을 통해 밑 </a:t>
            </a:r>
            <a:r>
              <a:rPr lang="ko-KR" altLang="en-US" sz="1400" dirty="0" smtClean="0"/>
              <a:t> 부분에서 값을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만들어 버린 것입니다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.box2</a:t>
            </a:r>
            <a:r>
              <a:rPr lang="ko-KR" altLang="en-US" sz="1400" dirty="0" smtClean="0"/>
              <a:t>를 다른 방법으로 구현해 보세요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그리고 다양하게 </a:t>
            </a:r>
            <a:r>
              <a:rPr lang="en-US" altLang="ko-KR" sz="1400" dirty="0" smtClean="0"/>
              <a:t>border-radius </a:t>
            </a:r>
            <a:r>
              <a:rPr lang="ko-KR" altLang="en-US" sz="1400" dirty="0" smtClean="0"/>
              <a:t>를 적용해 보세요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3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/>
              <a:t>box-shadow</a:t>
            </a:r>
            <a:r>
              <a:rPr lang="ko-KR" altLang="en-US" sz="2600" dirty="0"/>
              <a:t>를 이용한 박스에 그림자 효과 </a:t>
            </a:r>
            <a:r>
              <a:rPr lang="ko-KR" altLang="en-US" sz="2600" dirty="0" smtClean="0"/>
              <a:t>주기</a:t>
            </a:r>
            <a:r>
              <a:rPr lang="en-US" altLang="ko-KR" sz="2600" dirty="0" smtClean="0"/>
              <a:t>(css3)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에서는 박스에 그림자 효과 또한 줄 수 있습니다</a:t>
            </a:r>
            <a:r>
              <a:rPr lang="en-US" altLang="ko-KR" dirty="0"/>
              <a:t>. </a:t>
            </a:r>
            <a:r>
              <a:rPr lang="ko-KR" altLang="en-US" dirty="0"/>
              <a:t>이전 버전에서는 박스에 </a:t>
            </a:r>
            <a:r>
              <a:rPr lang="ko-KR" altLang="en-US" dirty="0" smtClean="0"/>
              <a:t>그림자 </a:t>
            </a:r>
            <a:r>
              <a:rPr lang="ko-KR" altLang="en-US" dirty="0"/>
              <a:t>효과를 주기 위해서 포토샵을 이용해 그림자가 포함된 박스를 만들어서 </a:t>
            </a:r>
            <a:r>
              <a:rPr lang="ko-KR" altLang="en-US" dirty="0" smtClean="0"/>
              <a:t>박스를 </a:t>
            </a:r>
            <a:r>
              <a:rPr lang="ko-KR" altLang="en-US" dirty="0"/>
              <a:t>배경으로 사용하는 방법을 사용했습니다</a:t>
            </a:r>
            <a:r>
              <a:rPr lang="en-US" altLang="ko-KR" dirty="0"/>
              <a:t>. </a:t>
            </a:r>
            <a:r>
              <a:rPr lang="ko-KR" altLang="en-US" dirty="0"/>
              <a:t>즉 디자이너가 일일이 그림자 </a:t>
            </a:r>
            <a:r>
              <a:rPr lang="ko-KR" altLang="en-US" dirty="0" smtClean="0"/>
              <a:t>이미지를 </a:t>
            </a:r>
            <a:r>
              <a:rPr lang="ko-KR" altLang="en-US" dirty="0"/>
              <a:t>만들어 박스에 효과를 주곤 했는데</a:t>
            </a:r>
            <a:r>
              <a:rPr lang="en-US" altLang="ko-KR" dirty="0"/>
              <a:t>, CSS3</a:t>
            </a:r>
            <a:r>
              <a:rPr lang="ko-KR" altLang="en-US" dirty="0"/>
              <a:t>에서는 정말 간단한 코드 하나만 </a:t>
            </a:r>
            <a:r>
              <a:rPr lang="ko-KR" altLang="en-US" dirty="0" smtClean="0"/>
              <a:t>입력하면 </a:t>
            </a:r>
            <a:r>
              <a:rPr lang="ko-KR" altLang="en-US" dirty="0"/>
              <a:t>박스에 완벽한 그림자가 생성됩니다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포토샵을 </a:t>
            </a:r>
            <a:r>
              <a:rPr lang="ko-KR" altLang="en-US" dirty="0"/>
              <a:t>이용해서 그림자를 만들면 추후에 수정할 때 여러 작업이 수반되는 데 </a:t>
            </a:r>
            <a:r>
              <a:rPr lang="ko-KR" altLang="en-US" dirty="0" smtClean="0"/>
              <a:t>반해</a:t>
            </a:r>
            <a:r>
              <a:rPr lang="en-US" altLang="ko-KR" dirty="0"/>
              <a:t>, CSS3</a:t>
            </a:r>
            <a:r>
              <a:rPr lang="ko-KR" altLang="en-US" dirty="0"/>
              <a:t>를 이용해서 그림자를 만들면 코드 몇 개만 수정하더라도 바로 </a:t>
            </a:r>
            <a:r>
              <a:rPr lang="ko-KR" altLang="en-US" dirty="0" smtClean="0"/>
              <a:t>그림자의 방향 </a:t>
            </a:r>
            <a:r>
              <a:rPr lang="ko-KR" altLang="en-US" dirty="0"/>
              <a:t>그리고 그림자의 색 그리고 투명도까지 조절할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사용법은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FF0000"/>
                </a:solidFill>
              </a:rPr>
              <a:t>box-shadow: x-</a:t>
            </a:r>
            <a:r>
              <a:rPr lang="ko-KR" altLang="en-US" sz="1800" b="1" dirty="0" err="1">
                <a:solidFill>
                  <a:srgbClr val="FF0000"/>
                </a:solidFill>
              </a:rPr>
              <a:t>방향값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y-</a:t>
            </a:r>
            <a:r>
              <a:rPr lang="ko-KR" altLang="en-US" sz="1800" b="1" dirty="0" err="1">
                <a:solidFill>
                  <a:srgbClr val="FF0000"/>
                </a:solidFill>
              </a:rPr>
              <a:t>방향값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ko-KR" altLang="en-US" sz="1800" b="1" dirty="0" err="1">
                <a:solidFill>
                  <a:srgbClr val="FF0000"/>
                </a:solidFill>
              </a:rPr>
              <a:t>블러값</a:t>
            </a:r>
            <a:r>
              <a:rPr lang="ko-KR" altLang="en-US" sz="1800" b="1" dirty="0">
                <a:solidFill>
                  <a:srgbClr val="FF0000"/>
                </a:solidFill>
              </a:rPr>
              <a:t> 색상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/>
              <a:t>box-shadow</a:t>
            </a:r>
            <a:r>
              <a:rPr lang="ko-KR" altLang="en-US" sz="2600" dirty="0"/>
              <a:t>를 이용한 박스에 그림자 효과 주기</a:t>
            </a:r>
            <a:r>
              <a:rPr lang="en-US" altLang="ko-KR" sz="2600" dirty="0"/>
              <a:t>(css3)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x-</a:t>
            </a:r>
            <a:r>
              <a:rPr lang="ko-KR" altLang="en-US" dirty="0" err="1"/>
              <a:t>방향값과</a:t>
            </a:r>
            <a:r>
              <a:rPr lang="ko-KR" altLang="en-US" dirty="0"/>
              <a:t> </a:t>
            </a:r>
            <a:r>
              <a:rPr lang="en-US" altLang="ko-KR" dirty="0"/>
              <a:t>y-</a:t>
            </a:r>
            <a:r>
              <a:rPr lang="ko-KR" altLang="en-US" dirty="0" err="1"/>
              <a:t>방향값은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축을 기준으로 양수 또는 음수의 값입니다</a:t>
            </a:r>
            <a:r>
              <a:rPr lang="en-US" altLang="ko-KR" dirty="0"/>
              <a:t>. </a:t>
            </a:r>
            <a:r>
              <a:rPr lang="ko-KR" altLang="en-US" dirty="0" err="1" smtClean="0"/>
              <a:t>블러값은</a:t>
            </a:r>
            <a:r>
              <a:rPr lang="ko-KR" altLang="en-US" dirty="0" smtClean="0"/>
              <a:t> 그림자의 </a:t>
            </a:r>
            <a:r>
              <a:rPr lang="ko-KR" altLang="en-US" dirty="0"/>
              <a:t>흐림 정도를 나타내며</a:t>
            </a:r>
            <a:r>
              <a:rPr lang="en-US" altLang="ko-KR" dirty="0"/>
              <a:t>, </a:t>
            </a:r>
            <a:r>
              <a:rPr lang="ko-KR" altLang="en-US" dirty="0"/>
              <a:t>색상은 일반적인 </a:t>
            </a:r>
            <a:r>
              <a:rPr lang="ko-KR" altLang="en-US" dirty="0" err="1"/>
              <a:t>색상값입니다</a:t>
            </a:r>
            <a:r>
              <a:rPr lang="en-US" altLang="ko-KR" dirty="0"/>
              <a:t>. </a:t>
            </a:r>
            <a:r>
              <a:rPr lang="ko-KR" altLang="en-US" dirty="0"/>
              <a:t>여기서 색상은 </a:t>
            </a:r>
            <a:r>
              <a:rPr lang="ko-KR" altLang="en-US" dirty="0" smtClean="0"/>
              <a:t>순서에 </a:t>
            </a:r>
            <a:r>
              <a:rPr lang="ko-KR" altLang="en-US" dirty="0"/>
              <a:t>상관없이 앞쪽 혹은 뒤쪽에 위치할 수 있지만</a:t>
            </a:r>
            <a:r>
              <a:rPr lang="en-US" altLang="ko-KR" dirty="0"/>
              <a:t>, </a:t>
            </a:r>
            <a:r>
              <a:rPr lang="ko-KR" altLang="en-US" dirty="0"/>
              <a:t>나머지 값은 순서에 맞춰 </a:t>
            </a:r>
            <a:r>
              <a:rPr lang="ko-KR" altLang="en-US" dirty="0" smtClean="0"/>
              <a:t>값을 지정해야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4561840" cy="24663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20072" y="2577857"/>
            <a:ext cx="316835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.box1 {</a:t>
            </a:r>
          </a:p>
          <a:p>
            <a:r>
              <a:rPr lang="en-US" altLang="ko-KR" sz="1200" dirty="0" smtClean="0"/>
              <a:t>   margin:10px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padding:10px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width:300px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background-color</a:t>
            </a:r>
            <a:r>
              <a:rPr lang="en-US" altLang="ko-KR" sz="1200" dirty="0"/>
              <a:t>: #FFC;</a:t>
            </a:r>
          </a:p>
          <a:p>
            <a:r>
              <a:rPr lang="en-US" altLang="ko-KR" sz="1200" dirty="0" smtClean="0"/>
              <a:t>   border:1px </a:t>
            </a:r>
            <a:r>
              <a:rPr lang="en-US" altLang="ko-KR" sz="1200" dirty="0"/>
              <a:t>solid #666;</a:t>
            </a:r>
          </a:p>
          <a:p>
            <a:r>
              <a:rPr lang="en-US" altLang="ko-KR" sz="1200" dirty="0" smtClean="0"/>
              <a:t>   border-radius:10px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box-shadow </a:t>
            </a:r>
            <a:r>
              <a:rPr lang="en-US" altLang="ko-KR" sz="1200" dirty="0"/>
              <a:t>2px </a:t>
            </a:r>
            <a:r>
              <a:rPr lang="en-US" altLang="ko-KR" sz="1200" dirty="0" err="1"/>
              <a:t>2px</a:t>
            </a:r>
            <a:r>
              <a:rPr lang="en-US" altLang="ko-KR" sz="1200" dirty="0"/>
              <a:t> 5px :#999;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934137" y="4350772"/>
            <a:ext cx="26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source/ch07/ex7-4.html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1273" y="5082553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err="1"/>
              <a:t>쉐도우</a:t>
            </a:r>
            <a:r>
              <a:rPr lang="ko-KR" altLang="en-US" dirty="0"/>
              <a:t> 효과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0072" y="463832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반드시 예제에서 값을 변경해 보면서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변화되는 속성을 익히세요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CSS</a:t>
            </a:r>
            <a:r>
              <a:rPr lang="ko-KR" altLang="en-US" dirty="0"/>
              <a:t>에서는 글꼴을 어떻게 정의할까요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body </a:t>
            </a:r>
            <a:r>
              <a:rPr lang="ko-KR" altLang="en-US" dirty="0"/>
              <a:t>태그에서 정의해주면 모든 페이지에 동일한 글꼴이 적용됩니다</a:t>
            </a:r>
            <a:r>
              <a:rPr lang="en-US" altLang="ko-KR" dirty="0"/>
              <a:t>. </a:t>
            </a:r>
            <a:r>
              <a:rPr lang="ko-KR" altLang="en-US" dirty="0"/>
              <a:t>다음과 같이</a:t>
            </a:r>
          </a:p>
          <a:p>
            <a:r>
              <a:rPr lang="ko-KR" altLang="en-US" dirty="0"/>
              <a:t>정의합니다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font-family: "</a:t>
            </a:r>
            <a:r>
              <a:rPr lang="ko-KR" altLang="en-US" b="1" dirty="0">
                <a:solidFill>
                  <a:srgbClr val="FF0000"/>
                </a:solidFill>
              </a:rPr>
              <a:t>폰트 이름</a:t>
            </a:r>
            <a:r>
              <a:rPr lang="en-US" altLang="ko-KR" b="1" dirty="0">
                <a:solidFill>
                  <a:srgbClr val="FF0000"/>
                </a:solidFill>
              </a:rPr>
              <a:t>";</a:t>
            </a:r>
          </a:p>
          <a:p>
            <a:r>
              <a:rPr lang="ko-KR" altLang="en-US" dirty="0"/>
              <a:t>그런데 </a:t>
            </a:r>
            <a:r>
              <a:rPr lang="en-US" altLang="ko-KR" dirty="0"/>
              <a:t>font-family</a:t>
            </a:r>
            <a:r>
              <a:rPr lang="ko-KR" altLang="en-US" dirty="0"/>
              <a:t>에는 여러 이름을 같이 넣을 수 있습니다</a:t>
            </a:r>
            <a:r>
              <a:rPr lang="en-US" altLang="ko-KR" dirty="0"/>
              <a:t>. </a:t>
            </a:r>
            <a:r>
              <a:rPr lang="ko-KR" altLang="en-US" dirty="0"/>
              <a:t>무슨 말이냐 하면 </a:t>
            </a:r>
            <a:r>
              <a:rPr lang="ko-KR" altLang="en-US" dirty="0" smtClean="0"/>
              <a:t>웹 개발자가 </a:t>
            </a:r>
            <a:r>
              <a:rPr lang="ko-KR" altLang="en-US" dirty="0"/>
              <a:t>다른 사용자의 컴퓨터에도 “이런 글꼴이 설치되어 있을 것이다</a:t>
            </a:r>
            <a:r>
              <a:rPr lang="en-US" altLang="ko-KR" dirty="0"/>
              <a:t>.”</a:t>
            </a:r>
            <a:r>
              <a:rPr lang="ko-KR" altLang="en-US" dirty="0"/>
              <a:t>라고 </a:t>
            </a:r>
            <a:r>
              <a:rPr lang="ko-KR" altLang="en-US" dirty="0" smtClean="0"/>
              <a:t>생각이 </a:t>
            </a:r>
            <a:r>
              <a:rPr lang="ko-KR" altLang="en-US" dirty="0"/>
              <a:t>들면 몇 가지 폰트를 조합해서 넣을 수 있다는 것인데요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body {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font-family</a:t>
            </a:r>
            <a:r>
              <a:rPr lang="en-US" altLang="ko-KR" sz="2800" b="1" dirty="0">
                <a:solidFill>
                  <a:srgbClr val="FF0000"/>
                </a:solidFill>
              </a:rPr>
              <a:t>: "</a:t>
            </a:r>
            <a:r>
              <a:rPr lang="ko-KR" altLang="en-US" sz="2800" b="1" dirty="0">
                <a:solidFill>
                  <a:srgbClr val="FF0000"/>
                </a:solidFill>
              </a:rPr>
              <a:t>맑은 고딕</a:t>
            </a:r>
            <a:r>
              <a:rPr lang="en-US" altLang="ko-KR" sz="2800" b="1" dirty="0">
                <a:solidFill>
                  <a:srgbClr val="FF0000"/>
                </a:solidFill>
              </a:rPr>
              <a:t>", </a:t>
            </a:r>
            <a:r>
              <a:rPr lang="ko-KR" altLang="en-US" sz="2800" b="1" dirty="0">
                <a:solidFill>
                  <a:srgbClr val="FF0000"/>
                </a:solidFill>
              </a:rPr>
              <a:t>돋움</a:t>
            </a:r>
            <a:r>
              <a:rPr lang="en-US" altLang="ko-KR" sz="28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r>
              <a:rPr lang="ko-KR" altLang="en-US" dirty="0"/>
              <a:t>이렇게 정의를 해주면 사용자의 </a:t>
            </a:r>
            <a:r>
              <a:rPr lang="en-US" altLang="ko-KR" dirty="0"/>
              <a:t>PC</a:t>
            </a:r>
            <a:r>
              <a:rPr lang="ko-KR" altLang="en-US" dirty="0"/>
              <a:t>가 윈도우비스타나 윈도우</a:t>
            </a:r>
            <a:r>
              <a:rPr lang="en-US" altLang="ko-KR" dirty="0"/>
              <a:t>7</a:t>
            </a:r>
            <a:r>
              <a:rPr lang="ko-KR" altLang="en-US" dirty="0"/>
              <a:t>일 경우 모든 </a:t>
            </a:r>
            <a:r>
              <a:rPr lang="ko-KR" altLang="en-US" dirty="0" smtClean="0"/>
              <a:t>텍스트 는 </a:t>
            </a:r>
            <a:r>
              <a:rPr lang="ko-KR" altLang="en-US" dirty="0"/>
              <a:t>맑은 고딕으로 보일 것이며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XP </a:t>
            </a:r>
            <a:r>
              <a:rPr lang="ko-KR" altLang="en-US" dirty="0"/>
              <a:t>사용자는</a:t>
            </a:r>
            <a:r>
              <a:rPr lang="en-US" altLang="ko-KR" dirty="0"/>
              <a:t>(</a:t>
            </a:r>
            <a:r>
              <a:rPr lang="ko-KR" altLang="en-US" dirty="0"/>
              <a:t>오피스</a:t>
            </a:r>
            <a:r>
              <a:rPr lang="en-US" altLang="ko-KR" dirty="0"/>
              <a:t>2007</a:t>
            </a:r>
            <a:r>
              <a:rPr lang="ko-KR" altLang="en-US" dirty="0"/>
              <a:t>이 설치되지 않은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맑은 </a:t>
            </a:r>
            <a:r>
              <a:rPr lang="ko-KR" altLang="en-US" dirty="0"/>
              <a:t>고딕은 건너 뛰고 돋움이 기본 글꼴로 설정될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3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한글 사이트의 경우 글꼴 지원이 약한 이유는 영어권처럼 많은 글꼴이 </a:t>
            </a:r>
            <a:r>
              <a:rPr lang="ko-KR" altLang="en-US" dirty="0" smtClean="0"/>
              <a:t>시스템에서 </a:t>
            </a:r>
            <a:r>
              <a:rPr lang="ko-KR" altLang="en-US" dirty="0"/>
              <a:t>제공되고 있지 않으며 대부분의 한글 글꼴은 상용이기 때문입니다</a:t>
            </a:r>
            <a:r>
              <a:rPr lang="en-US" altLang="ko-KR" dirty="0"/>
              <a:t>. </a:t>
            </a:r>
            <a:r>
              <a:rPr lang="ko-KR" altLang="en-US" dirty="0" smtClean="0"/>
              <a:t>무료라도 </a:t>
            </a:r>
            <a:r>
              <a:rPr lang="ko-KR" altLang="en-US" dirty="0"/>
              <a:t>저작권에 따라 사용이 불가능한 경우도 있고 사용자들이 일일이 </a:t>
            </a:r>
            <a:r>
              <a:rPr lang="en-US" altLang="ko-KR" dirty="0"/>
              <a:t>PC</a:t>
            </a:r>
            <a:r>
              <a:rPr lang="ko-KR" altLang="en-US" dirty="0"/>
              <a:t>에 해당 </a:t>
            </a:r>
            <a:r>
              <a:rPr lang="ko-KR" altLang="en-US" dirty="0" smtClean="0"/>
              <a:t>글꼴을 </a:t>
            </a:r>
            <a:r>
              <a:rPr lang="ko-KR" altLang="en-US" dirty="0"/>
              <a:t>설치해야 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2924944"/>
            <a:ext cx="7920880" cy="2592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글꼴 이름 중간에 스페이스</a:t>
            </a:r>
            <a:r>
              <a:rPr lang="en-US" altLang="ko-KR" sz="1400" dirty="0"/>
              <a:t>(</a:t>
            </a:r>
            <a:r>
              <a:rPr lang="ko-KR" altLang="en-US" sz="1400" dirty="0"/>
              <a:t>공간</a:t>
            </a:r>
            <a:r>
              <a:rPr lang="en-US" altLang="ko-KR" sz="1400" dirty="0"/>
              <a:t>)</a:t>
            </a:r>
            <a:r>
              <a:rPr lang="ko-KR" altLang="en-US" sz="1400" dirty="0"/>
              <a:t>가 있는 경우에는 반드시 “ ”</a:t>
            </a:r>
            <a:r>
              <a:rPr lang="en-US" altLang="ko-KR" sz="1400" dirty="0"/>
              <a:t>(</a:t>
            </a:r>
            <a:r>
              <a:rPr lang="ko-KR" altLang="en-US" sz="1400" dirty="0"/>
              <a:t>따옴표</a:t>
            </a:r>
            <a:r>
              <a:rPr lang="en-US" altLang="ko-KR" sz="1400" dirty="0"/>
              <a:t>)</a:t>
            </a:r>
            <a:r>
              <a:rPr lang="ko-KR" altLang="en-US" sz="1400" dirty="0"/>
              <a:t>로 묶어야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한국 웹사이트에서도 굴림이나 돋움은 따옴표로 묶지 않는데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맑은 고딕은 반드시 따옴표로 묶어줘야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그래서 모든 글꼴을 지정할 때 전부 따옴표로 묶어 주면 어떨 때 따옴표로 묶어주지 하고 생각하지 않으니</a:t>
            </a:r>
            <a:r>
              <a:rPr lang="en-US" altLang="ko-KR" sz="3200" b="1" dirty="0">
                <a:solidFill>
                  <a:srgbClr val="FFFF00"/>
                </a:solidFill>
              </a:rPr>
              <a:t>, </a:t>
            </a:r>
            <a:r>
              <a:rPr lang="ko-KR" altLang="en-US" sz="3200" b="1" dirty="0">
                <a:solidFill>
                  <a:srgbClr val="FFFF00"/>
                </a:solidFill>
              </a:rPr>
              <a:t>모든 글꼴을 따옴표로 묶는 습관을 들이면 편합니다</a:t>
            </a:r>
            <a:r>
              <a:rPr lang="en-US" altLang="ko-KR" sz="3200" b="1" dirty="0">
                <a:solidFill>
                  <a:srgbClr val="FFFF00"/>
                </a:solidFill>
              </a:rPr>
              <a:t>.</a:t>
            </a:r>
            <a:endParaRPr lang="ko-KR" altLang="en-US" sz="3200" b="1" dirty="0">
              <a:solidFill>
                <a:srgbClr val="FFFF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에서 </a:t>
            </a:r>
            <a:r>
              <a:rPr lang="ko-KR" altLang="en-US" dirty="0" smtClean="0"/>
              <a:t>추가된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대표적으로 </a:t>
            </a:r>
            <a:r>
              <a:rPr lang="ko-KR" altLang="en-US" dirty="0"/>
              <a:t>추가된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</a:t>
            </a:r>
            <a:r>
              <a:rPr lang="ko-KR" altLang="en-US" dirty="0"/>
              <a:t>중에는 기능적인 요소보다는 화면 레이아웃을 잡을 때 </a:t>
            </a:r>
            <a:r>
              <a:rPr lang="ko-KR" altLang="en-US" dirty="0" smtClean="0"/>
              <a:t>사용하는 태그가 많이 도입되었음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XHTML1.0</a:t>
            </a:r>
            <a:r>
              <a:rPr lang="ko-KR" altLang="en-US" dirty="0"/>
              <a:t>에서 페이지 레이아웃을 잡을 때 다음과 같은 </a:t>
            </a:r>
            <a:r>
              <a:rPr lang="ko-KR" altLang="en-US" dirty="0" smtClean="0"/>
              <a:t>방식으로 표현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/>
              <a:t>에서는 아래와 같이 단순하게 표현할 </a:t>
            </a:r>
            <a:r>
              <a:rPr lang="ko-KR" altLang="en-US" dirty="0" smtClean="0"/>
              <a:t>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의 코드를 사용하게 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훨씬 </a:t>
            </a:r>
            <a:r>
              <a:rPr lang="ko-KR" altLang="en-US" dirty="0"/>
              <a:t>보기도 </a:t>
            </a:r>
            <a:r>
              <a:rPr lang="ko-KR" altLang="en-US" dirty="0" smtClean="0"/>
              <a:t>편하고 </a:t>
            </a:r>
            <a:r>
              <a:rPr lang="ko-KR" altLang="en-US" dirty="0"/>
              <a:t>코드 양도 줄어 웹 페이지가 아주 가벼워집니다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웹 문서의 </a:t>
            </a:r>
            <a:r>
              <a:rPr lang="ko-KR" altLang="en-US" dirty="0" err="1" smtClean="0"/>
              <a:t>시멘틱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Semantic</a:t>
            </a:r>
            <a:r>
              <a:rPr lang="en-US" altLang="ko-KR" dirty="0" smtClean="0"/>
              <a:t>)</a:t>
            </a:r>
            <a:r>
              <a:rPr lang="ko-KR" altLang="en-US" dirty="0" smtClean="0"/>
              <a:t>화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852936"/>
            <a:ext cx="6192688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&lt;div id="header"&gt; &lt;/div&gt;</a:t>
            </a:r>
          </a:p>
          <a:p>
            <a:r>
              <a:rPr lang="en-US" altLang="ko-KR" sz="1600" dirty="0"/>
              <a:t>&lt;div id="nav"&gt; &lt;/div&gt;</a:t>
            </a:r>
          </a:p>
          <a:p>
            <a:r>
              <a:rPr lang="en-US" altLang="ko-KR" sz="1600" dirty="0"/>
              <a:t>&lt;div id="content"&gt; &lt;/div&gt;</a:t>
            </a:r>
          </a:p>
          <a:p>
            <a:r>
              <a:rPr lang="en-US" altLang="ko-KR" sz="1600" dirty="0"/>
              <a:t>&lt;div id="footer"&gt; &lt;/div</a:t>
            </a:r>
            <a:r>
              <a:rPr lang="en-US" altLang="ko-KR" sz="1600" dirty="0" smtClean="0"/>
              <a:t>&gt;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41276" y="4725144"/>
            <a:ext cx="6192688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&lt;header&gt; &lt;/header&gt;</a:t>
            </a:r>
          </a:p>
          <a:p>
            <a:r>
              <a:rPr lang="en-US" altLang="ko-KR" sz="1600" dirty="0"/>
              <a:t>&lt;nav&gt; &lt;/nav&gt;</a:t>
            </a:r>
          </a:p>
          <a:p>
            <a:r>
              <a:rPr lang="en-US" altLang="ko-KR" sz="1600" dirty="0"/>
              <a:t>&lt;article&gt; &lt;/article&gt;</a:t>
            </a:r>
          </a:p>
          <a:p>
            <a:r>
              <a:rPr lang="en-US" altLang="ko-KR" sz="1600" dirty="0"/>
              <a:t>&lt;footer&gt; &lt;/footer</a:t>
            </a:r>
            <a:r>
              <a:rPr lang="en-US" altLang="ko-KR" sz="1600" dirty="0" smtClean="0"/>
              <a:t>&gt;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pPr indent="-285750" defTabSz="265113">
              <a:tabLst>
                <a:tab pos="265113" algn="l"/>
              </a:tabLst>
            </a:pPr>
            <a:r>
              <a:rPr lang="ko-KR" altLang="en-US" dirty="0"/>
              <a:t>그럼 영어권에서는 어떤 글꼴 조합들이 있을까요</a:t>
            </a:r>
            <a:r>
              <a:rPr lang="en-US" altLang="ko-KR" dirty="0"/>
              <a:t>?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endParaRPr lang="en-US" altLang="ko-KR" dirty="0" smtClean="0"/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dirty="0" smtClean="0"/>
              <a:t>● </a:t>
            </a:r>
            <a:r>
              <a:rPr lang="en-US" altLang="ko-KR" sz="1300" dirty="0"/>
              <a:t>Verdana, Geneva,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Georgia, “Times New Roman”, Times, 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“Courier New”, Courier, </a:t>
            </a:r>
            <a:r>
              <a:rPr lang="en-US" altLang="ko-KR" sz="1300" dirty="0" err="1"/>
              <a:t>monospace</a:t>
            </a:r>
            <a:endParaRPr lang="en-US" altLang="ko-KR" sz="1300" dirty="0"/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Arial, Helvetica,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Tahoma, Geneva,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“Trebuchet MS”, Arial, Helvetica,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“Arial Black”, Gadget,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“Times New Roman”, Times, 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it-IT" altLang="ko-KR" sz="1300" dirty="0"/>
              <a:t>● “Palatino Linotype”, “Book Antiqua”, Palatino, 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“Lucida Sans Unicode”, “Lucida Grande”, sans-serif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“MS Serif”, “New York”, serif</a:t>
            </a:r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“Lucida Console”, Monaco, </a:t>
            </a:r>
            <a:r>
              <a:rPr lang="en-US" altLang="ko-KR" sz="1300" dirty="0" err="1"/>
              <a:t>monospace</a:t>
            </a:r>
            <a:endParaRPr lang="en-US" altLang="ko-KR" sz="1300" dirty="0"/>
          </a:p>
          <a:p>
            <a:pPr marL="457200" lvl="1" indent="0" defTabSz="265113">
              <a:buNone/>
              <a:tabLst>
                <a:tab pos="265113" algn="l"/>
              </a:tabLst>
            </a:pPr>
            <a:r>
              <a:rPr lang="en-US" altLang="ko-KR" sz="1300" dirty="0"/>
              <a:t>● “Comic Sans MS”, cursive</a:t>
            </a:r>
          </a:p>
          <a:p>
            <a:endParaRPr lang="en-US" altLang="ko-KR" dirty="0"/>
          </a:p>
          <a:p>
            <a:r>
              <a:rPr lang="ko-KR" altLang="en-US" dirty="0"/>
              <a:t>위와 같이 </a:t>
            </a:r>
            <a:r>
              <a:rPr lang="en-US" altLang="ko-KR" dirty="0"/>
              <a:t>13</a:t>
            </a:r>
            <a:r>
              <a:rPr lang="ko-KR" altLang="en-US" dirty="0"/>
              <a:t>개의 조합이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</a:t>
            </a:r>
            <a:r>
              <a:rPr lang="ko-KR" altLang="en-US" dirty="0"/>
              <a:t>한글은 현재 기본적인 글꼴 조합이 정의되어 있지 않습니다</a:t>
            </a:r>
            <a:r>
              <a:rPr lang="en-US" altLang="ko-KR" dirty="0"/>
              <a:t>. </a:t>
            </a:r>
            <a:r>
              <a:rPr lang="ko-KR" altLang="en-US" dirty="0"/>
              <a:t>영어 웹사이트 개발 시에는 이와 같은 글꼴 조합 중 하나를 선택해서 사용하면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348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영어권에서는 오래 전부터 </a:t>
            </a:r>
            <a:r>
              <a:rPr lang="en-US" altLang="ko-KR" dirty="0"/>
              <a:t>PC </a:t>
            </a:r>
            <a:r>
              <a:rPr lang="ko-KR" altLang="en-US" dirty="0"/>
              <a:t>및 맥에 많은 글꼴들이 포함되어 왔으며</a:t>
            </a:r>
            <a:r>
              <a:rPr lang="en-US" altLang="ko-KR" dirty="0"/>
              <a:t>, </a:t>
            </a:r>
            <a:r>
              <a:rPr lang="ko-KR" altLang="en-US" dirty="0" smtClean="0"/>
              <a:t>최근에는 몇몇 </a:t>
            </a:r>
            <a:r>
              <a:rPr lang="ko-KR" altLang="en-US" dirty="0"/>
              <a:t>글꼴들은 윈도우 또는 맥에 같이 포함되어 나오기 때문에 위와 같은 글꼴 </a:t>
            </a:r>
            <a:r>
              <a:rPr lang="ko-KR" altLang="en-US" dirty="0" smtClean="0"/>
              <a:t>조합을 </a:t>
            </a:r>
            <a:r>
              <a:rPr lang="ko-KR" altLang="en-US" dirty="0"/>
              <a:t>사용하더라도 웹 페이지에 동일한 글꼴로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글꼴에 색상을 지정하는 방법은 다음과 같습니다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b="1" dirty="0">
                <a:solidFill>
                  <a:srgbClr val="FF0000"/>
                </a:solidFill>
              </a:rPr>
              <a:t>color:</a:t>
            </a:r>
            <a:r>
              <a:rPr lang="ko-KR" altLang="en-US" sz="1800" b="1" dirty="0" err="1">
                <a:solidFill>
                  <a:srgbClr val="FF0000"/>
                </a:solidFill>
              </a:rPr>
              <a:t>색상값</a:t>
            </a:r>
            <a:r>
              <a:rPr lang="en-US" altLang="ko-KR" sz="1800" b="1" dirty="0">
                <a:solidFill>
                  <a:srgbClr val="FF0000"/>
                </a:solidFill>
              </a:rPr>
              <a:t>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색상은 </a:t>
            </a:r>
            <a:r>
              <a:rPr lang="ko-KR" altLang="en-US" dirty="0"/>
              <a:t>대부분 </a:t>
            </a:r>
            <a:r>
              <a:rPr lang="en-US" altLang="ko-KR" dirty="0"/>
              <a:t>16</a:t>
            </a:r>
            <a:r>
              <a:rPr lang="ko-KR" altLang="en-US" dirty="0"/>
              <a:t>진수로 표시됩니다</a:t>
            </a:r>
            <a:r>
              <a:rPr lang="en-US" altLang="ko-KR" dirty="0"/>
              <a:t>. </a:t>
            </a:r>
            <a:r>
              <a:rPr lang="ko-KR" altLang="en-US" dirty="0"/>
              <a:t>예를 들어 다음과 같이 표기하면 색상은 </a:t>
            </a:r>
            <a:r>
              <a:rPr lang="ko-KR" altLang="en-US" dirty="0" smtClean="0"/>
              <a:t>검은색입니다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color:#000000;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5945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#000000</a:t>
            </a:r>
            <a:r>
              <a:rPr lang="ko-KR" altLang="ko-KR" dirty="0"/>
              <a:t>은</a:t>
            </a:r>
            <a:r>
              <a:rPr lang="en-US" altLang="ko-KR" dirty="0"/>
              <a:t> #000</a:t>
            </a:r>
            <a:r>
              <a:rPr lang="ko-KR" altLang="ko-KR" dirty="0"/>
              <a:t>으로 표현할 수 있습니다</a:t>
            </a:r>
            <a:r>
              <a:rPr lang="en-US" altLang="ko-KR" dirty="0"/>
              <a:t>. # </a:t>
            </a:r>
            <a:r>
              <a:rPr lang="ko-KR" altLang="ko-KR" dirty="0"/>
              <a:t>이하 여섯 자리에서 두 자리가 인접해서 중복이 되는 경우</a:t>
            </a:r>
            <a:r>
              <a:rPr lang="en-US" altLang="ko-KR" dirty="0"/>
              <a:t> #</a:t>
            </a:r>
            <a:r>
              <a:rPr lang="ko-KR" altLang="ko-KR" dirty="0" err="1"/>
              <a:t>세자리로</a:t>
            </a:r>
            <a:r>
              <a:rPr lang="ko-KR" altLang="ko-KR" dirty="0"/>
              <a:t> 표현 가능합니다</a:t>
            </a:r>
            <a:r>
              <a:rPr lang="en-US" altLang="ko-KR" dirty="0"/>
              <a:t>. #ff0022</a:t>
            </a:r>
            <a:r>
              <a:rPr lang="ko-KR" altLang="ko-KR" dirty="0"/>
              <a:t>인 경우</a:t>
            </a:r>
            <a:r>
              <a:rPr lang="en-US" altLang="ko-KR" dirty="0"/>
              <a:t> #f02</a:t>
            </a:r>
            <a:r>
              <a:rPr lang="ko-KR" altLang="ko-KR" dirty="0"/>
              <a:t>로 표시할 수 있다는 것입니다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16</a:t>
            </a:r>
            <a:r>
              <a:rPr lang="ko-KR" altLang="ko-KR" dirty="0"/>
              <a:t>진수로 표시되는 </a:t>
            </a:r>
            <a:r>
              <a:rPr lang="ko-KR" altLang="en-US" dirty="0"/>
              <a:t>색상표는 </a:t>
            </a:r>
            <a:r>
              <a:rPr lang="en-US" altLang="ko-KR" dirty="0"/>
              <a:t>www.roadbook.co.kr/43</a:t>
            </a:r>
            <a:r>
              <a:rPr lang="ko-KR" altLang="en-US" dirty="0"/>
              <a:t>에서 </a:t>
            </a:r>
            <a:r>
              <a:rPr lang="ko-KR" altLang="en-US" dirty="0" err="1"/>
              <a:t>다운로드하여</a:t>
            </a:r>
            <a:r>
              <a:rPr lang="ko-KR" altLang="en-US" dirty="0"/>
              <a:t> 참고하기 바랍니다</a:t>
            </a:r>
            <a:r>
              <a:rPr lang="en-US" altLang="ko-KR" dirty="0" smtClean="0"/>
              <a:t>.</a:t>
            </a:r>
          </a:p>
          <a:p>
            <a:r>
              <a:rPr lang="ko-KR" altLang="ko-KR" dirty="0" smtClean="0"/>
              <a:t>또는 </a:t>
            </a:r>
            <a:r>
              <a:rPr lang="ko-KR" altLang="ko-KR" dirty="0"/>
              <a:t>포토샵을 이용하는 방법도 있습니다</a:t>
            </a:r>
            <a:r>
              <a:rPr lang="en-US" altLang="ko-KR" dirty="0"/>
              <a:t>. </a:t>
            </a:r>
            <a:r>
              <a:rPr lang="ko-KR" altLang="ko-KR" dirty="0"/>
              <a:t>포토샵의 컬러 </a:t>
            </a:r>
            <a:r>
              <a:rPr lang="ko-KR" altLang="ko-KR" dirty="0" err="1"/>
              <a:t>픽커를</a:t>
            </a:r>
            <a:r>
              <a:rPr lang="ko-KR" altLang="ko-KR" dirty="0"/>
              <a:t> 사용하면 원하는</a:t>
            </a:r>
            <a:r>
              <a:rPr lang="en-US" altLang="ko-KR" dirty="0"/>
              <a:t> 16</a:t>
            </a:r>
            <a:r>
              <a:rPr lang="ko-KR" altLang="ko-KR" dirty="0"/>
              <a:t>진수 값을 바로 얻어낼 수 있으며 </a:t>
            </a:r>
            <a:r>
              <a:rPr lang="en-US" altLang="ko-KR" dirty="0"/>
              <a:t>RGB </a:t>
            </a:r>
            <a:r>
              <a:rPr lang="ko-KR" altLang="ko-KR" dirty="0"/>
              <a:t>색상 값도 알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01008"/>
            <a:ext cx="4176464" cy="28219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1640" y="908720"/>
            <a:ext cx="3998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16</a:t>
            </a:r>
            <a:r>
              <a:rPr lang="ko-KR" altLang="en-US" sz="2400" b="1" dirty="0">
                <a:solidFill>
                  <a:srgbClr val="FF0000"/>
                </a:solidFill>
              </a:rPr>
              <a:t>진수</a:t>
            </a:r>
            <a:r>
              <a:rPr lang="en-US" altLang="ko-KR" sz="2400" b="1" dirty="0">
                <a:solidFill>
                  <a:srgbClr val="FF0000"/>
                </a:solidFill>
              </a:rPr>
              <a:t>_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색상코드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910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/>
              <a:t>색상 표현은</a:t>
            </a:r>
            <a:r>
              <a:rPr lang="en-US" altLang="ko-KR" dirty="0"/>
              <a:t> RGB </a:t>
            </a:r>
            <a:r>
              <a:rPr lang="ko-KR" altLang="ko-KR" dirty="0"/>
              <a:t>컬러를 통해서도 가능하여 아래와 같이 표현합니다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color:rgb</a:t>
            </a:r>
            <a:r>
              <a:rPr lang="en-US" altLang="ko-KR" b="1" dirty="0">
                <a:solidFill>
                  <a:srgbClr val="FF0000"/>
                </a:solidFill>
              </a:rPr>
              <a:t>(158,61,74)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ko-KR" altLang="ko-KR" dirty="0"/>
              <a:t>숫자는 차례대로</a:t>
            </a:r>
            <a:r>
              <a:rPr lang="en-US" altLang="ko-KR" dirty="0"/>
              <a:t> Red Green, Blue</a:t>
            </a:r>
            <a:r>
              <a:rPr lang="ko-KR" altLang="ko-KR" dirty="0"/>
              <a:t>를 나타내는 것입니다</a:t>
            </a:r>
            <a:r>
              <a:rPr lang="en-US" altLang="ko-KR" dirty="0"/>
              <a:t>. RGB</a:t>
            </a:r>
            <a:r>
              <a:rPr lang="ko-KR" altLang="ko-KR" dirty="0"/>
              <a:t>로 색상을 나타내는 또 다른 방법으로 백분율로 표시할 수도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color:rgb</a:t>
            </a:r>
            <a:r>
              <a:rPr lang="en-US" altLang="ko-KR" b="1" dirty="0">
                <a:solidFill>
                  <a:srgbClr val="FF0000"/>
                </a:solidFill>
              </a:rPr>
              <a:t>(50%,50%,50%)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웹 디자이너들은 </a:t>
            </a:r>
            <a:r>
              <a:rPr lang="ko-KR" altLang="ko-KR" dirty="0" smtClean="0"/>
              <a:t>포토샵을 </a:t>
            </a:r>
            <a:r>
              <a:rPr lang="ko-KR" altLang="ko-KR" dirty="0"/>
              <a:t>사용합니다</a:t>
            </a:r>
            <a:r>
              <a:rPr lang="en-US" altLang="ko-KR" dirty="0"/>
              <a:t>. </a:t>
            </a:r>
            <a:r>
              <a:rPr lang="ko-KR" altLang="ko-KR" dirty="0"/>
              <a:t>가장 편리하고 원래 디자인 레이아웃은 포토샵으로 잡기 때문에 원하는 색상을 </a:t>
            </a:r>
            <a:r>
              <a:rPr lang="ko-KR" altLang="ko-KR" dirty="0" err="1"/>
              <a:t>스포이드</a:t>
            </a:r>
            <a:r>
              <a:rPr lang="ko-KR" altLang="ko-KR" dirty="0"/>
              <a:t> 툴로 찍으면 바로 색상 코드 값이 나오기 때문이죠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ko-KR" altLang="ko-KR" dirty="0"/>
              <a:t>글꼴은 또한 사이즈 조정도 가능합니다</a:t>
            </a:r>
            <a:r>
              <a:rPr lang="en-US" altLang="ko-KR" dirty="0"/>
              <a:t>. </a:t>
            </a:r>
            <a:r>
              <a:rPr lang="ko-KR" altLang="ko-KR" dirty="0"/>
              <a:t>글꼴의 사이즈를 조정하는 방법은 다음과 같습니다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font-size:</a:t>
            </a:r>
            <a:r>
              <a:rPr lang="ko-KR" altLang="ko-KR" b="1" dirty="0" err="1">
                <a:solidFill>
                  <a:srgbClr val="FF0000"/>
                </a:solidFill>
              </a:rPr>
              <a:t>사이즈값</a:t>
            </a:r>
            <a:r>
              <a:rPr lang="en-US" altLang="ko-KR" b="1" dirty="0">
                <a:solidFill>
                  <a:srgbClr val="FF0000"/>
                </a:solidFill>
              </a:rPr>
              <a:t>;</a:t>
            </a:r>
            <a:endParaRPr lang="ko-KR" altLang="ko-KR" dirty="0">
              <a:solidFill>
                <a:srgbClr val="FF0000"/>
              </a:solidFill>
            </a:endParaRPr>
          </a:p>
          <a:p>
            <a:r>
              <a:rPr lang="ko-KR" altLang="ko-KR" dirty="0"/>
              <a:t>글꼴 사이즈를 나타내는 단위는 </a:t>
            </a:r>
            <a:r>
              <a:rPr lang="en-US" altLang="ko-KR" dirty="0" err="1"/>
              <a:t>px</a:t>
            </a:r>
            <a:r>
              <a:rPr lang="en-US" altLang="ko-KR" dirty="0"/>
              <a:t>(</a:t>
            </a:r>
            <a:r>
              <a:rPr lang="ko-KR" altLang="ko-KR" dirty="0"/>
              <a:t>픽셀</a:t>
            </a:r>
            <a:r>
              <a:rPr lang="en-US" altLang="ko-KR" dirty="0"/>
              <a:t>), %(</a:t>
            </a:r>
            <a:r>
              <a:rPr lang="ko-KR" altLang="ko-KR" dirty="0"/>
              <a:t>백분율</a:t>
            </a:r>
            <a:r>
              <a:rPr lang="en-US" altLang="ko-KR" dirty="0"/>
              <a:t>), </a:t>
            </a:r>
            <a:r>
              <a:rPr lang="en-US" altLang="ko-KR" dirty="0" err="1"/>
              <a:t>em</a:t>
            </a:r>
            <a:r>
              <a:rPr lang="en-US" altLang="ko-KR" dirty="0"/>
              <a:t>, pica(</a:t>
            </a:r>
            <a:r>
              <a:rPr lang="ko-KR" altLang="ko-KR" dirty="0" err="1"/>
              <a:t>피카</a:t>
            </a:r>
            <a:r>
              <a:rPr lang="en-US" altLang="ko-KR" dirty="0"/>
              <a:t>), in(</a:t>
            </a:r>
            <a:r>
              <a:rPr lang="ko-KR" altLang="ko-KR" dirty="0"/>
              <a:t>인치</a:t>
            </a:r>
            <a:r>
              <a:rPr lang="en-US" altLang="ko-KR" dirty="0"/>
              <a:t>), cm(</a:t>
            </a:r>
            <a:r>
              <a:rPr lang="ko-KR" altLang="ko-KR" dirty="0"/>
              <a:t>센티미터</a:t>
            </a:r>
            <a:r>
              <a:rPr lang="en-US" altLang="ko-KR" dirty="0"/>
              <a:t>), mm(</a:t>
            </a:r>
            <a:r>
              <a:rPr lang="ko-KR" altLang="ko-KR" dirty="0"/>
              <a:t>밀리미터</a:t>
            </a:r>
            <a:r>
              <a:rPr lang="en-US" altLang="ko-KR" dirty="0"/>
              <a:t>) </a:t>
            </a:r>
            <a:r>
              <a:rPr lang="ko-KR" altLang="ko-KR" dirty="0"/>
              <a:t>등이 있습니다</a:t>
            </a:r>
            <a:r>
              <a:rPr lang="en-US" altLang="ko-KR" dirty="0"/>
              <a:t>. </a:t>
            </a:r>
            <a:r>
              <a:rPr lang="ko-KR" altLang="ko-KR" dirty="0"/>
              <a:t>하지만 웹에서는</a:t>
            </a:r>
            <a:r>
              <a:rPr lang="en-US" altLang="ko-KR" dirty="0"/>
              <a:t> </a:t>
            </a:r>
            <a:r>
              <a:rPr lang="en-US" altLang="ko-KR" sz="2400" b="1" dirty="0" err="1">
                <a:solidFill>
                  <a:srgbClr val="FF0000"/>
                </a:solidFill>
              </a:rPr>
              <a:t>px</a:t>
            </a:r>
            <a:r>
              <a:rPr lang="en-US" altLang="ko-KR" sz="2400" b="1" dirty="0">
                <a:solidFill>
                  <a:srgbClr val="FF0000"/>
                </a:solidFill>
              </a:rPr>
              <a:t>, %, </a:t>
            </a:r>
            <a:r>
              <a:rPr lang="en-US" altLang="ko-KR" sz="2400" b="1" dirty="0" err="1">
                <a:solidFill>
                  <a:srgbClr val="FF0000"/>
                </a:solidFill>
              </a:rPr>
              <a:t>em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ko-KR" sz="2400" b="1" dirty="0">
                <a:solidFill>
                  <a:srgbClr val="FF0000"/>
                </a:solidFill>
              </a:rPr>
              <a:t>엠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ko-KR" dirty="0"/>
              <a:t>만 사용하는 것이 가장 안전합니다</a:t>
            </a:r>
            <a:r>
              <a:rPr lang="en-US" altLang="ko-KR" dirty="0"/>
              <a:t>. </a:t>
            </a:r>
            <a:r>
              <a:rPr lang="ko-KR" altLang="ko-KR" dirty="0"/>
              <a:t>나머지 단위들은 인쇄용 단위이기 때문에 웹 디자이너가 작업한 모니터 환경과 다른 모니터 환경</a:t>
            </a:r>
            <a:r>
              <a:rPr lang="en-US" altLang="ko-KR" dirty="0"/>
              <a:t>(</a:t>
            </a:r>
            <a:r>
              <a:rPr lang="ko-KR" altLang="ko-KR" dirty="0"/>
              <a:t>다른 해상도</a:t>
            </a:r>
            <a:r>
              <a:rPr lang="en-US" altLang="ko-KR" dirty="0"/>
              <a:t>)</a:t>
            </a:r>
            <a:r>
              <a:rPr lang="ko-KR" altLang="ko-KR" dirty="0"/>
              <a:t>에서는 어떻게 보일지 예측이 불가능하기 때문입니다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0883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글꼴의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%</a:t>
            </a:r>
            <a:r>
              <a:rPr lang="ko-KR" altLang="en-US" sz="1600" dirty="0"/>
              <a:t>를 사용해서 원하는 글꼴의 크기를 줄여줄 수도 있고</a:t>
            </a:r>
            <a:r>
              <a:rPr lang="en-US" altLang="ko-KR" sz="1600" dirty="0"/>
              <a:t>, </a:t>
            </a:r>
            <a:r>
              <a:rPr lang="ko-KR" altLang="en-US" sz="1600" dirty="0"/>
              <a:t>또는 픽셀로 </a:t>
            </a:r>
            <a:r>
              <a:rPr lang="ko-KR" altLang="en-US" sz="1600" dirty="0" smtClean="0"/>
              <a:t>글꼴의 크기를 </a:t>
            </a:r>
            <a:r>
              <a:rPr lang="ko-KR" altLang="en-US" sz="1600" dirty="0"/>
              <a:t>강제할 수도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아래 두 방법으로 지정할 수 있습니다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font-size:12px</a:t>
            </a:r>
            <a:r>
              <a:rPr lang="en-US" altLang="ko-KR" sz="2000" b="1" dirty="0">
                <a:solidFill>
                  <a:srgbClr val="FF0000"/>
                </a:solidFill>
              </a:rPr>
              <a:t>; </a:t>
            </a:r>
            <a:r>
              <a:rPr lang="ko-KR" altLang="en-US" sz="2000" b="1" dirty="0">
                <a:solidFill>
                  <a:srgbClr val="FF0000"/>
                </a:solidFill>
              </a:rPr>
              <a:t>또는 </a:t>
            </a:r>
            <a:r>
              <a:rPr lang="en-US" altLang="ko-KR" sz="2000" b="1" dirty="0">
                <a:solidFill>
                  <a:srgbClr val="FF0000"/>
                </a:solidFill>
              </a:rPr>
              <a:t>font-size:75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%;</a:t>
            </a:r>
          </a:p>
          <a:p>
            <a:r>
              <a:rPr lang="ko-KR" altLang="en-US" sz="1600" dirty="0" smtClean="0"/>
              <a:t>픽셀로 </a:t>
            </a:r>
            <a:r>
              <a:rPr lang="ko-KR" altLang="en-US" sz="1600" dirty="0"/>
              <a:t>직접 지정하는 것이 가장 편합니다</a:t>
            </a:r>
            <a:r>
              <a:rPr lang="en-US" altLang="ko-KR" sz="1600" dirty="0"/>
              <a:t>. %</a:t>
            </a:r>
            <a:r>
              <a:rPr lang="ko-KR" altLang="en-US" sz="1600" dirty="0"/>
              <a:t>로 지정하는 것은 약간 머리가 </a:t>
            </a:r>
            <a:r>
              <a:rPr lang="ko-KR" altLang="en-US" sz="1600" dirty="0" smtClean="0"/>
              <a:t>아프겠죠</a:t>
            </a:r>
            <a:r>
              <a:rPr lang="en-US" altLang="ko-KR" sz="1600" dirty="0"/>
              <a:t>. </a:t>
            </a:r>
            <a:r>
              <a:rPr lang="ko-KR" altLang="en-US" sz="1600" dirty="0"/>
              <a:t>여기서도 왜 </a:t>
            </a:r>
            <a:r>
              <a:rPr lang="en-US" altLang="ko-KR" sz="1600" dirty="0"/>
              <a:t>75%</a:t>
            </a:r>
            <a:r>
              <a:rPr lang="ko-KR" altLang="en-US" sz="1600" dirty="0"/>
              <a:t>라고 지정했냐 하면 기본 </a:t>
            </a:r>
            <a:r>
              <a:rPr lang="en-US" altLang="ko-KR" sz="1600" dirty="0"/>
              <a:t>16</a:t>
            </a:r>
            <a:r>
              <a:rPr lang="ko-KR" altLang="en-US" sz="1600" dirty="0"/>
              <a:t>픽셀의 </a:t>
            </a:r>
            <a:r>
              <a:rPr lang="en-US" altLang="ko-KR" sz="1600" dirty="0"/>
              <a:t>75%</a:t>
            </a:r>
            <a:r>
              <a:rPr lang="ko-KR" altLang="en-US" sz="1600" dirty="0"/>
              <a:t>는 </a:t>
            </a:r>
            <a:r>
              <a:rPr lang="en-US" altLang="ko-KR" sz="1600" dirty="0"/>
              <a:t>12</a:t>
            </a:r>
            <a:r>
              <a:rPr lang="ko-KR" altLang="en-US" sz="1600" dirty="0"/>
              <a:t>픽셀이기 </a:t>
            </a:r>
            <a:r>
              <a:rPr lang="ko-KR" altLang="en-US" sz="1600" dirty="0" smtClean="0"/>
              <a:t>때문입니다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외국의 번역서를 보면 </a:t>
            </a:r>
            <a:r>
              <a:rPr lang="en-US" altLang="ko-KR" sz="1600" dirty="0"/>
              <a:t>%</a:t>
            </a:r>
            <a:r>
              <a:rPr lang="ko-KR" altLang="en-US" sz="1600" dirty="0"/>
              <a:t>보다 </a:t>
            </a:r>
            <a:r>
              <a:rPr lang="en-US" altLang="ko-KR" sz="2000" b="1" dirty="0" err="1">
                <a:solidFill>
                  <a:srgbClr val="FF0000"/>
                </a:solidFill>
              </a:rPr>
              <a:t>em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단위를 많이 사용합니다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em</a:t>
            </a:r>
            <a:r>
              <a:rPr lang="en-US" altLang="ko-KR" sz="1600" dirty="0"/>
              <a:t> </a:t>
            </a:r>
            <a:r>
              <a:rPr lang="ko-KR" altLang="en-US" sz="1600" dirty="0"/>
              <a:t>단위도 </a:t>
            </a:r>
            <a:r>
              <a:rPr lang="en-US" altLang="ko-KR" sz="1600" dirty="0"/>
              <a:t>%</a:t>
            </a:r>
            <a:r>
              <a:rPr lang="ko-KR" altLang="en-US" sz="1600" dirty="0"/>
              <a:t>와 </a:t>
            </a:r>
            <a:r>
              <a:rPr lang="ko-KR" altLang="en-US" sz="1600" dirty="0" smtClean="0"/>
              <a:t>동일하다고 </a:t>
            </a:r>
            <a:r>
              <a:rPr lang="ko-KR" altLang="en-US" sz="1600" dirty="0"/>
              <a:t>보면 되는데</a:t>
            </a:r>
            <a:r>
              <a:rPr lang="en-US" altLang="ko-KR" sz="1600" dirty="0"/>
              <a:t>, %</a:t>
            </a:r>
            <a:r>
              <a:rPr lang="ko-KR" altLang="en-US" sz="1600" dirty="0"/>
              <a:t>보다 조금은 더 광범위하게 사용되고 보기에 편합니다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다음은 </a:t>
            </a:r>
            <a:r>
              <a:rPr lang="en-US" altLang="ko-KR" sz="1600" dirty="0" err="1" smtClean="0"/>
              <a:t>em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단위로 </a:t>
            </a:r>
            <a:r>
              <a:rPr lang="en-US" altLang="ko-KR" sz="1600" dirty="0"/>
              <a:t>12</a:t>
            </a:r>
            <a:r>
              <a:rPr lang="ko-KR" altLang="en-US" sz="1600" dirty="0"/>
              <a:t>픽셀을 표현하는 방법입니다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r>
              <a:rPr lang="ko-KR" altLang="en-US" sz="1600" dirty="0" smtClean="0"/>
              <a:t>백분율이 </a:t>
            </a:r>
            <a:r>
              <a:rPr lang="ko-KR" altLang="en-US" sz="1600" dirty="0"/>
              <a:t>아니라 </a:t>
            </a:r>
            <a:r>
              <a:rPr lang="en-US" altLang="ko-KR" sz="1600" dirty="0"/>
              <a:t>12/16</a:t>
            </a:r>
            <a:r>
              <a:rPr lang="ko-KR" altLang="en-US" sz="1600" dirty="0"/>
              <a:t>의 결과값을 </a:t>
            </a:r>
            <a:r>
              <a:rPr lang="ko-KR" altLang="en-US" sz="1600" dirty="0" smtClean="0"/>
              <a:t>바로 </a:t>
            </a:r>
            <a:r>
              <a:rPr lang="ko-KR" altLang="en-US" sz="1600" dirty="0"/>
              <a:t>표시하는 거죠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font-size:0.75em;</a:t>
            </a:r>
          </a:p>
          <a:p>
            <a:r>
              <a:rPr lang="ko-KR" altLang="en-US" sz="2000" dirty="0"/>
              <a:t>그렇다면 </a:t>
            </a:r>
            <a:r>
              <a:rPr lang="en-US" altLang="ko-KR" sz="2000" dirty="0"/>
              <a:t>font-size:2em</a:t>
            </a:r>
            <a:r>
              <a:rPr lang="ko-KR" altLang="en-US" sz="2000" dirty="0"/>
              <a:t>은 어느 정도 사이즈일까요</a:t>
            </a:r>
            <a:r>
              <a:rPr lang="en-US" altLang="ko-KR" sz="2000" dirty="0"/>
              <a:t>? </a:t>
            </a:r>
            <a:r>
              <a:rPr lang="ko-KR" altLang="en-US" sz="2000" dirty="0"/>
              <a:t>바로 </a:t>
            </a:r>
            <a:r>
              <a:rPr lang="en-US" altLang="ko-KR" sz="2000" dirty="0"/>
              <a:t>16×2=32px</a:t>
            </a:r>
            <a:r>
              <a:rPr lang="ko-KR" altLang="en-US" sz="2000" dirty="0"/>
              <a:t>이 되는 것입니다</a:t>
            </a:r>
            <a:r>
              <a:rPr lang="en-US" altLang="ko-KR" sz="2000" dirty="0"/>
              <a:t>.</a:t>
            </a:r>
          </a:p>
          <a:p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52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 smtClean="0"/>
              <a:t>적용하기</a:t>
            </a:r>
            <a:r>
              <a:rPr lang="en-US" altLang="ko-KR" dirty="0" smtClean="0"/>
              <a:t>(CSS3)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이전에는 </a:t>
            </a:r>
            <a:r>
              <a:rPr lang="en-US" altLang="ko-KR" dirty="0" err="1"/>
              <a:t>EOTEmbedded</a:t>
            </a:r>
            <a:r>
              <a:rPr lang="en-US" altLang="ko-KR" dirty="0"/>
              <a:t> Open Type</a:t>
            </a:r>
            <a:r>
              <a:rPr lang="ko-KR" altLang="en-US" dirty="0"/>
              <a:t>라는 </a:t>
            </a:r>
            <a:r>
              <a:rPr lang="ko-KR" altLang="en-US" dirty="0" err="1"/>
              <a:t>확장자를</a:t>
            </a:r>
            <a:r>
              <a:rPr lang="ko-KR" altLang="en-US" dirty="0"/>
              <a:t> 가진 글꼴을 통해 인터넷 </a:t>
            </a:r>
            <a:r>
              <a:rPr lang="ko-KR" altLang="en-US" dirty="0" err="1" smtClean="0"/>
              <a:t>익스플로러에서만</a:t>
            </a:r>
            <a:r>
              <a:rPr lang="ko-KR" altLang="en-US" dirty="0" smtClean="0"/>
              <a:t> </a:t>
            </a:r>
            <a:r>
              <a:rPr lang="ko-KR" altLang="en-US" dirty="0"/>
              <a:t>다양한 폰트를 사용할 수 있었지만</a:t>
            </a:r>
            <a:r>
              <a:rPr lang="en-US" altLang="ko-KR" dirty="0"/>
              <a:t>, </a:t>
            </a:r>
            <a:r>
              <a:rPr lang="ko-KR" altLang="en-US" dirty="0"/>
              <a:t>이제는 모든 브라우저에서 다양한 </a:t>
            </a:r>
            <a:r>
              <a:rPr lang="ko-KR" altLang="en-US" dirty="0" smtClean="0"/>
              <a:t>글꼴 </a:t>
            </a:r>
            <a:r>
              <a:rPr lang="en-US" altLang="ko-KR" dirty="0" smtClean="0"/>
              <a:t>(</a:t>
            </a:r>
            <a:r>
              <a:rPr lang="en-US" altLang="ko-KR" dirty="0"/>
              <a:t>IE</a:t>
            </a:r>
            <a:r>
              <a:rPr lang="ko-KR" altLang="en-US" dirty="0"/>
              <a:t>를 제외한 타 브라우저에서는 </a:t>
            </a:r>
            <a:r>
              <a:rPr lang="en-US" altLang="ko-KR" dirty="0"/>
              <a:t>TTF </a:t>
            </a:r>
            <a:r>
              <a:rPr lang="ko-KR" altLang="en-US" dirty="0"/>
              <a:t>및 </a:t>
            </a:r>
            <a:r>
              <a:rPr lang="en-US" altLang="ko-KR" dirty="0"/>
              <a:t>OTF</a:t>
            </a:r>
            <a:r>
              <a:rPr lang="ko-KR" altLang="en-US" dirty="0"/>
              <a:t>만 사용</a:t>
            </a:r>
            <a:r>
              <a:rPr lang="en-US" altLang="ko-KR" dirty="0"/>
              <a:t>, WOFF </a:t>
            </a:r>
            <a:r>
              <a:rPr lang="ko-KR" altLang="en-US" dirty="0"/>
              <a:t>파일은 </a:t>
            </a:r>
            <a:r>
              <a:rPr lang="en-US" altLang="ko-KR" dirty="0"/>
              <a:t>IE9</a:t>
            </a:r>
            <a:r>
              <a:rPr lang="ko-KR" altLang="en-US" dirty="0"/>
              <a:t>과 </a:t>
            </a:r>
            <a:r>
              <a:rPr lang="ko-KR" altLang="en-US" dirty="0" smtClean="0"/>
              <a:t>기타 최신 </a:t>
            </a:r>
            <a:r>
              <a:rPr lang="ko-KR" altLang="en-US" dirty="0"/>
              <a:t>브라우저에서 사용</a:t>
            </a:r>
            <a:r>
              <a:rPr lang="en-US" altLang="ko-KR" dirty="0"/>
              <a:t>)</a:t>
            </a:r>
            <a:r>
              <a:rPr lang="ko-KR" altLang="en-US" dirty="0"/>
              <a:t>을 사용할 수 있게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EOT</a:t>
            </a:r>
            <a:r>
              <a:rPr lang="ko-KR" altLang="en-US" dirty="0"/>
              <a:t>를 이용한 글꼴은 인터넷 </a:t>
            </a:r>
            <a:r>
              <a:rPr lang="ko-KR" altLang="en-US" dirty="0" err="1"/>
              <a:t>익스플로러에선</a:t>
            </a:r>
            <a:r>
              <a:rPr lang="ko-KR" altLang="en-US" dirty="0"/>
              <a:t> 버전 </a:t>
            </a:r>
            <a:r>
              <a:rPr lang="en-US" altLang="ko-KR" dirty="0"/>
              <a:t>4</a:t>
            </a:r>
            <a:r>
              <a:rPr lang="ko-KR" altLang="en-US" dirty="0"/>
              <a:t>에서부터 사용되어 이게 왜 </a:t>
            </a:r>
            <a:r>
              <a:rPr lang="ko-KR" altLang="en-US" dirty="0" smtClean="0"/>
              <a:t>신기술이냐 </a:t>
            </a:r>
            <a:r>
              <a:rPr lang="ko-KR" altLang="en-US" dirty="0"/>
              <a:t>할 수 있습니다</a:t>
            </a:r>
            <a:r>
              <a:rPr lang="en-US" altLang="ko-KR" dirty="0"/>
              <a:t>. </a:t>
            </a:r>
            <a:r>
              <a:rPr lang="ko-KR" altLang="en-US" dirty="0"/>
              <a:t>물론 </a:t>
            </a:r>
            <a:r>
              <a:rPr lang="en-US" altLang="ko-KR" dirty="0"/>
              <a:t>@font-face</a:t>
            </a:r>
            <a:r>
              <a:rPr lang="ko-KR" altLang="en-US" dirty="0"/>
              <a:t>는 새로운 기술이 아니죠</a:t>
            </a:r>
            <a:r>
              <a:rPr lang="en-US" altLang="ko-KR" dirty="0"/>
              <a:t>. </a:t>
            </a:r>
            <a:r>
              <a:rPr lang="ko-KR" altLang="en-US" dirty="0"/>
              <a:t>웹 표준에 </a:t>
            </a:r>
            <a:r>
              <a:rPr lang="ko-KR" altLang="en-US" dirty="0" smtClean="0"/>
              <a:t>의해서 </a:t>
            </a:r>
            <a:r>
              <a:rPr lang="ko-KR" altLang="en-US" dirty="0"/>
              <a:t>타 브라우저에서도 사용할 수 있게 되었다는 것입니다</a:t>
            </a:r>
            <a:r>
              <a:rPr lang="en-US" altLang="ko-KR" dirty="0"/>
              <a:t>. </a:t>
            </a:r>
            <a:r>
              <a:rPr lang="ko-KR" altLang="en-US" dirty="0"/>
              <a:t>새로운 기술이 </a:t>
            </a:r>
            <a:r>
              <a:rPr lang="ko-KR" altLang="en-US" dirty="0" err="1" smtClean="0"/>
              <a:t>중요한게</a:t>
            </a:r>
            <a:r>
              <a:rPr lang="ko-KR" altLang="en-US" dirty="0" smtClean="0"/>
              <a:t> </a:t>
            </a:r>
            <a:r>
              <a:rPr lang="ko-KR" altLang="en-US" dirty="0"/>
              <a:t>아니라 모든 브라우저에서 동일한 효과를 낼 수 있다는 게 중요한 것입니다</a:t>
            </a:r>
            <a:r>
              <a:rPr lang="en-US" altLang="ko-KR" dirty="0"/>
              <a:t>. </a:t>
            </a:r>
            <a:r>
              <a:rPr lang="ko-KR" altLang="en-US" dirty="0" smtClean="0"/>
              <a:t>웹 표준이라는 </a:t>
            </a:r>
            <a:r>
              <a:rPr lang="ko-KR" altLang="en-US" dirty="0"/>
              <a:t>것이 하나의 브라우저에서만 효과를 내면 표준이 아니죠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ko-KR" altLang="en-US" dirty="0" smtClean="0"/>
              <a:t>브라우저에서 </a:t>
            </a:r>
            <a:r>
              <a:rPr lang="ko-KR" altLang="en-US" dirty="0"/>
              <a:t>동일한 효과를 내야만 표준이 되는 것입니다</a:t>
            </a:r>
            <a:r>
              <a:rPr lang="en-US" altLang="ko-KR" dirty="0"/>
              <a:t>. </a:t>
            </a:r>
            <a:r>
              <a:rPr lang="ko-KR" altLang="en-US" dirty="0"/>
              <a:t>한국에서도 공업 표준을 </a:t>
            </a:r>
            <a:r>
              <a:rPr lang="en-US" altLang="ko-KR" dirty="0"/>
              <a:t>KS</a:t>
            </a:r>
            <a:r>
              <a:rPr lang="ko-KR" altLang="en-US" dirty="0" smtClean="0"/>
              <a:t>라고 </a:t>
            </a:r>
            <a:r>
              <a:rPr lang="ko-KR" altLang="en-US" dirty="0"/>
              <a:t>하고 이 기준에 맞는다면</a:t>
            </a:r>
            <a:r>
              <a:rPr lang="en-US" altLang="ko-KR" dirty="0"/>
              <a:t>, </a:t>
            </a:r>
            <a:r>
              <a:rPr lang="ko-KR" altLang="en-US" dirty="0"/>
              <a:t>어느 곳에서나 같은 부품을 사용할 수 있다는 것과 </a:t>
            </a:r>
            <a:r>
              <a:rPr lang="ko-KR" altLang="en-US" dirty="0" smtClean="0"/>
              <a:t>같은 </a:t>
            </a:r>
            <a:r>
              <a:rPr lang="ko-KR" altLang="en-US" dirty="0"/>
              <a:t>맥락입니다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200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EOT </a:t>
            </a:r>
            <a:r>
              <a:rPr lang="ko-KR" altLang="en-US" dirty="0"/>
              <a:t>파일 포맷은 </a:t>
            </a:r>
            <a:r>
              <a:rPr lang="en-US" altLang="ko-KR" dirty="0"/>
              <a:t>Microsoft</a:t>
            </a:r>
            <a:r>
              <a:rPr lang="ko-KR" altLang="en-US" dirty="0"/>
              <a:t>에서 만든 파일 포맷이기 때문에 다른 </a:t>
            </a:r>
            <a:r>
              <a:rPr lang="ko-KR" altLang="en-US" dirty="0" smtClean="0"/>
              <a:t>브라우저에서는 사용하지 </a:t>
            </a:r>
            <a:r>
              <a:rPr lang="ko-KR" altLang="en-US" dirty="0"/>
              <a:t>않고</a:t>
            </a:r>
            <a:r>
              <a:rPr lang="en-US" altLang="ko-KR" dirty="0"/>
              <a:t>, </a:t>
            </a:r>
            <a:r>
              <a:rPr lang="ko-KR" altLang="en-US" dirty="0"/>
              <a:t>오직 인터넷 </a:t>
            </a:r>
            <a:r>
              <a:rPr lang="ko-KR" altLang="en-US" dirty="0" err="1"/>
              <a:t>익스플로러에서만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EOT </a:t>
            </a:r>
            <a:r>
              <a:rPr lang="ko-KR" altLang="en-US" dirty="0"/>
              <a:t>파일은 웹 전용 </a:t>
            </a:r>
            <a:r>
              <a:rPr lang="ko-KR" altLang="en-US" dirty="0" smtClean="0"/>
              <a:t>글꼴이기 </a:t>
            </a:r>
            <a:r>
              <a:rPr lang="ko-KR" altLang="en-US" dirty="0"/>
              <a:t>때문에 파일 사이즈가 </a:t>
            </a:r>
            <a:r>
              <a:rPr lang="en-US" altLang="ko-KR" dirty="0" err="1"/>
              <a:t>TTFTrue</a:t>
            </a:r>
            <a:r>
              <a:rPr lang="en-US" altLang="ko-KR" dirty="0"/>
              <a:t> Type Font </a:t>
            </a:r>
            <a:r>
              <a:rPr lang="ko-KR" altLang="en-US" dirty="0"/>
              <a:t>또는 </a:t>
            </a:r>
            <a:r>
              <a:rPr lang="en-US" altLang="ko-KR" dirty="0" err="1"/>
              <a:t>OTFOpen</a:t>
            </a:r>
            <a:r>
              <a:rPr lang="en-US" altLang="ko-KR" dirty="0"/>
              <a:t> Type Font</a:t>
            </a:r>
            <a:r>
              <a:rPr lang="ko-KR" altLang="en-US" dirty="0"/>
              <a:t>보다는 </a:t>
            </a:r>
            <a:r>
              <a:rPr lang="ko-KR" altLang="en-US" dirty="0" smtClean="0"/>
              <a:t>작습니다</a:t>
            </a:r>
            <a:r>
              <a:rPr lang="en-US" altLang="ko-KR" dirty="0"/>
              <a:t>. </a:t>
            </a:r>
            <a:r>
              <a:rPr lang="ko-KR" altLang="en-US" dirty="0"/>
              <a:t>하지만 이게 </a:t>
            </a:r>
            <a:r>
              <a:rPr lang="en-US" altLang="ko-KR" dirty="0"/>
              <a:t>MS</a:t>
            </a:r>
            <a:r>
              <a:rPr lang="ko-KR" altLang="en-US" dirty="0"/>
              <a:t>의 특허가 걸려 있어</a:t>
            </a:r>
            <a:r>
              <a:rPr lang="en-US" altLang="ko-KR" dirty="0"/>
              <a:t>, </a:t>
            </a:r>
            <a:r>
              <a:rPr lang="ko-KR" altLang="en-US" dirty="0"/>
              <a:t>다른 브라우저에서는 사용하지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타 브라우저에서는 </a:t>
            </a:r>
            <a:r>
              <a:rPr lang="en-US" altLang="ko-KR" dirty="0"/>
              <a:t>TTF</a:t>
            </a:r>
            <a:r>
              <a:rPr lang="ko-KR" altLang="en-US" dirty="0"/>
              <a:t>와 </a:t>
            </a:r>
            <a:r>
              <a:rPr lang="en-US" altLang="ko-KR" dirty="0"/>
              <a:t>OTF </a:t>
            </a:r>
            <a:r>
              <a:rPr lang="ko-KR" altLang="en-US" dirty="0"/>
              <a:t>파일 포맷을 사용하는데 이 두 가지 </a:t>
            </a:r>
            <a:r>
              <a:rPr lang="ko-KR" altLang="en-US" dirty="0" smtClean="0"/>
              <a:t>종류의 글꼴은 </a:t>
            </a:r>
            <a:r>
              <a:rPr lang="ko-KR" altLang="en-US" dirty="0"/>
              <a:t>글꼴의 표준 형식이기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EOT </a:t>
            </a:r>
            <a:r>
              <a:rPr lang="ko-KR" altLang="en-US" dirty="0"/>
              <a:t>파일이라고 해서 전혀 다른 글꼴은 아니고 기존의 </a:t>
            </a:r>
            <a:r>
              <a:rPr lang="en-US" altLang="ko-KR" dirty="0"/>
              <a:t>TTF</a:t>
            </a:r>
            <a:r>
              <a:rPr lang="ko-KR" altLang="en-US" dirty="0"/>
              <a:t>와 </a:t>
            </a:r>
            <a:r>
              <a:rPr lang="en-US" altLang="ko-KR" dirty="0"/>
              <a:t>OTF </a:t>
            </a:r>
            <a:r>
              <a:rPr lang="ko-KR" altLang="en-US" dirty="0"/>
              <a:t>파일을 </a:t>
            </a:r>
            <a:r>
              <a:rPr lang="ko-KR" altLang="en-US" dirty="0" smtClean="0"/>
              <a:t>가지고 변환할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62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5731510" cy="44716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9390" y="6093296"/>
            <a:ext cx="342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http://eotfast.com/ EOT </a:t>
            </a:r>
            <a:r>
              <a:rPr lang="ko-KR" altLang="ko-KR" dirty="0"/>
              <a:t>컨버터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31166" y="1700808"/>
            <a:ext cx="25202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http://eotfast.com/ </a:t>
            </a:r>
            <a:r>
              <a:rPr lang="ko-KR" altLang="en-US" sz="1400" dirty="0"/>
              <a:t>여기서 프로그램을 다운 받고 원하는 </a:t>
            </a:r>
            <a:r>
              <a:rPr lang="en-US" altLang="ko-KR" sz="1400" dirty="0"/>
              <a:t>TTF </a:t>
            </a:r>
            <a:r>
              <a:rPr lang="ko-KR" altLang="en-US" sz="1400" dirty="0"/>
              <a:t>파일을 </a:t>
            </a:r>
            <a:r>
              <a:rPr lang="en-US" altLang="ko-KR" sz="1400" dirty="0"/>
              <a:t>EOT </a:t>
            </a:r>
            <a:r>
              <a:rPr lang="ko-KR" altLang="en-US" sz="1400" dirty="0"/>
              <a:t>파일로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변환할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7810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WOFF(Web </a:t>
            </a:r>
            <a:r>
              <a:rPr lang="en-US" altLang="ko-KR" sz="1600" dirty="0"/>
              <a:t>Open Font </a:t>
            </a:r>
            <a:r>
              <a:rPr lang="en-US" altLang="ko-KR" sz="1600" dirty="0" smtClean="0"/>
              <a:t>Format) </a:t>
            </a:r>
            <a:r>
              <a:rPr lang="ko-KR" altLang="en-US" sz="1600" dirty="0"/>
              <a:t>파일 포맷은 가장 최근에 나온 웹 전용 글꼴 포맷입니다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아마 </a:t>
            </a:r>
            <a:r>
              <a:rPr lang="ko-KR" altLang="en-US" sz="1600" dirty="0"/>
              <a:t>이 포맷이 최종적으로 많이 사용될 가능성이 가장 높습니다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왜냐하면 </a:t>
            </a:r>
            <a:r>
              <a:rPr lang="en-US" altLang="ko-KR" sz="1600" dirty="0"/>
              <a:t>TTF </a:t>
            </a:r>
            <a:r>
              <a:rPr lang="ko-KR" altLang="en-US" sz="1600" dirty="0" smtClean="0"/>
              <a:t>파일이나 </a:t>
            </a:r>
            <a:r>
              <a:rPr lang="en-US" altLang="ko-KR" sz="1600" dirty="0"/>
              <a:t>OTF </a:t>
            </a:r>
            <a:r>
              <a:rPr lang="ko-KR" altLang="en-US" sz="1600" dirty="0"/>
              <a:t>파일의 경우 영문 글꼴은 크기가 작지만</a:t>
            </a:r>
            <a:r>
              <a:rPr lang="en-US" altLang="ko-KR" sz="1600" dirty="0"/>
              <a:t>, </a:t>
            </a:r>
            <a:r>
              <a:rPr lang="ko-KR" altLang="en-US" sz="1600" dirty="0"/>
              <a:t>한글 글꼴의 경우에는 </a:t>
            </a:r>
            <a:r>
              <a:rPr lang="ko-KR" altLang="en-US" sz="1600" dirty="0" smtClean="0"/>
              <a:t>크기가 </a:t>
            </a:r>
            <a:r>
              <a:rPr lang="ko-KR" altLang="en-US" sz="1600" dirty="0"/>
              <a:t>상대적으로 크기 때문입니다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반면 </a:t>
            </a:r>
            <a:r>
              <a:rPr lang="en-US" altLang="ko-KR" sz="1600" dirty="0"/>
              <a:t>EOT </a:t>
            </a:r>
            <a:r>
              <a:rPr lang="ko-KR" altLang="en-US" sz="1600" dirty="0"/>
              <a:t>파일과 </a:t>
            </a:r>
            <a:r>
              <a:rPr lang="en-US" altLang="ko-KR" sz="1600" dirty="0"/>
              <a:t>WOFF </a:t>
            </a:r>
            <a:r>
              <a:rPr lang="ko-KR" altLang="en-US" sz="1600" dirty="0"/>
              <a:t>파일은 </a:t>
            </a:r>
            <a:r>
              <a:rPr lang="en-US" altLang="ko-KR" sz="1600" dirty="0"/>
              <a:t>TTF </a:t>
            </a:r>
            <a:r>
              <a:rPr lang="ko-KR" altLang="en-US" sz="1600" dirty="0"/>
              <a:t>또는 </a:t>
            </a:r>
            <a:r>
              <a:rPr lang="en-US" altLang="ko-KR" sz="1600" dirty="0" smtClean="0"/>
              <a:t>OTF </a:t>
            </a:r>
            <a:r>
              <a:rPr lang="ko-KR" altLang="en-US" sz="1600" dirty="0" smtClean="0"/>
              <a:t>파일보다는 </a:t>
            </a:r>
            <a:r>
              <a:rPr lang="ko-KR" altLang="en-US" sz="1600" dirty="0"/>
              <a:t>파일 크기가 많게는 </a:t>
            </a:r>
            <a:r>
              <a:rPr lang="en-US" altLang="ko-KR" sz="1600" dirty="0"/>
              <a:t>70%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적게는 </a:t>
            </a:r>
            <a:r>
              <a:rPr lang="en-US" altLang="ko-KR" sz="1600" dirty="0"/>
              <a:t>30% </a:t>
            </a:r>
            <a:r>
              <a:rPr lang="ko-KR" altLang="en-US" sz="1600" dirty="0"/>
              <a:t>압축이 되기 때문입니다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WOFF </a:t>
            </a:r>
            <a:r>
              <a:rPr lang="ko-KR" altLang="en-US" sz="1600" dirty="0"/>
              <a:t>파일 포맷 변환 툴은 </a:t>
            </a:r>
            <a:r>
              <a:rPr lang="en-US" altLang="ko-KR" sz="1600" dirty="0"/>
              <a:t>http://people.mozilla.com/~jkew/woff/</a:t>
            </a:r>
            <a:r>
              <a:rPr lang="ko-KR" altLang="en-US" sz="1600" dirty="0"/>
              <a:t>에서 </a:t>
            </a:r>
            <a:r>
              <a:rPr lang="ko-KR" altLang="en-US" sz="1600" dirty="0" smtClean="0"/>
              <a:t>다운로드 </a:t>
            </a:r>
            <a:r>
              <a:rPr lang="ko-KR" altLang="en-US" sz="1600" dirty="0"/>
              <a:t>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1008"/>
            <a:ext cx="3384376" cy="321752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2061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@font-face </a:t>
            </a:r>
            <a:r>
              <a:rPr lang="ko-KR" altLang="en-US" dirty="0"/>
              <a:t>적용하기</a:t>
            </a:r>
            <a:r>
              <a:rPr lang="en-US" altLang="ko-KR" dirty="0"/>
              <a:t>(CSS3)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글꼴로 변환하는 것은 정말 간단합니다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EOT </a:t>
            </a:r>
            <a:r>
              <a:rPr lang="ko-KR" altLang="en-US" dirty="0"/>
              <a:t>파일을 변환하기 위해선 해당 </a:t>
            </a:r>
            <a:r>
              <a:rPr lang="en-US" altLang="ko-KR" dirty="0"/>
              <a:t>TTF </a:t>
            </a:r>
            <a:r>
              <a:rPr lang="ko-KR" altLang="en-US" dirty="0"/>
              <a:t>파일을 </a:t>
            </a:r>
            <a:r>
              <a:rPr lang="en-US" altLang="ko-KR" dirty="0"/>
              <a:t>EOTFAST-1.EXE</a:t>
            </a:r>
            <a:r>
              <a:rPr lang="ko-KR" altLang="en-US" dirty="0"/>
              <a:t>에 끌어다 </a:t>
            </a:r>
            <a:r>
              <a:rPr lang="ko-KR" altLang="en-US" dirty="0" smtClean="0"/>
              <a:t>놓으면 </a:t>
            </a:r>
            <a:r>
              <a:rPr lang="ko-KR" altLang="en-US" dirty="0"/>
              <a:t>확장자가 </a:t>
            </a:r>
            <a:r>
              <a:rPr lang="en-US" altLang="ko-KR" dirty="0"/>
              <a:t>.</a:t>
            </a:r>
            <a:r>
              <a:rPr lang="en-US" altLang="ko-KR" dirty="0" err="1"/>
              <a:t>eot</a:t>
            </a:r>
            <a:r>
              <a:rPr lang="en-US" altLang="ko-KR" dirty="0"/>
              <a:t> </a:t>
            </a:r>
            <a:r>
              <a:rPr lang="ko-KR" altLang="en-US" dirty="0"/>
              <a:t>파일로 변환되고</a:t>
            </a:r>
            <a:r>
              <a:rPr lang="en-US" altLang="ko-KR" dirty="0"/>
              <a:t>, </a:t>
            </a:r>
            <a:r>
              <a:rPr lang="ko-KR" altLang="en-US" dirty="0"/>
              <a:t>마찬가지로 </a:t>
            </a:r>
            <a:r>
              <a:rPr lang="en-US" altLang="ko-KR" dirty="0"/>
              <a:t>WOFF </a:t>
            </a:r>
            <a:r>
              <a:rPr lang="ko-KR" altLang="en-US" dirty="0"/>
              <a:t>파일의 변환 또한 </a:t>
            </a:r>
            <a:r>
              <a:rPr lang="en-US" altLang="ko-KR" dirty="0" smtClean="0"/>
              <a:t>sfnt2woff.exe </a:t>
            </a:r>
            <a:r>
              <a:rPr lang="ko-KR" altLang="en-US" dirty="0"/>
              <a:t>파일에 해당 </a:t>
            </a:r>
            <a:r>
              <a:rPr lang="en-US" altLang="ko-KR" dirty="0"/>
              <a:t>TTF </a:t>
            </a:r>
            <a:r>
              <a:rPr lang="ko-KR" altLang="en-US" dirty="0"/>
              <a:t>파일을 끌어다 놓으면</a:t>
            </a:r>
            <a:r>
              <a:rPr lang="en-US" altLang="ko-KR" dirty="0"/>
              <a:t>(Drag &amp; Drop) </a:t>
            </a:r>
            <a:r>
              <a:rPr lang="en-US" altLang="ko-KR" dirty="0" err="1"/>
              <a:t>woff</a:t>
            </a:r>
            <a:r>
              <a:rPr lang="en-US" altLang="ko-KR" dirty="0"/>
              <a:t> </a:t>
            </a:r>
            <a:r>
              <a:rPr lang="ko-KR" altLang="en-US" dirty="0"/>
              <a:t>파일로 바로 </a:t>
            </a:r>
            <a:r>
              <a:rPr lang="ko-KR" altLang="en-US" dirty="0" smtClean="0"/>
              <a:t>변환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5" y="3573016"/>
            <a:ext cx="7943353" cy="15392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5EE47-532A-4899-98B5-7BA0CACE8EE4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15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33750</Words>
  <Application>Microsoft Office PowerPoint</Application>
  <PresentationFormat>화면 슬라이드 쇼(4:3)</PresentationFormat>
  <Paragraphs>4510</Paragraphs>
  <Slides>345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345</vt:i4>
      </vt:variant>
    </vt:vector>
  </HeadingPairs>
  <TitlesOfParts>
    <vt:vector size="346" baseType="lpstr">
      <vt:lpstr>Office 테마</vt:lpstr>
      <vt:lpstr>사이트 개발 기간의 단축과 유지 보수의 용이성</vt:lpstr>
      <vt:lpstr>사이트 개발 기간의 단축과 유지 보수의 용이성</vt:lpstr>
      <vt:lpstr>DOCTYPE</vt:lpstr>
      <vt:lpstr>DOCTYPE</vt:lpstr>
      <vt:lpstr>용어 살펴보기 </vt:lpstr>
      <vt:lpstr>HTML문서의 기본 구조</vt:lpstr>
      <vt:lpstr>HTML문서의 기본 구조</vt:lpstr>
      <vt:lpstr>HTML문서의 기본 구조</vt:lpstr>
      <vt:lpstr>HTML5에서 추가된 태그</vt:lpstr>
      <vt:lpstr>HTML 문서의 구조 설계</vt:lpstr>
      <vt:lpstr>HTML 문서의 구조 설계</vt:lpstr>
      <vt:lpstr>HTML 문서의 구조 설계</vt:lpstr>
      <vt:lpstr>HTML 문서의 구조 설계</vt:lpstr>
      <vt:lpstr>HTML 문서의 구조 설계</vt:lpstr>
      <vt:lpstr>HTML 문서의 구조 설계</vt:lpstr>
      <vt:lpstr>HTML 문서의 구조 설계</vt:lpstr>
      <vt:lpstr>HTML 문서의 구조 설계</vt:lpstr>
      <vt:lpstr>HTML5를 이용한 HTML 문서 구조 잡기</vt:lpstr>
      <vt:lpstr>HTML5를 이용한 HTML 문서 구조 잡기</vt:lpstr>
      <vt:lpstr>HTML5를 이용한 HTML 문서 구조 잡기</vt:lpstr>
      <vt:lpstr>HTML5를 이용한 HTML 문서 구조 잡기</vt:lpstr>
      <vt:lpstr>HTML5를 이용한 HTML 문서 구조 잡기</vt:lpstr>
      <vt:lpstr>HTML5를 이용한 HTML 문서 구조 잡기</vt:lpstr>
      <vt:lpstr>케스케이딩 스타일 시트(CSS) 이해하기</vt:lpstr>
      <vt:lpstr>케스케이딩 스타일 시트(CSS) 이해하기</vt:lpstr>
      <vt:lpstr>케스케이딩 스타일 시트(CSS) 이해하기</vt:lpstr>
      <vt:lpstr>케스케이딩 스타일 시트(CSS) 이해하기</vt:lpstr>
      <vt:lpstr>CSS와 HTML의 상호작용 원리</vt:lpstr>
      <vt:lpstr>CSS와 HTML의 상호작용 원리</vt:lpstr>
      <vt:lpstr>CSS 일반 규칙과 CSS3에서 추가된 속성</vt:lpstr>
      <vt:lpstr>CSS 일반 규칙과 CSS3에서 추가된 속성</vt:lpstr>
      <vt:lpstr>CSS 일반 규칙과 CSS3에서 추가된 속성</vt:lpstr>
      <vt:lpstr>CSS 일반 규칙과 CSS3에서 추가된 속성</vt:lpstr>
      <vt:lpstr>클래스 선택자와 아이디 선택자의 차이점 </vt:lpstr>
      <vt:lpstr>CSS 주석 달기</vt:lpstr>
      <vt:lpstr>CSS를 적용하는 다양한 방법</vt:lpstr>
      <vt:lpstr>CSS를 적용하는 다양한 방법</vt:lpstr>
      <vt:lpstr>CSS를 적용하는 다양한 방법</vt:lpstr>
      <vt:lpstr>인라인 방식으로 스타일 적용</vt:lpstr>
      <vt:lpstr>인라인 방식으로 스타일 적용</vt:lpstr>
      <vt:lpstr>인라인 방식으로 스타일 적용</vt:lpstr>
      <vt:lpstr>임베디드(Embedded) 방식으로 CSS 적용 </vt:lpstr>
      <vt:lpstr>임베디드(Embedded) 방식으로 CSS 적용 </vt:lpstr>
      <vt:lpstr>인라인 방식으로 CSS 적용 </vt:lpstr>
      <vt:lpstr>임베디드(Embedded) 방식으로 CSS 적용 </vt:lpstr>
      <vt:lpstr>임베디드(Embedded) 방식으로 CSS 적용 </vt:lpstr>
      <vt:lpstr>임베디드(Embedded) 방식으로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외부파일에 의한 CSS 적용 </vt:lpstr>
      <vt:lpstr>선택자 적용 정리 </vt:lpstr>
      <vt:lpstr>박스모델</vt:lpstr>
      <vt:lpstr>마진과 패딩</vt:lpstr>
      <vt:lpstr>마진과 패딩</vt:lpstr>
      <vt:lpstr>마진과 패딩</vt:lpstr>
      <vt:lpstr>마진과 패딩</vt:lpstr>
      <vt:lpstr>마진과 패딩</vt:lpstr>
      <vt:lpstr>마진과 패딩</vt:lpstr>
      <vt:lpstr>마진과 패딩</vt:lpstr>
      <vt:lpstr>마진과 패딩</vt:lpstr>
      <vt:lpstr>마진에 음수 값 적용</vt:lpstr>
      <vt:lpstr>width 및 height</vt:lpstr>
      <vt:lpstr>width 및 height</vt:lpstr>
      <vt:lpstr>width 및 height</vt:lpstr>
      <vt:lpstr>width 및 height</vt:lpstr>
      <vt:lpstr>float를 이용한 박스 모델의 정렬</vt:lpstr>
      <vt:lpstr>float를 이용한 박스 모델의 정렬</vt:lpstr>
      <vt:lpstr>float를 이용한 박스 모델의 정렬</vt:lpstr>
      <vt:lpstr>float를 이용한 박스 모델의 정렬</vt:lpstr>
      <vt:lpstr>float를 이용한 박스 모델의 정렬</vt:lpstr>
      <vt:lpstr>border 이해하기</vt:lpstr>
      <vt:lpstr>border의 속성</vt:lpstr>
      <vt:lpstr>border의 속성</vt:lpstr>
      <vt:lpstr>border의 속성</vt:lpstr>
      <vt:lpstr>border의 속성</vt:lpstr>
      <vt:lpstr>border-radius 이해하기(css3)</vt:lpstr>
      <vt:lpstr>border-radius 이해하기(css3)</vt:lpstr>
      <vt:lpstr>border-radius 이해하기(css3)</vt:lpstr>
      <vt:lpstr>border-radius 이해하기(css3)</vt:lpstr>
      <vt:lpstr>box-shadow를 이용한 박스에 그림자 효과 주기(css3)</vt:lpstr>
      <vt:lpstr>box-shadow를 이용한 박스에 그림자 효과 주기(css3)</vt:lpstr>
      <vt:lpstr>글꼴의 이해</vt:lpstr>
      <vt:lpstr>글꼴의 이해</vt:lpstr>
      <vt:lpstr>글꼴의 이해</vt:lpstr>
      <vt:lpstr>글꼴의 이해</vt:lpstr>
      <vt:lpstr>글꼴의 이해</vt:lpstr>
      <vt:lpstr>글꼴의 이해</vt:lpstr>
      <vt:lpstr>글꼴의 이해</vt:lpstr>
      <vt:lpstr>@font-face 적용하기(CSS3)</vt:lpstr>
      <vt:lpstr>@font-face 적용하기(CSS3)</vt:lpstr>
      <vt:lpstr>@font-face 적용하기(CSS3)</vt:lpstr>
      <vt:lpstr>@font-face 적용하기(CSS3)</vt:lpstr>
      <vt:lpstr>@font-face 적용하기(CSS3)</vt:lpstr>
      <vt:lpstr>@font-face 적용하기(CSS3)</vt:lpstr>
      <vt:lpstr>@font-face 적용하기(CSS3)</vt:lpstr>
      <vt:lpstr>@font-face 적용하기(CSS3)</vt:lpstr>
      <vt:lpstr>@font-face 적용하기(CSS3)</vt:lpstr>
      <vt:lpstr>폰트 속성</vt:lpstr>
      <vt:lpstr>폰트 속성</vt:lpstr>
      <vt:lpstr>텍스트 처리 방법</vt:lpstr>
      <vt:lpstr>텍스트 처리 방법</vt:lpstr>
      <vt:lpstr>텍스트 처리 방법</vt:lpstr>
      <vt:lpstr>텍스트 처리 방법</vt:lpstr>
      <vt:lpstr>텍스트 처리 방법</vt:lpstr>
      <vt:lpstr>텍스트 처리 방법</vt:lpstr>
      <vt:lpstr>텍스트와 관련된 모든 속성 정리 </vt:lpstr>
      <vt:lpstr>선택자의 개념과 활용</vt:lpstr>
      <vt:lpstr>태그선택자</vt:lpstr>
      <vt:lpstr>태그선택자</vt:lpstr>
      <vt:lpstr>태그선택자</vt:lpstr>
      <vt:lpstr>div와 span 태그</vt:lpstr>
      <vt:lpstr>클래스 선택자</vt:lpstr>
      <vt:lpstr>클래스 선택자</vt:lpstr>
      <vt:lpstr>클래스 선택자</vt:lpstr>
      <vt:lpstr>아이디 선택자</vt:lpstr>
      <vt:lpstr>아이디 선택자</vt:lpstr>
      <vt:lpstr>아이디 선택자</vt:lpstr>
      <vt:lpstr>아이디 선택자</vt:lpstr>
      <vt:lpstr>종속 선택자</vt:lpstr>
      <vt:lpstr>종속 선택자</vt:lpstr>
      <vt:lpstr>종속 선택자</vt:lpstr>
      <vt:lpstr>종속 선택자</vt:lpstr>
      <vt:lpstr>하위 선택자 </vt:lpstr>
      <vt:lpstr>하위 선택자 </vt:lpstr>
      <vt:lpstr>하위 선택자 </vt:lpstr>
      <vt:lpstr>하위 선택자 </vt:lpstr>
      <vt:lpstr>그룹선택자</vt:lpstr>
      <vt:lpstr>그룹선택자</vt:lpstr>
      <vt:lpstr>그룹선택자</vt:lpstr>
      <vt:lpstr>전체선택자</vt:lpstr>
      <vt:lpstr>전체선택자</vt:lpstr>
      <vt:lpstr>자식 선택자</vt:lpstr>
      <vt:lpstr>자식 선택자</vt:lpstr>
      <vt:lpstr>자식 선택자</vt:lpstr>
      <vt:lpstr>인접 선택자</vt:lpstr>
      <vt:lpstr>인접 선택자</vt:lpstr>
      <vt:lpstr>수도 선택자</vt:lpstr>
      <vt:lpstr>수도 선택자</vt:lpstr>
      <vt:lpstr>수도 선택자</vt:lpstr>
      <vt:lpstr>백그라운드 이미지</vt:lpstr>
      <vt:lpstr>백그라운드 이미지 속성 이해하기</vt:lpstr>
      <vt:lpstr>백그라운드 이미지 속성 이해하기</vt:lpstr>
      <vt:lpstr>백그라운드 이미지 속성 이해하기</vt:lpstr>
      <vt:lpstr>백그라운드 이미지 속성 이해하기</vt:lpstr>
      <vt:lpstr>백그라운드 이미지 속성 이해하기</vt:lpstr>
      <vt:lpstr>백그라운드 이미지 속성 이해하기</vt:lpstr>
      <vt:lpstr>백그라운드 이미지 속성 이해하기</vt:lpstr>
      <vt:lpstr>백그라운드 이미지 속성 이해하기</vt:lpstr>
      <vt:lpstr>백그라운드 이미지의 응용</vt:lpstr>
      <vt:lpstr>백그라운드 이미지의 응용</vt:lpstr>
      <vt:lpstr>백그라운드 이미지의 응용</vt:lpstr>
      <vt:lpstr>백그라운드 이미지의 응용</vt:lpstr>
      <vt:lpstr>레이아웃 설계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table 태그의 정확한 사용</vt:lpstr>
      <vt:lpstr>리스트 형식 정의하기</vt:lpstr>
      <vt:lpstr>리스트 형식 정의하기</vt:lpstr>
      <vt:lpstr>리스트 형식 정의하기</vt:lpstr>
      <vt:lpstr>리스트 형식 정의하기</vt:lpstr>
      <vt:lpstr>리스트 형식 정의하기</vt:lpstr>
      <vt:lpstr>리스트 형식 정의하기</vt:lpstr>
      <vt:lpstr>리스트를 이용한 메뉴 만들기</vt:lpstr>
      <vt:lpstr>리스트를 이용한 메뉴 만들기</vt:lpstr>
      <vt:lpstr>리스트를 이용한 메뉴 만들기</vt:lpstr>
      <vt:lpstr>리스트를 이용한 메뉴 만들기</vt:lpstr>
      <vt:lpstr>리스트를 이용한 메뉴 만들기</vt:lpstr>
      <vt:lpstr>form 제작하기 </vt:lpstr>
      <vt:lpstr>form 제작하기 </vt:lpstr>
      <vt:lpstr>form 제작하기 </vt:lpstr>
      <vt:lpstr>form 제작하기 </vt:lpstr>
      <vt:lpstr>form 제작하기 </vt:lpstr>
      <vt:lpstr>form 제작하기 </vt:lpstr>
      <vt:lpstr>form 제작하기 </vt:lpstr>
      <vt:lpstr>form 제작하기 </vt:lpstr>
      <vt:lpstr>form 제작하기 </vt:lpstr>
      <vt:lpstr>form 제작하기 </vt:lpstr>
      <vt:lpstr>웹사이트 레이아웃</vt:lpstr>
      <vt:lpstr>웹사이트 레이아웃</vt:lpstr>
      <vt:lpstr>웹사이트 레이아웃</vt:lpstr>
      <vt:lpstr>웹사이트 레이아웃</vt:lpstr>
      <vt:lpstr>메인 페이지 구축</vt:lpstr>
      <vt:lpstr>메인 페이지 구축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1단계 header 구조 잡기</vt:lpstr>
      <vt:lpstr>.clear{clear:both;}</vt:lpstr>
      <vt:lpstr>2단계 메인 이미지 레이아웃 디자인 작업</vt:lpstr>
      <vt:lpstr>2단계 메인 이미지 레이아웃 디자인 작업</vt:lpstr>
      <vt:lpstr>2단계 메인 이미지 레이아웃 디자인 작업</vt:lpstr>
      <vt:lpstr>2단계 메인 이미지 레이아웃 디자인 작업</vt:lpstr>
      <vt:lpstr>2단계 메인 이미지 레이아웃 디자인 작업</vt:lpstr>
      <vt:lpstr>2단계 메인 이미지 레이아웃 디자인 작업</vt:lpstr>
      <vt:lpstr>3단계 article(본문) #solution 작업</vt:lpstr>
      <vt:lpstr>3단계 article(본문) #solution 작업</vt:lpstr>
      <vt:lpstr>3단계 article(본문) #solution 작업</vt:lpstr>
      <vt:lpstr>3단계 article(본문) #solution 작업</vt:lpstr>
      <vt:lpstr>3단계 article(본문) #solution 작업</vt:lpstr>
      <vt:lpstr>3단계 article(본문) #solution 작업</vt:lpstr>
      <vt:lpstr>3단계 article(본문) #solution 작업</vt:lpstr>
      <vt:lpstr>3단계 article(본문) #solution 작업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4단계 Security / News 디자인 레이아웃 잡기</vt:lpstr>
      <vt:lpstr>5단계 Footer 제작 및 프론트 페이지 완성</vt:lpstr>
      <vt:lpstr>5단계 Footer 제작 및 프론트 페이지 완성</vt:lpstr>
      <vt:lpstr>5단계 Footer 제작 및 프론트 페이지 완성</vt:lpstr>
      <vt:lpstr>5단계 Footer 제작 및 프론트 페이지 완성</vt:lpstr>
      <vt:lpstr>5단계 Footer 제작 및 프론트 페이지 완성</vt:lpstr>
      <vt:lpstr>파트별로 HTML 파일 나누기</vt:lpstr>
      <vt:lpstr>페이지 재 정의하기</vt:lpstr>
      <vt:lpstr>파트별로 HTML 파일 나누기</vt:lpstr>
      <vt:lpstr>파트별로 HTML 파일 나누기</vt:lpstr>
      <vt:lpstr>파트별로 HTML 파일 나누기(php)</vt:lpstr>
      <vt:lpstr>파트별로 HTML 파일 나누기(jsp )</vt:lpstr>
      <vt:lpstr>파트별로 HTML 파일 나누기(header.html)</vt:lpstr>
      <vt:lpstr>파트별로 HTML 파일 나누기</vt:lpstr>
      <vt:lpstr>파트별로 HTML 파일 나누기(footer.html)</vt:lpstr>
      <vt:lpstr>파트별로 HTML 파일 나누기(sub_img.html )</vt:lpstr>
      <vt:lpstr>파트별로 HTML 파일 나누기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welcome.jsp 파일 만들기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파트별로 HTML 파일 나누기</vt:lpstr>
      <vt:lpstr>게시판 및 회원가입 폼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Table 태그를 활용한 게시판 만들기</vt:lpstr>
      <vt:lpstr>회원가입 폼 만들기</vt:lpstr>
      <vt:lpstr>회원가입 폼 만들기</vt:lpstr>
      <vt:lpstr>회원가입 폼 만들기</vt:lpstr>
      <vt:lpstr>회원가입 폼 만들기</vt:lpstr>
      <vt:lpstr>Table 태그를 활용한 게시판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회원가입 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  <vt:lpstr>jQuery를 이용한 슬라이드 쇼 만들기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처음부터 다시 배우는  HTML5&amp;CSS3</dc:title>
  <dc:creator>양용석</dc:creator>
  <cp:lastModifiedBy>admin</cp:lastModifiedBy>
  <cp:revision>106</cp:revision>
  <dcterms:created xsi:type="dcterms:W3CDTF">2012-01-27T03:18:54Z</dcterms:created>
  <dcterms:modified xsi:type="dcterms:W3CDTF">2013-11-20T06:09:23Z</dcterms:modified>
</cp:coreProperties>
</file>